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48" r:id="rId2"/>
    <p:sldMasterId id="2147483768" r:id="rId3"/>
    <p:sldMasterId id="2147483777" r:id="rId4"/>
    <p:sldMasterId id="2147483787" r:id="rId5"/>
    <p:sldMasterId id="2147483795" r:id="rId6"/>
    <p:sldMasterId id="2147483817" r:id="rId7"/>
  </p:sldMasterIdLst>
  <p:notesMasterIdLst>
    <p:notesMasterId r:id="rId132"/>
  </p:notesMasterIdLst>
  <p:handoutMasterIdLst>
    <p:handoutMasterId r:id="rId133"/>
  </p:handoutMasterIdLst>
  <p:sldIdLst>
    <p:sldId id="256" r:id="rId8"/>
    <p:sldId id="1249" r:id="rId9"/>
    <p:sldId id="396" r:id="rId10"/>
    <p:sldId id="772" r:id="rId11"/>
    <p:sldId id="972" r:id="rId12"/>
    <p:sldId id="973" r:id="rId13"/>
    <p:sldId id="1149" r:id="rId14"/>
    <p:sldId id="974" r:id="rId15"/>
    <p:sldId id="975" r:id="rId16"/>
    <p:sldId id="976" r:id="rId17"/>
    <p:sldId id="978" r:id="rId18"/>
    <p:sldId id="1099" r:id="rId19"/>
    <p:sldId id="1100" r:id="rId20"/>
    <p:sldId id="977" r:id="rId21"/>
    <p:sldId id="1101" r:id="rId22"/>
    <p:sldId id="1151" r:id="rId23"/>
    <p:sldId id="1152" r:id="rId24"/>
    <p:sldId id="1153" r:id="rId25"/>
    <p:sldId id="1154" r:id="rId26"/>
    <p:sldId id="1155" r:id="rId27"/>
    <p:sldId id="1156" r:id="rId28"/>
    <p:sldId id="1157" r:id="rId29"/>
    <p:sldId id="1158" r:id="rId30"/>
    <p:sldId id="1160" r:id="rId31"/>
    <p:sldId id="1161" r:id="rId32"/>
    <p:sldId id="1162" r:id="rId33"/>
    <p:sldId id="1163" r:id="rId34"/>
    <p:sldId id="1164" r:id="rId35"/>
    <p:sldId id="1248" r:id="rId36"/>
    <p:sldId id="1177" r:id="rId37"/>
    <p:sldId id="1166" r:id="rId38"/>
    <p:sldId id="1167" r:id="rId39"/>
    <p:sldId id="1168" r:id="rId40"/>
    <p:sldId id="1169" r:id="rId41"/>
    <p:sldId id="1170" r:id="rId42"/>
    <p:sldId id="1181" r:id="rId43"/>
    <p:sldId id="1182" r:id="rId44"/>
    <p:sldId id="1183" r:id="rId45"/>
    <p:sldId id="1184" r:id="rId46"/>
    <p:sldId id="1185" r:id="rId47"/>
    <p:sldId id="1186" r:id="rId48"/>
    <p:sldId id="1178" r:id="rId49"/>
    <p:sldId id="1172" r:id="rId50"/>
    <p:sldId id="1173" r:id="rId51"/>
    <p:sldId id="1174" r:id="rId52"/>
    <p:sldId id="1175" r:id="rId53"/>
    <p:sldId id="1176" r:id="rId54"/>
    <p:sldId id="1180" r:id="rId55"/>
    <p:sldId id="984" r:id="rId56"/>
    <p:sldId id="983" r:id="rId57"/>
    <p:sldId id="985" r:id="rId58"/>
    <p:sldId id="986" r:id="rId59"/>
    <p:sldId id="987" r:id="rId60"/>
    <p:sldId id="988" r:id="rId61"/>
    <p:sldId id="1245" r:id="rId62"/>
    <p:sldId id="1188" r:id="rId63"/>
    <p:sldId id="1189" r:id="rId64"/>
    <p:sldId id="1190" r:id="rId65"/>
    <p:sldId id="1191" r:id="rId66"/>
    <p:sldId id="1192" r:id="rId67"/>
    <p:sldId id="1193" r:id="rId68"/>
    <p:sldId id="1194" r:id="rId69"/>
    <p:sldId id="1195" r:id="rId70"/>
    <p:sldId id="1196" r:id="rId71"/>
    <p:sldId id="1197" r:id="rId72"/>
    <p:sldId id="1198" r:id="rId73"/>
    <p:sldId id="1199" r:id="rId74"/>
    <p:sldId id="1200" r:id="rId75"/>
    <p:sldId id="1201" r:id="rId76"/>
    <p:sldId id="1202" r:id="rId77"/>
    <p:sldId id="1203" r:id="rId78"/>
    <p:sldId id="1204" r:id="rId79"/>
    <p:sldId id="1205" r:id="rId80"/>
    <p:sldId id="1206" r:id="rId81"/>
    <p:sldId id="1207" r:id="rId82"/>
    <p:sldId id="1208" r:id="rId83"/>
    <p:sldId id="1209" r:id="rId84"/>
    <p:sldId id="1210" r:id="rId85"/>
    <p:sldId id="1211" r:id="rId86"/>
    <p:sldId id="1212" r:id="rId87"/>
    <p:sldId id="1213" r:id="rId88"/>
    <p:sldId id="1214" r:id="rId89"/>
    <p:sldId id="1215" r:id="rId90"/>
    <p:sldId id="1216" r:id="rId91"/>
    <p:sldId id="1217" r:id="rId92"/>
    <p:sldId id="1218" r:id="rId93"/>
    <p:sldId id="1219" r:id="rId94"/>
    <p:sldId id="1220" r:id="rId95"/>
    <p:sldId id="1221" r:id="rId96"/>
    <p:sldId id="1222" r:id="rId97"/>
    <p:sldId id="1223" r:id="rId98"/>
    <p:sldId id="1224" r:id="rId99"/>
    <p:sldId id="1225" r:id="rId100"/>
    <p:sldId id="1226" r:id="rId101"/>
    <p:sldId id="1227" r:id="rId102"/>
    <p:sldId id="1228" r:id="rId103"/>
    <p:sldId id="1229" r:id="rId104"/>
    <p:sldId id="1230" r:id="rId105"/>
    <p:sldId id="1231" r:id="rId106"/>
    <p:sldId id="1232" r:id="rId107"/>
    <p:sldId id="1233" r:id="rId108"/>
    <p:sldId id="1234" r:id="rId109"/>
    <p:sldId id="1246" r:id="rId110"/>
    <p:sldId id="1236" r:id="rId111"/>
    <p:sldId id="1237" r:id="rId112"/>
    <p:sldId id="1238" r:id="rId113"/>
    <p:sldId id="1239" r:id="rId114"/>
    <p:sldId id="1240" r:id="rId115"/>
    <p:sldId id="1247" r:id="rId116"/>
    <p:sldId id="1242" r:id="rId117"/>
    <p:sldId id="1243" r:id="rId118"/>
    <p:sldId id="1244" r:id="rId119"/>
    <p:sldId id="1179" r:id="rId120"/>
    <p:sldId id="1013" r:id="rId121"/>
    <p:sldId id="1014" r:id="rId122"/>
    <p:sldId id="1015" r:id="rId123"/>
    <p:sldId id="1016" r:id="rId124"/>
    <p:sldId id="1017" r:id="rId125"/>
    <p:sldId id="1018" r:id="rId126"/>
    <p:sldId id="1019" r:id="rId127"/>
    <p:sldId id="1028" r:id="rId128"/>
    <p:sldId id="1029" r:id="rId129"/>
    <p:sldId id="1035" r:id="rId130"/>
    <p:sldId id="693" r:id="rId131"/>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B90"/>
    <a:srgbClr val="FFFC00"/>
    <a:srgbClr val="FF505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280" autoAdjust="0"/>
  </p:normalViewPr>
  <p:slideViewPr>
    <p:cSldViewPr>
      <p:cViewPr varScale="1">
        <p:scale>
          <a:sx n="75" d="100"/>
          <a:sy n="75" d="100"/>
        </p:scale>
        <p:origin x="282" y="72"/>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handoutMaster" Target="handoutMasters/handout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slide" Target="slides/slide111.xml"/><Relationship Id="rId126" Type="http://schemas.openxmlformats.org/officeDocument/2006/relationships/slide" Target="slides/slide119.xml"/><Relationship Id="rId13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17C948-72C5-4AA7-8891-96C99C4C4A84}"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32947D6F-82AA-4A4A-9A70-0BDC089B0B99}">
      <dgm:prSet phldrT="[Text]"/>
      <dgm:spPr>
        <a:xfrm>
          <a:off x="3599794" y="2396386"/>
          <a:ext cx="1487211" cy="475907"/>
        </a:xfrm>
        <a:prstGeom prst="rect">
          <a:avLst/>
        </a:prstGeom>
        <a:noFill/>
        <a:ln w="19050" cap="flat" cmpd="sng" algn="ctr">
          <a:noFill/>
          <a:prstDash val="solid"/>
        </a:ln>
        <a:effectLst/>
        <a:sp3d/>
      </dgm:spPr>
      <dgm:t>
        <a:bodyPr/>
        <a:lstStyle/>
        <a:p>
          <a:pPr>
            <a:buNone/>
          </a:pPr>
          <a:endParaRPr lang="en-US" dirty="0">
            <a:solidFill>
              <a:sysClr val="windowText" lastClr="000000">
                <a:hueOff val="0"/>
                <a:satOff val="0"/>
                <a:lumOff val="0"/>
                <a:alphaOff val="0"/>
              </a:sysClr>
            </a:solidFill>
            <a:latin typeface="Tw Cen MT"/>
            <a:ea typeface="+mn-ea"/>
            <a:cs typeface="+mn-cs"/>
          </a:endParaRPr>
        </a:p>
      </dgm:t>
    </dgm:pt>
    <dgm:pt modelId="{C7281D4F-F1C0-4483-A888-9073EB51CD0B}" type="parTrans" cxnId="{49989361-6475-4719-A91F-A0A6491F6EA2}">
      <dgm:prSet/>
      <dgm:spPr/>
      <dgm:t>
        <a:bodyPr/>
        <a:lstStyle/>
        <a:p>
          <a:endParaRPr lang="en-US"/>
        </a:p>
      </dgm:t>
    </dgm:pt>
    <dgm:pt modelId="{FD06AE82-5459-439B-B2D7-996722751810}" type="sibTrans" cxnId="{49989361-6475-4719-A91F-A0A6491F6EA2}">
      <dgm:prSet/>
      <dgm:spPr/>
      <dgm:t>
        <a:bodyPr/>
        <a:lstStyle/>
        <a:p>
          <a:endParaRPr lang="en-US"/>
        </a:p>
      </dgm:t>
    </dgm:pt>
    <dgm:pt modelId="{A7ABE66C-92E9-4C9C-BCA3-9B0E0F41370C}">
      <dgm:prSet phldrT="[Text]"/>
      <dgm:spPr>
        <a:xfrm>
          <a:off x="742" y="3452306"/>
          <a:ext cx="1487211" cy="475907"/>
        </a:xfrm>
        <a:prstGeom prst="rect">
          <a:avLst/>
        </a:prstGeom>
        <a:noFill/>
        <a:ln w="19050" cap="flat" cmpd="sng" algn="ctr">
          <a:noFill/>
          <a:prstDash val="solid"/>
        </a:ln>
        <a:effectLst/>
        <a:sp3d/>
      </dgm:spPr>
      <dgm:t>
        <a:bodyPr/>
        <a:lstStyle/>
        <a:p>
          <a:pPr>
            <a:buNone/>
          </a:pPr>
          <a:r>
            <a:rPr lang="en-US" dirty="0">
              <a:solidFill>
                <a:sysClr val="windowText" lastClr="000000">
                  <a:hueOff val="0"/>
                  <a:satOff val="0"/>
                  <a:lumOff val="0"/>
                  <a:alphaOff val="0"/>
                </a:sysClr>
              </a:solidFill>
              <a:latin typeface="Tw Cen MT"/>
              <a:ea typeface="+mn-ea"/>
              <a:cs typeface="+mn-cs"/>
            </a:rPr>
            <a:t>No </a:t>
          </a:r>
          <a:r>
            <a:rPr lang="en-US" dirty="0" err="1">
              <a:solidFill>
                <a:sysClr val="windowText" lastClr="000000">
                  <a:hueOff val="0"/>
                  <a:satOff val="0"/>
                  <a:lumOff val="0"/>
                  <a:alphaOff val="0"/>
                </a:sysClr>
              </a:solidFill>
              <a:latin typeface="Tw Cen MT"/>
              <a:ea typeface="+mn-ea"/>
              <a:cs typeface="+mn-cs"/>
            </a:rPr>
            <a:t>Sql</a:t>
          </a:r>
          <a:r>
            <a:rPr lang="en-US" dirty="0">
              <a:solidFill>
                <a:sysClr val="windowText" lastClr="000000">
                  <a:hueOff val="0"/>
                  <a:satOff val="0"/>
                  <a:lumOff val="0"/>
                  <a:alphaOff val="0"/>
                </a:sysClr>
              </a:solidFill>
              <a:latin typeface="Tw Cen MT"/>
              <a:ea typeface="+mn-ea"/>
              <a:cs typeface="+mn-cs"/>
            </a:rPr>
            <a:t> Database</a:t>
          </a:r>
        </a:p>
      </dgm:t>
    </dgm:pt>
    <dgm:pt modelId="{FE41732D-E91B-4A5F-810E-C1DA1457FD51}" type="parTrans" cxnId="{3668EE75-9F88-4484-B4ED-5D2B2FFB20EC}">
      <dgm:prSet/>
      <dgm:spPr>
        <a:xfrm>
          <a:off x="744348" y="3006142"/>
          <a:ext cx="3599051" cy="312314"/>
        </a:xfrm>
        <a:custGeom>
          <a:avLst/>
          <a:gdLst/>
          <a:ahLst/>
          <a:cxnLst/>
          <a:rect l="0" t="0" r="0" b="0"/>
          <a:pathLst>
            <a:path>
              <a:moveTo>
                <a:pt x="3599051" y="0"/>
              </a:moveTo>
              <a:lnTo>
                <a:pt x="3599051" y="156157"/>
              </a:lnTo>
              <a:lnTo>
                <a:pt x="0" y="156157"/>
              </a:lnTo>
              <a:lnTo>
                <a:pt x="0" y="312314"/>
              </a:lnTo>
            </a:path>
          </a:pathLst>
        </a:custGeom>
        <a:noFill/>
        <a:ln w="19050" cap="flat" cmpd="sng" algn="ctr">
          <a:solidFill>
            <a:srgbClr val="94B6D2">
              <a:shade val="60000"/>
              <a:hueOff val="0"/>
              <a:satOff val="0"/>
              <a:lumOff val="0"/>
              <a:alphaOff val="0"/>
            </a:srgbClr>
          </a:solidFill>
          <a:prstDash val="solid"/>
        </a:ln>
        <a:effectLst/>
      </dgm:spPr>
      <dgm:t>
        <a:bodyPr/>
        <a:lstStyle/>
        <a:p>
          <a:endParaRPr lang="en-US"/>
        </a:p>
      </dgm:t>
    </dgm:pt>
    <dgm:pt modelId="{9C1B7E3B-BA4A-4AA7-B19F-7EBD2FE34CF2}" type="sibTrans" cxnId="{3668EE75-9F88-4484-B4ED-5D2B2FFB20EC}">
      <dgm:prSet/>
      <dgm:spPr/>
      <dgm:t>
        <a:bodyPr/>
        <a:lstStyle/>
        <a:p>
          <a:endParaRPr lang="en-US"/>
        </a:p>
      </dgm:t>
    </dgm:pt>
    <dgm:pt modelId="{15C4C207-3E27-440E-882C-E5AE27AB589C}">
      <dgm:prSet phldrT="[Text]"/>
      <dgm:spPr>
        <a:xfrm>
          <a:off x="1800268" y="3452306"/>
          <a:ext cx="1487211" cy="475907"/>
        </a:xfrm>
        <a:prstGeom prst="rect">
          <a:avLst/>
        </a:prstGeom>
        <a:noFill/>
        <a:ln w="19050" cap="flat" cmpd="sng" algn="ctr">
          <a:noFill/>
          <a:prstDash val="solid"/>
        </a:ln>
        <a:effectLst/>
        <a:sp3d/>
      </dgm:spPr>
      <dgm:t>
        <a:bodyPr/>
        <a:lstStyle/>
        <a:p>
          <a:pPr>
            <a:buNone/>
          </a:pPr>
          <a:r>
            <a:rPr lang="en-US" dirty="0">
              <a:solidFill>
                <a:sysClr val="windowText" lastClr="000000">
                  <a:hueOff val="0"/>
                  <a:satOff val="0"/>
                  <a:lumOff val="0"/>
                  <a:alphaOff val="0"/>
                </a:sysClr>
              </a:solidFill>
              <a:latin typeface="Tw Cen MT"/>
              <a:ea typeface="+mn-ea"/>
              <a:cs typeface="+mn-cs"/>
            </a:rPr>
            <a:t>Open Source</a:t>
          </a:r>
        </a:p>
      </dgm:t>
    </dgm:pt>
    <dgm:pt modelId="{7DB55744-3648-4260-B31C-BC1FB4213481}" type="parTrans" cxnId="{27685C15-5B2E-4D0E-99DA-DD6E00E00158}">
      <dgm:prSet/>
      <dgm:spPr>
        <a:xfrm>
          <a:off x="2543874" y="3006142"/>
          <a:ext cx="1799525" cy="312314"/>
        </a:xfrm>
        <a:custGeom>
          <a:avLst/>
          <a:gdLst/>
          <a:ahLst/>
          <a:cxnLst/>
          <a:rect l="0" t="0" r="0" b="0"/>
          <a:pathLst>
            <a:path>
              <a:moveTo>
                <a:pt x="1799525" y="0"/>
              </a:moveTo>
              <a:lnTo>
                <a:pt x="1799525" y="156157"/>
              </a:lnTo>
              <a:lnTo>
                <a:pt x="0" y="156157"/>
              </a:lnTo>
              <a:lnTo>
                <a:pt x="0" y="312314"/>
              </a:lnTo>
            </a:path>
          </a:pathLst>
        </a:custGeom>
        <a:noFill/>
        <a:ln w="19050" cap="flat" cmpd="sng" algn="ctr">
          <a:solidFill>
            <a:srgbClr val="94B6D2">
              <a:shade val="60000"/>
              <a:hueOff val="0"/>
              <a:satOff val="0"/>
              <a:lumOff val="0"/>
              <a:alphaOff val="0"/>
            </a:srgbClr>
          </a:solidFill>
          <a:prstDash val="solid"/>
        </a:ln>
        <a:effectLst/>
      </dgm:spPr>
      <dgm:t>
        <a:bodyPr/>
        <a:lstStyle/>
        <a:p>
          <a:endParaRPr lang="en-US"/>
        </a:p>
      </dgm:t>
    </dgm:pt>
    <dgm:pt modelId="{9396E760-8B5D-4C54-9090-C571F907811E}" type="sibTrans" cxnId="{27685C15-5B2E-4D0E-99DA-DD6E00E00158}">
      <dgm:prSet/>
      <dgm:spPr/>
      <dgm:t>
        <a:bodyPr/>
        <a:lstStyle/>
        <a:p>
          <a:endParaRPr lang="en-US"/>
        </a:p>
      </dgm:t>
    </dgm:pt>
    <dgm:pt modelId="{8425631F-D639-4BCE-88FA-DD9A7866C8C1}">
      <dgm:prSet phldrT="[Text]"/>
      <dgm:spPr>
        <a:xfrm>
          <a:off x="3599794" y="3452306"/>
          <a:ext cx="1487211" cy="475907"/>
        </a:xfrm>
        <a:prstGeom prst="rect">
          <a:avLst/>
        </a:prstGeom>
        <a:noFill/>
        <a:ln w="19050" cap="flat" cmpd="sng" algn="ctr">
          <a:noFill/>
          <a:prstDash val="solid"/>
        </a:ln>
        <a:effectLst/>
        <a:sp3d/>
      </dgm:spPr>
      <dgm:t>
        <a:bodyPr/>
        <a:lstStyle/>
        <a:p>
          <a:pPr>
            <a:buNone/>
          </a:pPr>
          <a:r>
            <a:rPr lang="en-US" dirty="0">
              <a:solidFill>
                <a:sysClr val="windowText" lastClr="000000">
                  <a:hueOff val="0"/>
                  <a:satOff val="0"/>
                  <a:lumOff val="0"/>
                  <a:alphaOff val="0"/>
                </a:sysClr>
              </a:solidFill>
              <a:latin typeface="Tw Cen MT"/>
              <a:ea typeface="+mn-ea"/>
              <a:cs typeface="+mn-cs"/>
            </a:rPr>
            <a:t>Cross Platform</a:t>
          </a:r>
        </a:p>
      </dgm:t>
    </dgm:pt>
    <dgm:pt modelId="{55490854-24BE-4809-93F9-0EF77B529DEE}" type="parTrans" cxnId="{4DF99386-40A8-47A7-8070-0D62DC3433DA}">
      <dgm:prSet/>
      <dgm:spPr>
        <a:xfrm>
          <a:off x="4297680" y="3006142"/>
          <a:ext cx="91440" cy="312314"/>
        </a:xfrm>
        <a:custGeom>
          <a:avLst/>
          <a:gdLst/>
          <a:ahLst/>
          <a:cxnLst/>
          <a:rect l="0" t="0" r="0" b="0"/>
          <a:pathLst>
            <a:path>
              <a:moveTo>
                <a:pt x="45720" y="0"/>
              </a:moveTo>
              <a:lnTo>
                <a:pt x="45720" y="312314"/>
              </a:lnTo>
            </a:path>
          </a:pathLst>
        </a:custGeom>
        <a:noFill/>
        <a:ln w="19050" cap="flat" cmpd="sng" algn="ctr">
          <a:solidFill>
            <a:srgbClr val="94B6D2">
              <a:shade val="60000"/>
              <a:hueOff val="0"/>
              <a:satOff val="0"/>
              <a:lumOff val="0"/>
              <a:alphaOff val="0"/>
            </a:srgbClr>
          </a:solidFill>
          <a:prstDash val="solid"/>
        </a:ln>
        <a:effectLst/>
      </dgm:spPr>
      <dgm:t>
        <a:bodyPr/>
        <a:lstStyle/>
        <a:p>
          <a:endParaRPr lang="en-US"/>
        </a:p>
      </dgm:t>
    </dgm:pt>
    <dgm:pt modelId="{8113C419-E79A-40C4-9821-6E972F395E07}" type="sibTrans" cxnId="{4DF99386-40A8-47A7-8070-0D62DC3433DA}">
      <dgm:prSet/>
      <dgm:spPr/>
      <dgm:t>
        <a:bodyPr/>
        <a:lstStyle/>
        <a:p>
          <a:endParaRPr lang="en-US"/>
        </a:p>
      </dgm:t>
    </dgm:pt>
    <dgm:pt modelId="{5DCD9ED5-0583-49AF-B199-F60C80FC8CF7}">
      <dgm:prSet phldrT="[Text]"/>
      <dgm:spPr>
        <a:xfrm>
          <a:off x="5399320" y="3452306"/>
          <a:ext cx="1487211" cy="475907"/>
        </a:xfrm>
        <a:prstGeom prst="rect">
          <a:avLst/>
        </a:prstGeom>
        <a:noFill/>
        <a:ln w="19050" cap="flat" cmpd="sng" algn="ctr">
          <a:noFill/>
          <a:prstDash val="solid"/>
        </a:ln>
        <a:effectLst/>
        <a:sp3d/>
      </dgm:spPr>
      <dgm:t>
        <a:bodyPr/>
        <a:lstStyle/>
        <a:p>
          <a:pPr>
            <a:buNone/>
          </a:pPr>
          <a:r>
            <a:rPr lang="en-US" dirty="0">
              <a:solidFill>
                <a:sysClr val="windowText" lastClr="000000">
                  <a:hueOff val="0"/>
                  <a:satOff val="0"/>
                  <a:lumOff val="0"/>
                  <a:alphaOff val="0"/>
                </a:sysClr>
              </a:solidFill>
              <a:latin typeface="Tw Cen MT"/>
              <a:ea typeface="+mn-ea"/>
              <a:cs typeface="+mn-cs"/>
            </a:rPr>
            <a:t>Document Oriented</a:t>
          </a:r>
        </a:p>
      </dgm:t>
    </dgm:pt>
    <dgm:pt modelId="{BC3A79EF-26FC-4F50-BD7B-CA6305D484C1}" type="parTrans" cxnId="{4C173734-E036-4CEC-9D71-80D73536FE01}">
      <dgm:prSet/>
      <dgm:spPr>
        <a:xfrm>
          <a:off x="4343400" y="3006142"/>
          <a:ext cx="1799525" cy="312314"/>
        </a:xfrm>
        <a:custGeom>
          <a:avLst/>
          <a:gdLst/>
          <a:ahLst/>
          <a:cxnLst/>
          <a:rect l="0" t="0" r="0" b="0"/>
          <a:pathLst>
            <a:path>
              <a:moveTo>
                <a:pt x="0" y="0"/>
              </a:moveTo>
              <a:lnTo>
                <a:pt x="0" y="156157"/>
              </a:lnTo>
              <a:lnTo>
                <a:pt x="1799525" y="156157"/>
              </a:lnTo>
              <a:lnTo>
                <a:pt x="1799525" y="312314"/>
              </a:lnTo>
            </a:path>
          </a:pathLst>
        </a:custGeom>
        <a:noFill/>
        <a:ln w="19050" cap="flat" cmpd="sng" algn="ctr">
          <a:solidFill>
            <a:srgbClr val="94B6D2">
              <a:shade val="60000"/>
              <a:hueOff val="0"/>
              <a:satOff val="0"/>
              <a:lumOff val="0"/>
              <a:alphaOff val="0"/>
            </a:srgbClr>
          </a:solidFill>
          <a:prstDash val="solid"/>
        </a:ln>
        <a:effectLst/>
      </dgm:spPr>
      <dgm:t>
        <a:bodyPr/>
        <a:lstStyle/>
        <a:p>
          <a:endParaRPr lang="en-US"/>
        </a:p>
      </dgm:t>
    </dgm:pt>
    <dgm:pt modelId="{908A7C8A-B4A4-48BF-B00C-2196A658DDC9}" type="sibTrans" cxnId="{4C173734-E036-4CEC-9D71-80D73536FE01}">
      <dgm:prSet/>
      <dgm:spPr/>
      <dgm:t>
        <a:bodyPr/>
        <a:lstStyle/>
        <a:p>
          <a:endParaRPr lang="en-US"/>
        </a:p>
      </dgm:t>
    </dgm:pt>
    <dgm:pt modelId="{A58FEC2E-6BAC-402D-91A5-BC52FC4D600D}">
      <dgm:prSet phldrT="[Text]"/>
      <dgm:spPr>
        <a:xfrm>
          <a:off x="7198846" y="3452306"/>
          <a:ext cx="1487211" cy="475907"/>
        </a:xfrm>
        <a:prstGeom prst="rect">
          <a:avLst/>
        </a:prstGeom>
        <a:noFill/>
        <a:ln w="19050" cap="flat" cmpd="sng" algn="ctr">
          <a:noFill/>
          <a:prstDash val="solid"/>
        </a:ln>
        <a:effectLst/>
        <a:sp3d/>
      </dgm:spPr>
      <dgm:t>
        <a:bodyPr/>
        <a:lstStyle/>
        <a:p>
          <a:pPr>
            <a:buNone/>
          </a:pPr>
          <a:r>
            <a:rPr lang="en-US" dirty="0">
              <a:solidFill>
                <a:sysClr val="windowText" lastClr="000000">
                  <a:hueOff val="0"/>
                  <a:satOff val="0"/>
                  <a:lumOff val="0"/>
                  <a:alphaOff val="0"/>
                </a:sysClr>
              </a:solidFill>
              <a:latin typeface="Tw Cen MT"/>
              <a:ea typeface="+mn-ea"/>
              <a:cs typeface="+mn-cs"/>
            </a:rPr>
            <a:t>Written in </a:t>
          </a:r>
          <a:r>
            <a:rPr lang="en-US" dirty="0" err="1">
              <a:solidFill>
                <a:sysClr val="windowText" lastClr="000000">
                  <a:hueOff val="0"/>
                  <a:satOff val="0"/>
                  <a:lumOff val="0"/>
                  <a:alphaOff val="0"/>
                </a:sysClr>
              </a:solidFill>
              <a:latin typeface="Tw Cen MT"/>
              <a:ea typeface="+mn-ea"/>
              <a:cs typeface="+mn-cs"/>
            </a:rPr>
            <a:t>c++</a:t>
          </a:r>
          <a:endParaRPr lang="en-US" dirty="0">
            <a:solidFill>
              <a:sysClr val="windowText" lastClr="000000">
                <a:hueOff val="0"/>
                <a:satOff val="0"/>
                <a:lumOff val="0"/>
                <a:alphaOff val="0"/>
              </a:sysClr>
            </a:solidFill>
            <a:latin typeface="Tw Cen MT"/>
            <a:ea typeface="+mn-ea"/>
            <a:cs typeface="+mn-cs"/>
          </a:endParaRPr>
        </a:p>
      </dgm:t>
    </dgm:pt>
    <dgm:pt modelId="{C52C1CD9-28A0-49C5-A47A-141CBD0A35D2}" type="parTrans" cxnId="{3C1291A8-76DE-45C5-BB2E-8101779611FB}">
      <dgm:prSet/>
      <dgm:spPr>
        <a:xfrm>
          <a:off x="4343400" y="3006142"/>
          <a:ext cx="3599051" cy="312314"/>
        </a:xfrm>
        <a:custGeom>
          <a:avLst/>
          <a:gdLst/>
          <a:ahLst/>
          <a:cxnLst/>
          <a:rect l="0" t="0" r="0" b="0"/>
          <a:pathLst>
            <a:path>
              <a:moveTo>
                <a:pt x="0" y="0"/>
              </a:moveTo>
              <a:lnTo>
                <a:pt x="0" y="156157"/>
              </a:lnTo>
              <a:lnTo>
                <a:pt x="3599051" y="156157"/>
              </a:lnTo>
              <a:lnTo>
                <a:pt x="3599051" y="312314"/>
              </a:lnTo>
            </a:path>
          </a:pathLst>
        </a:custGeom>
        <a:noFill/>
        <a:ln w="19050" cap="flat" cmpd="sng" algn="ctr">
          <a:solidFill>
            <a:srgbClr val="94B6D2">
              <a:shade val="60000"/>
              <a:hueOff val="0"/>
              <a:satOff val="0"/>
              <a:lumOff val="0"/>
              <a:alphaOff val="0"/>
            </a:srgbClr>
          </a:solidFill>
          <a:prstDash val="solid"/>
        </a:ln>
        <a:effectLst/>
      </dgm:spPr>
      <dgm:t>
        <a:bodyPr/>
        <a:lstStyle/>
        <a:p>
          <a:endParaRPr lang="en-US"/>
        </a:p>
      </dgm:t>
    </dgm:pt>
    <dgm:pt modelId="{AF17EA05-4869-4425-B8C1-72D21EB4EECF}" type="sibTrans" cxnId="{3C1291A8-76DE-45C5-BB2E-8101779611FB}">
      <dgm:prSet/>
      <dgm:spPr/>
      <dgm:t>
        <a:bodyPr/>
        <a:lstStyle/>
        <a:p>
          <a:endParaRPr lang="en-US"/>
        </a:p>
      </dgm:t>
    </dgm:pt>
    <dgm:pt modelId="{7CA2139B-CAFD-4814-A9DB-408960750EE0}" type="pres">
      <dgm:prSet presAssocID="{3C17C948-72C5-4AA7-8891-96C99C4C4A84}" presName="Name0" presStyleCnt="0">
        <dgm:presLayoutVars>
          <dgm:orgChart val="1"/>
          <dgm:chPref val="1"/>
          <dgm:dir/>
          <dgm:animOne val="branch"/>
          <dgm:animLvl val="lvl"/>
          <dgm:resizeHandles/>
        </dgm:presLayoutVars>
      </dgm:prSet>
      <dgm:spPr/>
    </dgm:pt>
    <dgm:pt modelId="{2AEE1B29-5320-41BA-B071-1715D3604F66}" type="pres">
      <dgm:prSet presAssocID="{32947D6F-82AA-4A4A-9A70-0BDC089B0B99}" presName="hierRoot1" presStyleCnt="0">
        <dgm:presLayoutVars>
          <dgm:hierBranch val="init"/>
        </dgm:presLayoutVars>
      </dgm:prSet>
      <dgm:spPr/>
    </dgm:pt>
    <dgm:pt modelId="{ABD6DDFE-1D58-4777-8877-F2D66BF7E4D1}" type="pres">
      <dgm:prSet presAssocID="{32947D6F-82AA-4A4A-9A70-0BDC089B0B99}" presName="rootComposite1" presStyleCnt="0"/>
      <dgm:spPr/>
    </dgm:pt>
    <dgm:pt modelId="{A2E0210E-D3EA-4219-93B8-A993F447C973}" type="pres">
      <dgm:prSet presAssocID="{32947D6F-82AA-4A4A-9A70-0BDC089B0B99}" presName="rootText1" presStyleLbl="alignAcc1" presStyleIdx="0" presStyleCnt="0" custLinFactY="-36687" custLinFactNeighborY="-100000">
        <dgm:presLayoutVars>
          <dgm:chPref val="3"/>
        </dgm:presLayoutVars>
      </dgm:prSet>
      <dgm:spPr/>
    </dgm:pt>
    <dgm:pt modelId="{75F1F07B-97B8-443D-87D9-D0FEACC24CBD}" type="pres">
      <dgm:prSet presAssocID="{32947D6F-82AA-4A4A-9A70-0BDC089B0B99}" presName="topArc1" presStyleLbl="parChTrans1D1" presStyleIdx="0" presStyleCnt="12"/>
      <dgm:spPr>
        <a:xfrm>
          <a:off x="3971597" y="226253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D3C9688B-E0B7-4BA4-A5D4-6AE795B4A548}" type="pres">
      <dgm:prSet presAssocID="{32947D6F-82AA-4A4A-9A70-0BDC089B0B99}" presName="bottomArc1" presStyleLbl="parChTrans1D1" presStyleIdx="1" presStyleCnt="12"/>
      <dgm:spPr>
        <a:xfrm>
          <a:off x="3971597" y="226253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29726CEB-597E-48DC-B482-215E20E078CF}" type="pres">
      <dgm:prSet presAssocID="{32947D6F-82AA-4A4A-9A70-0BDC089B0B99}" presName="topConnNode1" presStyleLbl="node1" presStyleIdx="0" presStyleCnt="0"/>
      <dgm:spPr/>
    </dgm:pt>
    <dgm:pt modelId="{4AE73F71-4E61-436D-86C5-03E5636CC3EF}" type="pres">
      <dgm:prSet presAssocID="{32947D6F-82AA-4A4A-9A70-0BDC089B0B99}" presName="hierChild2" presStyleCnt="0"/>
      <dgm:spPr/>
    </dgm:pt>
    <dgm:pt modelId="{D9680679-C792-4836-8E39-46940C1A2A2C}" type="pres">
      <dgm:prSet presAssocID="{FE41732D-E91B-4A5F-810E-C1DA1457FD51}" presName="Name28" presStyleLbl="parChTrans1D2" presStyleIdx="0" presStyleCnt="5"/>
      <dgm:spPr/>
    </dgm:pt>
    <dgm:pt modelId="{CBA10E12-784C-431D-949C-DF2F74967DAC}" type="pres">
      <dgm:prSet presAssocID="{A7ABE66C-92E9-4C9C-BCA3-9B0E0F41370C}" presName="hierRoot2" presStyleCnt="0">
        <dgm:presLayoutVars>
          <dgm:hierBranch val="init"/>
        </dgm:presLayoutVars>
      </dgm:prSet>
      <dgm:spPr/>
    </dgm:pt>
    <dgm:pt modelId="{BC6F7D57-564E-41FB-9DFB-4E144AD7A0A3}" type="pres">
      <dgm:prSet presAssocID="{A7ABE66C-92E9-4C9C-BCA3-9B0E0F41370C}" presName="rootComposite2" presStyleCnt="0"/>
      <dgm:spPr/>
    </dgm:pt>
    <dgm:pt modelId="{99306616-FD9E-43F0-8D65-61784DF8F2A8}" type="pres">
      <dgm:prSet presAssocID="{A7ABE66C-92E9-4C9C-BCA3-9B0E0F41370C}" presName="rootText2" presStyleLbl="alignAcc1" presStyleIdx="0" presStyleCnt="0" custLinFactY="-36687" custLinFactNeighborY="-100000">
        <dgm:presLayoutVars>
          <dgm:chPref val="3"/>
        </dgm:presLayoutVars>
      </dgm:prSet>
      <dgm:spPr/>
    </dgm:pt>
    <dgm:pt modelId="{2639102A-290E-400A-A1B4-D9018245FDFC}" type="pres">
      <dgm:prSet presAssocID="{A7ABE66C-92E9-4C9C-BCA3-9B0E0F41370C}" presName="topArc2" presStyleLbl="parChTrans1D1" presStyleIdx="2" presStyleCnt="12"/>
      <dgm:spPr>
        <a:xfrm>
          <a:off x="372545" y="331845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D8C7E468-87F7-45F4-B883-6CD0FF37E839}" type="pres">
      <dgm:prSet presAssocID="{A7ABE66C-92E9-4C9C-BCA3-9B0E0F41370C}" presName="bottomArc2" presStyleLbl="parChTrans1D1" presStyleIdx="3" presStyleCnt="12"/>
      <dgm:spPr>
        <a:xfrm>
          <a:off x="372545" y="331845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246C77C3-56E6-4C92-83F1-405D47103D37}" type="pres">
      <dgm:prSet presAssocID="{A7ABE66C-92E9-4C9C-BCA3-9B0E0F41370C}" presName="topConnNode2" presStyleLbl="node2" presStyleIdx="0" presStyleCnt="0"/>
      <dgm:spPr/>
    </dgm:pt>
    <dgm:pt modelId="{2B890607-415F-4209-8165-BFB8C364D2A9}" type="pres">
      <dgm:prSet presAssocID="{A7ABE66C-92E9-4C9C-BCA3-9B0E0F41370C}" presName="hierChild4" presStyleCnt="0"/>
      <dgm:spPr/>
    </dgm:pt>
    <dgm:pt modelId="{E0DE156F-292D-4F5C-956F-806A455C356C}" type="pres">
      <dgm:prSet presAssocID="{A7ABE66C-92E9-4C9C-BCA3-9B0E0F41370C}" presName="hierChild5" presStyleCnt="0"/>
      <dgm:spPr/>
    </dgm:pt>
    <dgm:pt modelId="{9C93D0EC-0FA3-4648-8622-4C4CD9A675F6}" type="pres">
      <dgm:prSet presAssocID="{7DB55744-3648-4260-B31C-BC1FB4213481}" presName="Name28" presStyleLbl="parChTrans1D2" presStyleIdx="1" presStyleCnt="5"/>
      <dgm:spPr/>
    </dgm:pt>
    <dgm:pt modelId="{88FEC6ED-3A63-4AAE-A747-0954F782BDD8}" type="pres">
      <dgm:prSet presAssocID="{15C4C207-3E27-440E-882C-E5AE27AB589C}" presName="hierRoot2" presStyleCnt="0">
        <dgm:presLayoutVars>
          <dgm:hierBranch val="init"/>
        </dgm:presLayoutVars>
      </dgm:prSet>
      <dgm:spPr/>
    </dgm:pt>
    <dgm:pt modelId="{4DDF1B3E-4624-4601-9982-93AD42D4D793}" type="pres">
      <dgm:prSet presAssocID="{15C4C207-3E27-440E-882C-E5AE27AB589C}" presName="rootComposite2" presStyleCnt="0"/>
      <dgm:spPr/>
    </dgm:pt>
    <dgm:pt modelId="{C61019CC-21AE-4E3B-96E5-1D91A9B874BF}" type="pres">
      <dgm:prSet presAssocID="{15C4C207-3E27-440E-882C-E5AE27AB589C}" presName="rootText2" presStyleLbl="alignAcc1" presStyleIdx="0" presStyleCnt="0" custLinFactY="-36687" custLinFactNeighborY="-100000">
        <dgm:presLayoutVars>
          <dgm:chPref val="3"/>
        </dgm:presLayoutVars>
      </dgm:prSet>
      <dgm:spPr/>
    </dgm:pt>
    <dgm:pt modelId="{AC8ADEA5-6726-42D9-B0E1-6E22432564BA}" type="pres">
      <dgm:prSet presAssocID="{15C4C207-3E27-440E-882C-E5AE27AB589C}" presName="topArc2" presStyleLbl="parChTrans1D1" presStyleIdx="4" presStyleCnt="12"/>
      <dgm:spPr>
        <a:xfrm>
          <a:off x="2172071" y="331845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9CD0FD89-BE01-433B-BF72-7582C77ACF72}" type="pres">
      <dgm:prSet presAssocID="{15C4C207-3E27-440E-882C-E5AE27AB589C}" presName="bottomArc2" presStyleLbl="parChTrans1D1" presStyleIdx="5" presStyleCnt="12"/>
      <dgm:spPr>
        <a:xfrm>
          <a:off x="2172071" y="331845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7652CCFD-6EA2-40BC-AA73-43BE74F1876D}" type="pres">
      <dgm:prSet presAssocID="{15C4C207-3E27-440E-882C-E5AE27AB589C}" presName="topConnNode2" presStyleLbl="node2" presStyleIdx="0" presStyleCnt="0"/>
      <dgm:spPr/>
    </dgm:pt>
    <dgm:pt modelId="{0D12529B-BC91-4DA4-BA6E-56C9F51898B2}" type="pres">
      <dgm:prSet presAssocID="{15C4C207-3E27-440E-882C-E5AE27AB589C}" presName="hierChild4" presStyleCnt="0"/>
      <dgm:spPr/>
    </dgm:pt>
    <dgm:pt modelId="{86DF49DB-1FA6-441F-80FA-73F4EA7A8A99}" type="pres">
      <dgm:prSet presAssocID="{15C4C207-3E27-440E-882C-E5AE27AB589C}" presName="hierChild5" presStyleCnt="0"/>
      <dgm:spPr/>
    </dgm:pt>
    <dgm:pt modelId="{317B7F08-91B6-4F71-9CEC-D481CC2E6895}" type="pres">
      <dgm:prSet presAssocID="{55490854-24BE-4809-93F9-0EF77B529DEE}" presName="Name28" presStyleLbl="parChTrans1D2" presStyleIdx="2" presStyleCnt="5"/>
      <dgm:spPr/>
    </dgm:pt>
    <dgm:pt modelId="{6B759C74-D810-4934-9920-B7851AE43281}" type="pres">
      <dgm:prSet presAssocID="{8425631F-D639-4BCE-88FA-DD9A7866C8C1}" presName="hierRoot2" presStyleCnt="0">
        <dgm:presLayoutVars>
          <dgm:hierBranch val="init"/>
        </dgm:presLayoutVars>
      </dgm:prSet>
      <dgm:spPr/>
    </dgm:pt>
    <dgm:pt modelId="{C0457815-BEB6-4966-AECC-399EAA71E91D}" type="pres">
      <dgm:prSet presAssocID="{8425631F-D639-4BCE-88FA-DD9A7866C8C1}" presName="rootComposite2" presStyleCnt="0"/>
      <dgm:spPr/>
    </dgm:pt>
    <dgm:pt modelId="{100860DE-F432-482A-9A67-D66FF3EC8AD3}" type="pres">
      <dgm:prSet presAssocID="{8425631F-D639-4BCE-88FA-DD9A7866C8C1}" presName="rootText2" presStyleLbl="alignAcc1" presStyleIdx="0" presStyleCnt="0" custLinFactY="-36687" custLinFactNeighborY="-100000">
        <dgm:presLayoutVars>
          <dgm:chPref val="3"/>
        </dgm:presLayoutVars>
      </dgm:prSet>
      <dgm:spPr/>
    </dgm:pt>
    <dgm:pt modelId="{7108F2C7-A05E-44EE-A740-012AEE5118F5}" type="pres">
      <dgm:prSet presAssocID="{8425631F-D639-4BCE-88FA-DD9A7866C8C1}" presName="topArc2" presStyleLbl="parChTrans1D1" presStyleIdx="6" presStyleCnt="12"/>
      <dgm:spPr>
        <a:xfrm>
          <a:off x="3971597" y="331845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E0ED6E88-E306-4320-B728-FBE400C9F0F2}" type="pres">
      <dgm:prSet presAssocID="{8425631F-D639-4BCE-88FA-DD9A7866C8C1}" presName="bottomArc2" presStyleLbl="parChTrans1D1" presStyleIdx="7" presStyleCnt="12"/>
      <dgm:spPr>
        <a:xfrm>
          <a:off x="3971597" y="331845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F760E3F1-47BF-49E9-B8C6-31DA9922BB1B}" type="pres">
      <dgm:prSet presAssocID="{8425631F-D639-4BCE-88FA-DD9A7866C8C1}" presName="topConnNode2" presStyleLbl="node2" presStyleIdx="0" presStyleCnt="0"/>
      <dgm:spPr/>
    </dgm:pt>
    <dgm:pt modelId="{5BA8740F-3AEA-4C93-9484-366D58FE1677}" type="pres">
      <dgm:prSet presAssocID="{8425631F-D639-4BCE-88FA-DD9A7866C8C1}" presName="hierChild4" presStyleCnt="0"/>
      <dgm:spPr/>
    </dgm:pt>
    <dgm:pt modelId="{61C1C2F0-515D-4BFA-B77E-FE7F8E1E2303}" type="pres">
      <dgm:prSet presAssocID="{8425631F-D639-4BCE-88FA-DD9A7866C8C1}" presName="hierChild5" presStyleCnt="0"/>
      <dgm:spPr/>
    </dgm:pt>
    <dgm:pt modelId="{B3BBF9CB-D15C-45EE-BF3B-B5F4F8F9740C}" type="pres">
      <dgm:prSet presAssocID="{BC3A79EF-26FC-4F50-BD7B-CA6305D484C1}" presName="Name28" presStyleLbl="parChTrans1D2" presStyleIdx="3" presStyleCnt="5"/>
      <dgm:spPr/>
    </dgm:pt>
    <dgm:pt modelId="{6C22FC5E-EBB4-4426-BE7D-940A47993B4A}" type="pres">
      <dgm:prSet presAssocID="{5DCD9ED5-0583-49AF-B199-F60C80FC8CF7}" presName="hierRoot2" presStyleCnt="0">
        <dgm:presLayoutVars>
          <dgm:hierBranch val="init"/>
        </dgm:presLayoutVars>
      </dgm:prSet>
      <dgm:spPr/>
    </dgm:pt>
    <dgm:pt modelId="{DFC51307-3B80-4B3B-A572-CEDC7CA906BF}" type="pres">
      <dgm:prSet presAssocID="{5DCD9ED5-0583-49AF-B199-F60C80FC8CF7}" presName="rootComposite2" presStyleCnt="0"/>
      <dgm:spPr/>
    </dgm:pt>
    <dgm:pt modelId="{E553E3E2-CDD1-4337-9114-D447012DF4CE}" type="pres">
      <dgm:prSet presAssocID="{5DCD9ED5-0583-49AF-B199-F60C80FC8CF7}" presName="rootText2" presStyleLbl="alignAcc1" presStyleIdx="0" presStyleCnt="0" custLinFactY="-36687" custLinFactNeighborY="-100000">
        <dgm:presLayoutVars>
          <dgm:chPref val="3"/>
        </dgm:presLayoutVars>
      </dgm:prSet>
      <dgm:spPr/>
    </dgm:pt>
    <dgm:pt modelId="{90D9C631-EFD1-4A67-8929-8DECD56AC4C0}" type="pres">
      <dgm:prSet presAssocID="{5DCD9ED5-0583-49AF-B199-F60C80FC8CF7}" presName="topArc2" presStyleLbl="parChTrans1D1" presStyleIdx="8" presStyleCnt="12"/>
      <dgm:spPr>
        <a:xfrm>
          <a:off x="5771123" y="331845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B5A36EF9-F5EB-4F65-94EF-7BB849908724}" type="pres">
      <dgm:prSet presAssocID="{5DCD9ED5-0583-49AF-B199-F60C80FC8CF7}" presName="bottomArc2" presStyleLbl="parChTrans1D1" presStyleIdx="9" presStyleCnt="12"/>
      <dgm:spPr>
        <a:xfrm>
          <a:off x="5771123" y="331845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E15A2C26-04BD-4BCC-B133-DC1BB396466F}" type="pres">
      <dgm:prSet presAssocID="{5DCD9ED5-0583-49AF-B199-F60C80FC8CF7}" presName="topConnNode2" presStyleLbl="node2" presStyleIdx="0" presStyleCnt="0"/>
      <dgm:spPr/>
    </dgm:pt>
    <dgm:pt modelId="{DC537265-6336-427F-A93E-20F7223ED272}" type="pres">
      <dgm:prSet presAssocID="{5DCD9ED5-0583-49AF-B199-F60C80FC8CF7}" presName="hierChild4" presStyleCnt="0"/>
      <dgm:spPr/>
    </dgm:pt>
    <dgm:pt modelId="{6F1DA415-2F30-4282-98F1-998F0BBFA94E}" type="pres">
      <dgm:prSet presAssocID="{5DCD9ED5-0583-49AF-B199-F60C80FC8CF7}" presName="hierChild5" presStyleCnt="0"/>
      <dgm:spPr/>
    </dgm:pt>
    <dgm:pt modelId="{2AFDA507-FBA4-4B0B-A732-CB9B68E7FD6F}" type="pres">
      <dgm:prSet presAssocID="{C52C1CD9-28A0-49C5-A47A-141CBD0A35D2}" presName="Name28" presStyleLbl="parChTrans1D2" presStyleIdx="4" presStyleCnt="5"/>
      <dgm:spPr/>
    </dgm:pt>
    <dgm:pt modelId="{6031747E-60AA-426F-A3DF-027811BE47CC}" type="pres">
      <dgm:prSet presAssocID="{A58FEC2E-6BAC-402D-91A5-BC52FC4D600D}" presName="hierRoot2" presStyleCnt="0">
        <dgm:presLayoutVars>
          <dgm:hierBranch val="init"/>
        </dgm:presLayoutVars>
      </dgm:prSet>
      <dgm:spPr/>
    </dgm:pt>
    <dgm:pt modelId="{FFB5B5DC-8794-46F7-B68D-0CBFD4B85D44}" type="pres">
      <dgm:prSet presAssocID="{A58FEC2E-6BAC-402D-91A5-BC52FC4D600D}" presName="rootComposite2" presStyleCnt="0"/>
      <dgm:spPr/>
    </dgm:pt>
    <dgm:pt modelId="{4E9D4488-0945-4AC6-B4C8-95D881682890}" type="pres">
      <dgm:prSet presAssocID="{A58FEC2E-6BAC-402D-91A5-BC52FC4D600D}" presName="rootText2" presStyleLbl="alignAcc1" presStyleIdx="0" presStyleCnt="0" custLinFactY="-36687" custLinFactNeighborY="-100000">
        <dgm:presLayoutVars>
          <dgm:chPref val="3"/>
        </dgm:presLayoutVars>
      </dgm:prSet>
      <dgm:spPr/>
    </dgm:pt>
    <dgm:pt modelId="{87F3CA08-D92A-4AF8-98F9-0E20066044BB}" type="pres">
      <dgm:prSet presAssocID="{A58FEC2E-6BAC-402D-91A5-BC52FC4D600D}" presName="topArc2" presStyleLbl="parChTrans1D1" presStyleIdx="10" presStyleCnt="12"/>
      <dgm:spPr>
        <a:xfrm>
          <a:off x="7570649" y="3318457"/>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gm:spPr>
    </dgm:pt>
    <dgm:pt modelId="{406F6B6A-6137-4E23-8E94-5C04522E9B65}" type="pres">
      <dgm:prSet presAssocID="{A58FEC2E-6BAC-402D-91A5-BC52FC4D600D}" presName="bottomArc2" presStyleLbl="parChTrans1D1" presStyleIdx="11" presStyleCnt="12"/>
      <dgm:spPr>
        <a:xfrm>
          <a:off x="7570649" y="3318457"/>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gm:spPr>
    </dgm:pt>
    <dgm:pt modelId="{E4F0988A-80C8-40B3-BEB1-1AF3AA72E0C5}" type="pres">
      <dgm:prSet presAssocID="{A58FEC2E-6BAC-402D-91A5-BC52FC4D600D}" presName="topConnNode2" presStyleLbl="node2" presStyleIdx="0" presStyleCnt="0"/>
      <dgm:spPr/>
    </dgm:pt>
    <dgm:pt modelId="{07E4DEFA-0B0B-438A-9D51-E5196C37654F}" type="pres">
      <dgm:prSet presAssocID="{A58FEC2E-6BAC-402D-91A5-BC52FC4D600D}" presName="hierChild4" presStyleCnt="0"/>
      <dgm:spPr/>
    </dgm:pt>
    <dgm:pt modelId="{709B5561-D1CF-427C-AA1C-39D6122EA088}" type="pres">
      <dgm:prSet presAssocID="{A58FEC2E-6BAC-402D-91A5-BC52FC4D600D}" presName="hierChild5" presStyleCnt="0"/>
      <dgm:spPr/>
    </dgm:pt>
    <dgm:pt modelId="{22614C3B-B43A-47A8-A0B6-4E112A1B08A5}" type="pres">
      <dgm:prSet presAssocID="{32947D6F-82AA-4A4A-9A70-0BDC089B0B99}" presName="hierChild3" presStyleCnt="0"/>
      <dgm:spPr/>
    </dgm:pt>
  </dgm:ptLst>
  <dgm:cxnLst>
    <dgm:cxn modelId="{DE303A04-567B-4184-9664-A312312A4944}" type="presOf" srcId="{C52C1CD9-28A0-49C5-A47A-141CBD0A35D2}" destId="{2AFDA507-FBA4-4B0B-A732-CB9B68E7FD6F}" srcOrd="0" destOrd="0" presId="urn:microsoft.com/office/officeart/2008/layout/HalfCircleOrganizationChart"/>
    <dgm:cxn modelId="{4FA8CD05-CBF4-4F95-B8EF-AE2D38AB5169}" type="presOf" srcId="{55490854-24BE-4809-93F9-0EF77B529DEE}" destId="{317B7F08-91B6-4F71-9CEC-D481CC2E6895}" srcOrd="0" destOrd="0" presId="urn:microsoft.com/office/officeart/2008/layout/HalfCircleOrganizationChart"/>
    <dgm:cxn modelId="{27685C15-5B2E-4D0E-99DA-DD6E00E00158}" srcId="{32947D6F-82AA-4A4A-9A70-0BDC089B0B99}" destId="{15C4C207-3E27-440E-882C-E5AE27AB589C}" srcOrd="1" destOrd="0" parTransId="{7DB55744-3648-4260-B31C-BC1FB4213481}" sibTransId="{9396E760-8B5D-4C54-9090-C571F907811E}"/>
    <dgm:cxn modelId="{1FC8A61D-33E8-425D-B34D-49D51696C181}" type="presOf" srcId="{8425631F-D639-4BCE-88FA-DD9A7866C8C1}" destId="{F760E3F1-47BF-49E9-B8C6-31DA9922BB1B}" srcOrd="1" destOrd="0" presId="urn:microsoft.com/office/officeart/2008/layout/HalfCircleOrganizationChart"/>
    <dgm:cxn modelId="{94E9041F-0DE5-4874-9B36-6FA3E9C7D0BC}" type="presOf" srcId="{A7ABE66C-92E9-4C9C-BCA3-9B0E0F41370C}" destId="{246C77C3-56E6-4C92-83F1-405D47103D37}" srcOrd="1" destOrd="0" presId="urn:microsoft.com/office/officeart/2008/layout/HalfCircleOrganizationChart"/>
    <dgm:cxn modelId="{4C173734-E036-4CEC-9D71-80D73536FE01}" srcId="{32947D6F-82AA-4A4A-9A70-0BDC089B0B99}" destId="{5DCD9ED5-0583-49AF-B199-F60C80FC8CF7}" srcOrd="3" destOrd="0" parTransId="{BC3A79EF-26FC-4F50-BD7B-CA6305D484C1}" sibTransId="{908A7C8A-B4A4-48BF-B00C-2196A658DDC9}"/>
    <dgm:cxn modelId="{85307834-0C4E-4E9D-BC1A-090B8C88181B}" type="presOf" srcId="{15C4C207-3E27-440E-882C-E5AE27AB589C}" destId="{C61019CC-21AE-4E3B-96E5-1D91A9B874BF}" srcOrd="0" destOrd="0" presId="urn:microsoft.com/office/officeart/2008/layout/HalfCircleOrganizationChart"/>
    <dgm:cxn modelId="{94651138-0527-4FDF-BAD1-86997AAB85A0}" type="presOf" srcId="{5DCD9ED5-0583-49AF-B199-F60C80FC8CF7}" destId="{E15A2C26-04BD-4BCC-B133-DC1BB396466F}" srcOrd="1" destOrd="0" presId="urn:microsoft.com/office/officeart/2008/layout/HalfCircleOrganizationChart"/>
    <dgm:cxn modelId="{28752838-9A44-43CF-9C93-AA963609D4FD}" type="presOf" srcId="{BC3A79EF-26FC-4F50-BD7B-CA6305D484C1}" destId="{B3BBF9CB-D15C-45EE-BF3B-B5F4F8F9740C}" srcOrd="0" destOrd="0" presId="urn:microsoft.com/office/officeart/2008/layout/HalfCircleOrganizationChart"/>
    <dgm:cxn modelId="{828AAD3A-F003-4BB2-9C1B-6EBEB3D2FD1F}" type="presOf" srcId="{A7ABE66C-92E9-4C9C-BCA3-9B0E0F41370C}" destId="{99306616-FD9E-43F0-8D65-61784DF8F2A8}" srcOrd="0" destOrd="0" presId="urn:microsoft.com/office/officeart/2008/layout/HalfCircleOrganizationChart"/>
    <dgm:cxn modelId="{49989361-6475-4719-A91F-A0A6491F6EA2}" srcId="{3C17C948-72C5-4AA7-8891-96C99C4C4A84}" destId="{32947D6F-82AA-4A4A-9A70-0BDC089B0B99}" srcOrd="0" destOrd="0" parTransId="{C7281D4F-F1C0-4483-A888-9073EB51CD0B}" sibTransId="{FD06AE82-5459-439B-B2D7-996722751810}"/>
    <dgm:cxn modelId="{8A76C465-44B1-41AF-9E70-14CF05BAD0F6}" type="presOf" srcId="{32947D6F-82AA-4A4A-9A70-0BDC089B0B99}" destId="{29726CEB-597E-48DC-B482-215E20E078CF}" srcOrd="1" destOrd="0" presId="urn:microsoft.com/office/officeart/2008/layout/HalfCircleOrganizationChart"/>
    <dgm:cxn modelId="{3668EE75-9F88-4484-B4ED-5D2B2FFB20EC}" srcId="{32947D6F-82AA-4A4A-9A70-0BDC089B0B99}" destId="{A7ABE66C-92E9-4C9C-BCA3-9B0E0F41370C}" srcOrd="0" destOrd="0" parTransId="{FE41732D-E91B-4A5F-810E-C1DA1457FD51}" sibTransId="{9C1B7E3B-BA4A-4AA7-B19F-7EBD2FE34CF2}"/>
    <dgm:cxn modelId="{F4BDC776-26A9-4935-AEE0-E631195E65C2}" type="presOf" srcId="{32947D6F-82AA-4A4A-9A70-0BDC089B0B99}" destId="{A2E0210E-D3EA-4219-93B8-A993F447C973}" srcOrd="0" destOrd="0" presId="urn:microsoft.com/office/officeart/2008/layout/HalfCircleOrganizationChart"/>
    <dgm:cxn modelId="{510BBE84-BECD-41C7-B124-48EFDC92DC43}" type="presOf" srcId="{15C4C207-3E27-440E-882C-E5AE27AB589C}" destId="{7652CCFD-6EA2-40BC-AA73-43BE74F1876D}" srcOrd="1" destOrd="0" presId="urn:microsoft.com/office/officeart/2008/layout/HalfCircleOrganizationChart"/>
    <dgm:cxn modelId="{203B7F86-FDF2-41F1-BCCC-7B518E7EC2CC}" type="presOf" srcId="{5DCD9ED5-0583-49AF-B199-F60C80FC8CF7}" destId="{E553E3E2-CDD1-4337-9114-D447012DF4CE}" srcOrd="0" destOrd="0" presId="urn:microsoft.com/office/officeart/2008/layout/HalfCircleOrganizationChart"/>
    <dgm:cxn modelId="{4DF99386-40A8-47A7-8070-0D62DC3433DA}" srcId="{32947D6F-82AA-4A4A-9A70-0BDC089B0B99}" destId="{8425631F-D639-4BCE-88FA-DD9A7866C8C1}" srcOrd="2" destOrd="0" parTransId="{55490854-24BE-4809-93F9-0EF77B529DEE}" sibTransId="{8113C419-E79A-40C4-9821-6E972F395E07}"/>
    <dgm:cxn modelId="{BCFEFB9E-CEDA-4D99-B870-D3DFA61200D9}" type="presOf" srcId="{A58FEC2E-6BAC-402D-91A5-BC52FC4D600D}" destId="{E4F0988A-80C8-40B3-BEB1-1AF3AA72E0C5}" srcOrd="1" destOrd="0" presId="urn:microsoft.com/office/officeart/2008/layout/HalfCircleOrganizationChart"/>
    <dgm:cxn modelId="{BE9262A3-5B8D-4A4B-8C90-B713C572B9D9}" type="presOf" srcId="{3C17C948-72C5-4AA7-8891-96C99C4C4A84}" destId="{7CA2139B-CAFD-4814-A9DB-408960750EE0}" srcOrd="0" destOrd="0" presId="urn:microsoft.com/office/officeart/2008/layout/HalfCircleOrganizationChart"/>
    <dgm:cxn modelId="{3C1291A8-76DE-45C5-BB2E-8101779611FB}" srcId="{32947D6F-82AA-4A4A-9A70-0BDC089B0B99}" destId="{A58FEC2E-6BAC-402D-91A5-BC52FC4D600D}" srcOrd="4" destOrd="0" parTransId="{C52C1CD9-28A0-49C5-A47A-141CBD0A35D2}" sibTransId="{AF17EA05-4869-4425-B8C1-72D21EB4EECF}"/>
    <dgm:cxn modelId="{841F1AB8-6064-422B-BC34-9F39ED6F2A57}" type="presOf" srcId="{A58FEC2E-6BAC-402D-91A5-BC52FC4D600D}" destId="{4E9D4488-0945-4AC6-B4C8-95D881682890}" srcOrd="0" destOrd="0" presId="urn:microsoft.com/office/officeart/2008/layout/HalfCircleOrganizationChart"/>
    <dgm:cxn modelId="{8B8928D4-E00F-43DD-B30A-0462E2CFE66D}" type="presOf" srcId="{8425631F-D639-4BCE-88FA-DD9A7866C8C1}" destId="{100860DE-F432-482A-9A67-D66FF3EC8AD3}" srcOrd="0" destOrd="0" presId="urn:microsoft.com/office/officeart/2008/layout/HalfCircleOrganizationChart"/>
    <dgm:cxn modelId="{094645E1-8459-4879-9CDF-3BD0E9385063}" type="presOf" srcId="{FE41732D-E91B-4A5F-810E-C1DA1457FD51}" destId="{D9680679-C792-4836-8E39-46940C1A2A2C}" srcOrd="0" destOrd="0" presId="urn:microsoft.com/office/officeart/2008/layout/HalfCircleOrganizationChart"/>
    <dgm:cxn modelId="{B8C29EFE-C0CB-4541-8226-931096770A5D}" type="presOf" srcId="{7DB55744-3648-4260-B31C-BC1FB4213481}" destId="{9C93D0EC-0FA3-4648-8622-4C4CD9A675F6}" srcOrd="0" destOrd="0" presId="urn:microsoft.com/office/officeart/2008/layout/HalfCircleOrganizationChart"/>
    <dgm:cxn modelId="{ABFE3C4A-0B84-4CAD-A58D-6B4337A2FDB4}" type="presParOf" srcId="{7CA2139B-CAFD-4814-A9DB-408960750EE0}" destId="{2AEE1B29-5320-41BA-B071-1715D3604F66}" srcOrd="0" destOrd="0" presId="urn:microsoft.com/office/officeart/2008/layout/HalfCircleOrganizationChart"/>
    <dgm:cxn modelId="{144335C3-9CC7-41A1-8852-2C9C065E7B57}" type="presParOf" srcId="{2AEE1B29-5320-41BA-B071-1715D3604F66}" destId="{ABD6DDFE-1D58-4777-8877-F2D66BF7E4D1}" srcOrd="0" destOrd="0" presId="urn:microsoft.com/office/officeart/2008/layout/HalfCircleOrganizationChart"/>
    <dgm:cxn modelId="{CAB3F35D-0C85-493D-91DD-C00A5A1CDCBD}" type="presParOf" srcId="{ABD6DDFE-1D58-4777-8877-F2D66BF7E4D1}" destId="{A2E0210E-D3EA-4219-93B8-A993F447C973}" srcOrd="0" destOrd="0" presId="urn:microsoft.com/office/officeart/2008/layout/HalfCircleOrganizationChart"/>
    <dgm:cxn modelId="{6F748693-524F-4650-813F-6754B7816D5C}" type="presParOf" srcId="{ABD6DDFE-1D58-4777-8877-F2D66BF7E4D1}" destId="{75F1F07B-97B8-443D-87D9-D0FEACC24CBD}" srcOrd="1" destOrd="0" presId="urn:microsoft.com/office/officeart/2008/layout/HalfCircleOrganizationChart"/>
    <dgm:cxn modelId="{55069778-0A0A-489C-9F2F-D1ED9BB59130}" type="presParOf" srcId="{ABD6DDFE-1D58-4777-8877-F2D66BF7E4D1}" destId="{D3C9688B-E0B7-4BA4-A5D4-6AE795B4A548}" srcOrd="2" destOrd="0" presId="urn:microsoft.com/office/officeart/2008/layout/HalfCircleOrganizationChart"/>
    <dgm:cxn modelId="{E78E4158-4167-4DD5-91AD-6546FCA8A449}" type="presParOf" srcId="{ABD6DDFE-1D58-4777-8877-F2D66BF7E4D1}" destId="{29726CEB-597E-48DC-B482-215E20E078CF}" srcOrd="3" destOrd="0" presId="urn:microsoft.com/office/officeart/2008/layout/HalfCircleOrganizationChart"/>
    <dgm:cxn modelId="{FBA00275-0C1E-46B8-A7E4-FB648A843D48}" type="presParOf" srcId="{2AEE1B29-5320-41BA-B071-1715D3604F66}" destId="{4AE73F71-4E61-436D-86C5-03E5636CC3EF}" srcOrd="1" destOrd="0" presId="urn:microsoft.com/office/officeart/2008/layout/HalfCircleOrganizationChart"/>
    <dgm:cxn modelId="{ACFA7D0E-EBD4-408B-8D87-23E72DA8D337}" type="presParOf" srcId="{4AE73F71-4E61-436D-86C5-03E5636CC3EF}" destId="{D9680679-C792-4836-8E39-46940C1A2A2C}" srcOrd="0" destOrd="0" presId="urn:microsoft.com/office/officeart/2008/layout/HalfCircleOrganizationChart"/>
    <dgm:cxn modelId="{F71F3EC9-CF4C-4050-A60F-B34336D9B1E9}" type="presParOf" srcId="{4AE73F71-4E61-436D-86C5-03E5636CC3EF}" destId="{CBA10E12-784C-431D-949C-DF2F74967DAC}" srcOrd="1" destOrd="0" presId="urn:microsoft.com/office/officeart/2008/layout/HalfCircleOrganizationChart"/>
    <dgm:cxn modelId="{8530F1CA-96B2-44F2-ACAB-270D6B8C0815}" type="presParOf" srcId="{CBA10E12-784C-431D-949C-DF2F74967DAC}" destId="{BC6F7D57-564E-41FB-9DFB-4E144AD7A0A3}" srcOrd="0" destOrd="0" presId="urn:microsoft.com/office/officeart/2008/layout/HalfCircleOrganizationChart"/>
    <dgm:cxn modelId="{4DF11F6D-913A-4F5E-97F9-A02728A7B8E8}" type="presParOf" srcId="{BC6F7D57-564E-41FB-9DFB-4E144AD7A0A3}" destId="{99306616-FD9E-43F0-8D65-61784DF8F2A8}" srcOrd="0" destOrd="0" presId="urn:microsoft.com/office/officeart/2008/layout/HalfCircleOrganizationChart"/>
    <dgm:cxn modelId="{203F8700-F3D7-4018-A8D3-E4E794A4DBA3}" type="presParOf" srcId="{BC6F7D57-564E-41FB-9DFB-4E144AD7A0A3}" destId="{2639102A-290E-400A-A1B4-D9018245FDFC}" srcOrd="1" destOrd="0" presId="urn:microsoft.com/office/officeart/2008/layout/HalfCircleOrganizationChart"/>
    <dgm:cxn modelId="{6CEE2EEE-3571-4EB5-97F2-27E083D22E98}" type="presParOf" srcId="{BC6F7D57-564E-41FB-9DFB-4E144AD7A0A3}" destId="{D8C7E468-87F7-45F4-B883-6CD0FF37E839}" srcOrd="2" destOrd="0" presId="urn:microsoft.com/office/officeart/2008/layout/HalfCircleOrganizationChart"/>
    <dgm:cxn modelId="{23D71866-BB52-4C52-9639-5663E65EF8EE}" type="presParOf" srcId="{BC6F7D57-564E-41FB-9DFB-4E144AD7A0A3}" destId="{246C77C3-56E6-4C92-83F1-405D47103D37}" srcOrd="3" destOrd="0" presId="urn:microsoft.com/office/officeart/2008/layout/HalfCircleOrganizationChart"/>
    <dgm:cxn modelId="{4729E77F-D63D-4093-96F6-D7DCE5351162}" type="presParOf" srcId="{CBA10E12-784C-431D-949C-DF2F74967DAC}" destId="{2B890607-415F-4209-8165-BFB8C364D2A9}" srcOrd="1" destOrd="0" presId="urn:microsoft.com/office/officeart/2008/layout/HalfCircleOrganizationChart"/>
    <dgm:cxn modelId="{60D3FA91-863F-415E-A646-C5F7B451F417}" type="presParOf" srcId="{CBA10E12-784C-431D-949C-DF2F74967DAC}" destId="{E0DE156F-292D-4F5C-956F-806A455C356C}" srcOrd="2" destOrd="0" presId="urn:microsoft.com/office/officeart/2008/layout/HalfCircleOrganizationChart"/>
    <dgm:cxn modelId="{FBCA4988-1354-4520-9EAC-52B67171C0AA}" type="presParOf" srcId="{4AE73F71-4E61-436D-86C5-03E5636CC3EF}" destId="{9C93D0EC-0FA3-4648-8622-4C4CD9A675F6}" srcOrd="2" destOrd="0" presId="urn:microsoft.com/office/officeart/2008/layout/HalfCircleOrganizationChart"/>
    <dgm:cxn modelId="{92B786A1-DBC0-41B0-B2B3-6D3FC4225155}" type="presParOf" srcId="{4AE73F71-4E61-436D-86C5-03E5636CC3EF}" destId="{88FEC6ED-3A63-4AAE-A747-0954F782BDD8}" srcOrd="3" destOrd="0" presId="urn:microsoft.com/office/officeart/2008/layout/HalfCircleOrganizationChart"/>
    <dgm:cxn modelId="{8AAF7C7D-254D-47E7-883E-1E396CC37004}" type="presParOf" srcId="{88FEC6ED-3A63-4AAE-A747-0954F782BDD8}" destId="{4DDF1B3E-4624-4601-9982-93AD42D4D793}" srcOrd="0" destOrd="0" presId="urn:microsoft.com/office/officeart/2008/layout/HalfCircleOrganizationChart"/>
    <dgm:cxn modelId="{139D076A-5882-41D8-86CD-ECF21F8DE743}" type="presParOf" srcId="{4DDF1B3E-4624-4601-9982-93AD42D4D793}" destId="{C61019CC-21AE-4E3B-96E5-1D91A9B874BF}" srcOrd="0" destOrd="0" presId="urn:microsoft.com/office/officeart/2008/layout/HalfCircleOrganizationChart"/>
    <dgm:cxn modelId="{5A9F2ECC-A441-4C8E-B832-BB53712E833A}" type="presParOf" srcId="{4DDF1B3E-4624-4601-9982-93AD42D4D793}" destId="{AC8ADEA5-6726-42D9-B0E1-6E22432564BA}" srcOrd="1" destOrd="0" presId="urn:microsoft.com/office/officeart/2008/layout/HalfCircleOrganizationChart"/>
    <dgm:cxn modelId="{419D3336-EB71-4AF0-B845-6792434BB2BC}" type="presParOf" srcId="{4DDF1B3E-4624-4601-9982-93AD42D4D793}" destId="{9CD0FD89-BE01-433B-BF72-7582C77ACF72}" srcOrd="2" destOrd="0" presId="urn:microsoft.com/office/officeart/2008/layout/HalfCircleOrganizationChart"/>
    <dgm:cxn modelId="{2392D596-64D1-44FC-9DC2-77C59E93CF6A}" type="presParOf" srcId="{4DDF1B3E-4624-4601-9982-93AD42D4D793}" destId="{7652CCFD-6EA2-40BC-AA73-43BE74F1876D}" srcOrd="3" destOrd="0" presId="urn:microsoft.com/office/officeart/2008/layout/HalfCircleOrganizationChart"/>
    <dgm:cxn modelId="{CAB44135-D312-4F08-B1A0-7F9754C19DDA}" type="presParOf" srcId="{88FEC6ED-3A63-4AAE-A747-0954F782BDD8}" destId="{0D12529B-BC91-4DA4-BA6E-56C9F51898B2}" srcOrd="1" destOrd="0" presId="urn:microsoft.com/office/officeart/2008/layout/HalfCircleOrganizationChart"/>
    <dgm:cxn modelId="{E56EAEF0-2FB1-4325-89CE-C485241F5FBB}" type="presParOf" srcId="{88FEC6ED-3A63-4AAE-A747-0954F782BDD8}" destId="{86DF49DB-1FA6-441F-80FA-73F4EA7A8A99}" srcOrd="2" destOrd="0" presId="urn:microsoft.com/office/officeart/2008/layout/HalfCircleOrganizationChart"/>
    <dgm:cxn modelId="{FCB5DA9E-F5D4-4901-963D-56A0D7A47F2A}" type="presParOf" srcId="{4AE73F71-4E61-436D-86C5-03E5636CC3EF}" destId="{317B7F08-91B6-4F71-9CEC-D481CC2E6895}" srcOrd="4" destOrd="0" presId="urn:microsoft.com/office/officeart/2008/layout/HalfCircleOrganizationChart"/>
    <dgm:cxn modelId="{E4A32C30-7D34-498F-A687-42EC78681BE9}" type="presParOf" srcId="{4AE73F71-4E61-436D-86C5-03E5636CC3EF}" destId="{6B759C74-D810-4934-9920-B7851AE43281}" srcOrd="5" destOrd="0" presId="urn:microsoft.com/office/officeart/2008/layout/HalfCircleOrganizationChart"/>
    <dgm:cxn modelId="{F28B3586-8BFE-4630-A0F4-DC1B5FA179B3}" type="presParOf" srcId="{6B759C74-D810-4934-9920-B7851AE43281}" destId="{C0457815-BEB6-4966-AECC-399EAA71E91D}" srcOrd="0" destOrd="0" presId="urn:microsoft.com/office/officeart/2008/layout/HalfCircleOrganizationChart"/>
    <dgm:cxn modelId="{656DD857-A376-4385-B004-6B417AF57C34}" type="presParOf" srcId="{C0457815-BEB6-4966-AECC-399EAA71E91D}" destId="{100860DE-F432-482A-9A67-D66FF3EC8AD3}" srcOrd="0" destOrd="0" presId="urn:microsoft.com/office/officeart/2008/layout/HalfCircleOrganizationChart"/>
    <dgm:cxn modelId="{F7B316BF-75B0-400B-B58F-13D2CF2DB8DB}" type="presParOf" srcId="{C0457815-BEB6-4966-AECC-399EAA71E91D}" destId="{7108F2C7-A05E-44EE-A740-012AEE5118F5}" srcOrd="1" destOrd="0" presId="urn:microsoft.com/office/officeart/2008/layout/HalfCircleOrganizationChart"/>
    <dgm:cxn modelId="{BC69C7B4-CE20-4A8D-8805-4DD8861AD78D}" type="presParOf" srcId="{C0457815-BEB6-4966-AECC-399EAA71E91D}" destId="{E0ED6E88-E306-4320-B728-FBE400C9F0F2}" srcOrd="2" destOrd="0" presId="urn:microsoft.com/office/officeart/2008/layout/HalfCircleOrganizationChart"/>
    <dgm:cxn modelId="{D7BE0509-BA6D-4D18-8ABF-D7DBEDBD935B}" type="presParOf" srcId="{C0457815-BEB6-4966-AECC-399EAA71E91D}" destId="{F760E3F1-47BF-49E9-B8C6-31DA9922BB1B}" srcOrd="3" destOrd="0" presId="urn:microsoft.com/office/officeart/2008/layout/HalfCircleOrganizationChart"/>
    <dgm:cxn modelId="{050380B7-511C-4C4E-9EEE-167BBCF63514}" type="presParOf" srcId="{6B759C74-D810-4934-9920-B7851AE43281}" destId="{5BA8740F-3AEA-4C93-9484-366D58FE1677}" srcOrd="1" destOrd="0" presId="urn:microsoft.com/office/officeart/2008/layout/HalfCircleOrganizationChart"/>
    <dgm:cxn modelId="{79CAC6A5-853D-43BC-908A-F4DA34068567}" type="presParOf" srcId="{6B759C74-D810-4934-9920-B7851AE43281}" destId="{61C1C2F0-515D-4BFA-B77E-FE7F8E1E2303}" srcOrd="2" destOrd="0" presId="urn:microsoft.com/office/officeart/2008/layout/HalfCircleOrganizationChart"/>
    <dgm:cxn modelId="{DE66D7D1-978F-4072-BA27-0E37F86F22D8}" type="presParOf" srcId="{4AE73F71-4E61-436D-86C5-03E5636CC3EF}" destId="{B3BBF9CB-D15C-45EE-BF3B-B5F4F8F9740C}" srcOrd="6" destOrd="0" presId="urn:microsoft.com/office/officeart/2008/layout/HalfCircleOrganizationChart"/>
    <dgm:cxn modelId="{B521BC25-092E-44B3-90F6-429911BD9360}" type="presParOf" srcId="{4AE73F71-4E61-436D-86C5-03E5636CC3EF}" destId="{6C22FC5E-EBB4-4426-BE7D-940A47993B4A}" srcOrd="7" destOrd="0" presId="urn:microsoft.com/office/officeart/2008/layout/HalfCircleOrganizationChart"/>
    <dgm:cxn modelId="{F5FAAD44-CC0A-455B-9B75-FCDFB25CEBC7}" type="presParOf" srcId="{6C22FC5E-EBB4-4426-BE7D-940A47993B4A}" destId="{DFC51307-3B80-4B3B-A572-CEDC7CA906BF}" srcOrd="0" destOrd="0" presId="urn:microsoft.com/office/officeart/2008/layout/HalfCircleOrganizationChart"/>
    <dgm:cxn modelId="{D8014D77-91F3-41F9-BD2D-EC161E2A0AA4}" type="presParOf" srcId="{DFC51307-3B80-4B3B-A572-CEDC7CA906BF}" destId="{E553E3E2-CDD1-4337-9114-D447012DF4CE}" srcOrd="0" destOrd="0" presId="urn:microsoft.com/office/officeart/2008/layout/HalfCircleOrganizationChart"/>
    <dgm:cxn modelId="{4F227721-F479-4D7A-A35D-34135E0BCA2E}" type="presParOf" srcId="{DFC51307-3B80-4B3B-A572-CEDC7CA906BF}" destId="{90D9C631-EFD1-4A67-8929-8DECD56AC4C0}" srcOrd="1" destOrd="0" presId="urn:microsoft.com/office/officeart/2008/layout/HalfCircleOrganizationChart"/>
    <dgm:cxn modelId="{86EFD0C5-2530-4CDD-8FD3-0B5F96486AA4}" type="presParOf" srcId="{DFC51307-3B80-4B3B-A572-CEDC7CA906BF}" destId="{B5A36EF9-F5EB-4F65-94EF-7BB849908724}" srcOrd="2" destOrd="0" presId="urn:microsoft.com/office/officeart/2008/layout/HalfCircleOrganizationChart"/>
    <dgm:cxn modelId="{3E110840-88C1-4E70-BB60-695A56646BAA}" type="presParOf" srcId="{DFC51307-3B80-4B3B-A572-CEDC7CA906BF}" destId="{E15A2C26-04BD-4BCC-B133-DC1BB396466F}" srcOrd="3" destOrd="0" presId="urn:microsoft.com/office/officeart/2008/layout/HalfCircleOrganizationChart"/>
    <dgm:cxn modelId="{329951EF-0176-487D-8DDB-C51DE5739FE5}" type="presParOf" srcId="{6C22FC5E-EBB4-4426-BE7D-940A47993B4A}" destId="{DC537265-6336-427F-A93E-20F7223ED272}" srcOrd="1" destOrd="0" presId="urn:microsoft.com/office/officeart/2008/layout/HalfCircleOrganizationChart"/>
    <dgm:cxn modelId="{7B73B6AE-33EC-4D25-BC85-94DBC4E3A735}" type="presParOf" srcId="{6C22FC5E-EBB4-4426-BE7D-940A47993B4A}" destId="{6F1DA415-2F30-4282-98F1-998F0BBFA94E}" srcOrd="2" destOrd="0" presId="urn:microsoft.com/office/officeart/2008/layout/HalfCircleOrganizationChart"/>
    <dgm:cxn modelId="{CB7E71E1-A618-4F36-A8D5-C597F2D85006}" type="presParOf" srcId="{4AE73F71-4E61-436D-86C5-03E5636CC3EF}" destId="{2AFDA507-FBA4-4B0B-A732-CB9B68E7FD6F}" srcOrd="8" destOrd="0" presId="urn:microsoft.com/office/officeart/2008/layout/HalfCircleOrganizationChart"/>
    <dgm:cxn modelId="{692C7687-E088-40F2-965C-8F49CFDB38B2}" type="presParOf" srcId="{4AE73F71-4E61-436D-86C5-03E5636CC3EF}" destId="{6031747E-60AA-426F-A3DF-027811BE47CC}" srcOrd="9" destOrd="0" presId="urn:microsoft.com/office/officeart/2008/layout/HalfCircleOrganizationChart"/>
    <dgm:cxn modelId="{A22C60DC-80A8-4353-A5CD-696DCE9726D2}" type="presParOf" srcId="{6031747E-60AA-426F-A3DF-027811BE47CC}" destId="{FFB5B5DC-8794-46F7-B68D-0CBFD4B85D44}" srcOrd="0" destOrd="0" presId="urn:microsoft.com/office/officeart/2008/layout/HalfCircleOrganizationChart"/>
    <dgm:cxn modelId="{EEFAE394-1722-404A-8BAC-D3F62118A16B}" type="presParOf" srcId="{FFB5B5DC-8794-46F7-B68D-0CBFD4B85D44}" destId="{4E9D4488-0945-4AC6-B4C8-95D881682890}" srcOrd="0" destOrd="0" presId="urn:microsoft.com/office/officeart/2008/layout/HalfCircleOrganizationChart"/>
    <dgm:cxn modelId="{93509796-FC68-440B-B86F-75DFAB7CDDFD}" type="presParOf" srcId="{FFB5B5DC-8794-46F7-B68D-0CBFD4B85D44}" destId="{87F3CA08-D92A-4AF8-98F9-0E20066044BB}" srcOrd="1" destOrd="0" presId="urn:microsoft.com/office/officeart/2008/layout/HalfCircleOrganizationChart"/>
    <dgm:cxn modelId="{14A23AE9-CD05-4274-B040-8E846525F48F}" type="presParOf" srcId="{FFB5B5DC-8794-46F7-B68D-0CBFD4B85D44}" destId="{406F6B6A-6137-4E23-8E94-5C04522E9B65}" srcOrd="2" destOrd="0" presId="urn:microsoft.com/office/officeart/2008/layout/HalfCircleOrganizationChart"/>
    <dgm:cxn modelId="{F0438F0D-C2DB-41F4-AC9B-BB5B46170960}" type="presParOf" srcId="{FFB5B5DC-8794-46F7-B68D-0CBFD4B85D44}" destId="{E4F0988A-80C8-40B3-BEB1-1AF3AA72E0C5}" srcOrd="3" destOrd="0" presId="urn:microsoft.com/office/officeart/2008/layout/HalfCircleOrganizationChart"/>
    <dgm:cxn modelId="{D1C6E90F-19B5-4C4E-8D1E-3D28D609A6FB}" type="presParOf" srcId="{6031747E-60AA-426F-A3DF-027811BE47CC}" destId="{07E4DEFA-0B0B-438A-9D51-E5196C37654F}" srcOrd="1" destOrd="0" presId="urn:microsoft.com/office/officeart/2008/layout/HalfCircleOrganizationChart"/>
    <dgm:cxn modelId="{849DEF0B-6F11-40A3-8672-7D63025E701E}" type="presParOf" srcId="{6031747E-60AA-426F-A3DF-027811BE47CC}" destId="{709B5561-D1CF-427C-AA1C-39D6122EA088}" srcOrd="2" destOrd="0" presId="urn:microsoft.com/office/officeart/2008/layout/HalfCircleOrganizationChart"/>
    <dgm:cxn modelId="{F21A93C9-7100-4D24-B6B0-71363B43FD8C}" type="presParOf" srcId="{2AEE1B29-5320-41BA-B071-1715D3604F66}" destId="{22614C3B-B43A-47A8-A0B6-4E112A1B08A5}"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DA507-FBA4-4B0B-A732-CB9B68E7FD6F}">
      <dsp:nvSpPr>
        <dsp:cNvPr id="0" name=""/>
        <dsp:cNvSpPr/>
      </dsp:nvSpPr>
      <dsp:spPr>
        <a:xfrm>
          <a:off x="4343400" y="2355638"/>
          <a:ext cx="3599051" cy="312314"/>
        </a:xfrm>
        <a:custGeom>
          <a:avLst/>
          <a:gdLst/>
          <a:ahLst/>
          <a:cxnLst/>
          <a:rect l="0" t="0" r="0" b="0"/>
          <a:pathLst>
            <a:path>
              <a:moveTo>
                <a:pt x="0" y="0"/>
              </a:moveTo>
              <a:lnTo>
                <a:pt x="0" y="156157"/>
              </a:lnTo>
              <a:lnTo>
                <a:pt x="3599051" y="156157"/>
              </a:lnTo>
              <a:lnTo>
                <a:pt x="3599051" y="312314"/>
              </a:lnTo>
            </a:path>
          </a:pathLst>
        </a:cu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3BBF9CB-D15C-45EE-BF3B-B5F4F8F9740C}">
      <dsp:nvSpPr>
        <dsp:cNvPr id="0" name=""/>
        <dsp:cNvSpPr/>
      </dsp:nvSpPr>
      <dsp:spPr>
        <a:xfrm>
          <a:off x="4343400" y="2355638"/>
          <a:ext cx="1799525" cy="312314"/>
        </a:xfrm>
        <a:custGeom>
          <a:avLst/>
          <a:gdLst/>
          <a:ahLst/>
          <a:cxnLst/>
          <a:rect l="0" t="0" r="0" b="0"/>
          <a:pathLst>
            <a:path>
              <a:moveTo>
                <a:pt x="0" y="0"/>
              </a:moveTo>
              <a:lnTo>
                <a:pt x="0" y="156157"/>
              </a:lnTo>
              <a:lnTo>
                <a:pt x="1799525" y="156157"/>
              </a:lnTo>
              <a:lnTo>
                <a:pt x="1799525" y="312314"/>
              </a:lnTo>
            </a:path>
          </a:pathLst>
        </a:cu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17B7F08-91B6-4F71-9CEC-D481CC2E6895}">
      <dsp:nvSpPr>
        <dsp:cNvPr id="0" name=""/>
        <dsp:cNvSpPr/>
      </dsp:nvSpPr>
      <dsp:spPr>
        <a:xfrm>
          <a:off x="4297680" y="2355638"/>
          <a:ext cx="91440" cy="312314"/>
        </a:xfrm>
        <a:custGeom>
          <a:avLst/>
          <a:gdLst/>
          <a:ahLst/>
          <a:cxnLst/>
          <a:rect l="0" t="0" r="0" b="0"/>
          <a:pathLst>
            <a:path>
              <a:moveTo>
                <a:pt x="45720" y="0"/>
              </a:moveTo>
              <a:lnTo>
                <a:pt x="45720" y="312314"/>
              </a:lnTo>
            </a:path>
          </a:pathLst>
        </a:cu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C93D0EC-0FA3-4648-8622-4C4CD9A675F6}">
      <dsp:nvSpPr>
        <dsp:cNvPr id="0" name=""/>
        <dsp:cNvSpPr/>
      </dsp:nvSpPr>
      <dsp:spPr>
        <a:xfrm>
          <a:off x="2543874" y="2355638"/>
          <a:ext cx="1799525" cy="312314"/>
        </a:xfrm>
        <a:custGeom>
          <a:avLst/>
          <a:gdLst/>
          <a:ahLst/>
          <a:cxnLst/>
          <a:rect l="0" t="0" r="0" b="0"/>
          <a:pathLst>
            <a:path>
              <a:moveTo>
                <a:pt x="1799525" y="0"/>
              </a:moveTo>
              <a:lnTo>
                <a:pt x="1799525" y="156157"/>
              </a:lnTo>
              <a:lnTo>
                <a:pt x="0" y="156157"/>
              </a:lnTo>
              <a:lnTo>
                <a:pt x="0" y="312314"/>
              </a:lnTo>
            </a:path>
          </a:pathLst>
        </a:cu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9680679-C792-4836-8E39-46940C1A2A2C}">
      <dsp:nvSpPr>
        <dsp:cNvPr id="0" name=""/>
        <dsp:cNvSpPr/>
      </dsp:nvSpPr>
      <dsp:spPr>
        <a:xfrm>
          <a:off x="744348" y="2355638"/>
          <a:ext cx="3599051" cy="312314"/>
        </a:xfrm>
        <a:custGeom>
          <a:avLst/>
          <a:gdLst/>
          <a:ahLst/>
          <a:cxnLst/>
          <a:rect l="0" t="0" r="0" b="0"/>
          <a:pathLst>
            <a:path>
              <a:moveTo>
                <a:pt x="3599051" y="0"/>
              </a:moveTo>
              <a:lnTo>
                <a:pt x="3599051" y="156157"/>
              </a:lnTo>
              <a:lnTo>
                <a:pt x="0" y="156157"/>
              </a:lnTo>
              <a:lnTo>
                <a:pt x="0" y="312314"/>
              </a:lnTo>
            </a:path>
          </a:pathLst>
        </a:cu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5F1F07B-97B8-443D-87D9-D0FEACC24CBD}">
      <dsp:nvSpPr>
        <dsp:cNvPr id="0" name=""/>
        <dsp:cNvSpPr/>
      </dsp:nvSpPr>
      <dsp:spPr>
        <a:xfrm>
          <a:off x="3971597" y="161203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3C9688B-E0B7-4BA4-A5D4-6AE795B4A548}">
      <dsp:nvSpPr>
        <dsp:cNvPr id="0" name=""/>
        <dsp:cNvSpPr/>
      </dsp:nvSpPr>
      <dsp:spPr>
        <a:xfrm>
          <a:off x="3971597" y="161203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2E0210E-D3EA-4219-93B8-A993F447C973}">
      <dsp:nvSpPr>
        <dsp:cNvPr id="0" name=""/>
        <dsp:cNvSpPr/>
      </dsp:nvSpPr>
      <dsp:spPr>
        <a:xfrm>
          <a:off x="3599794" y="174588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ysClr val="windowText" lastClr="000000">
                <a:hueOff val="0"/>
                <a:satOff val="0"/>
                <a:lumOff val="0"/>
                <a:alphaOff val="0"/>
              </a:sysClr>
            </a:solidFill>
            <a:latin typeface="Tw Cen MT"/>
            <a:ea typeface="+mn-ea"/>
            <a:cs typeface="+mn-cs"/>
          </a:endParaRPr>
        </a:p>
      </dsp:txBody>
      <dsp:txXfrm>
        <a:off x="3599794" y="1745882"/>
        <a:ext cx="1487211" cy="475907"/>
      </dsp:txXfrm>
    </dsp:sp>
    <dsp:sp modelId="{2639102A-290E-400A-A1B4-D9018245FDFC}">
      <dsp:nvSpPr>
        <dsp:cNvPr id="0" name=""/>
        <dsp:cNvSpPr/>
      </dsp:nvSpPr>
      <dsp:spPr>
        <a:xfrm>
          <a:off x="372545" y="266795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8C7E468-87F7-45F4-B883-6CD0FF37E839}">
      <dsp:nvSpPr>
        <dsp:cNvPr id="0" name=""/>
        <dsp:cNvSpPr/>
      </dsp:nvSpPr>
      <dsp:spPr>
        <a:xfrm>
          <a:off x="372545" y="266795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9306616-FD9E-43F0-8D65-61784DF8F2A8}">
      <dsp:nvSpPr>
        <dsp:cNvPr id="0" name=""/>
        <dsp:cNvSpPr/>
      </dsp:nvSpPr>
      <dsp:spPr>
        <a:xfrm>
          <a:off x="742" y="280180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Tw Cen MT"/>
              <a:ea typeface="+mn-ea"/>
              <a:cs typeface="+mn-cs"/>
            </a:rPr>
            <a:t>No </a:t>
          </a:r>
          <a:r>
            <a:rPr lang="en-US" sz="1800" kern="1200" dirty="0" err="1">
              <a:solidFill>
                <a:sysClr val="windowText" lastClr="000000">
                  <a:hueOff val="0"/>
                  <a:satOff val="0"/>
                  <a:lumOff val="0"/>
                  <a:alphaOff val="0"/>
                </a:sysClr>
              </a:solidFill>
              <a:latin typeface="Tw Cen MT"/>
              <a:ea typeface="+mn-ea"/>
              <a:cs typeface="+mn-cs"/>
            </a:rPr>
            <a:t>Sql</a:t>
          </a:r>
          <a:r>
            <a:rPr lang="en-US" sz="1800" kern="1200" dirty="0">
              <a:solidFill>
                <a:sysClr val="windowText" lastClr="000000">
                  <a:hueOff val="0"/>
                  <a:satOff val="0"/>
                  <a:lumOff val="0"/>
                  <a:alphaOff val="0"/>
                </a:sysClr>
              </a:solidFill>
              <a:latin typeface="Tw Cen MT"/>
              <a:ea typeface="+mn-ea"/>
              <a:cs typeface="+mn-cs"/>
            </a:rPr>
            <a:t> Database</a:t>
          </a:r>
        </a:p>
      </dsp:txBody>
      <dsp:txXfrm>
        <a:off x="742" y="2801802"/>
        <a:ext cx="1487211" cy="475907"/>
      </dsp:txXfrm>
    </dsp:sp>
    <dsp:sp modelId="{AC8ADEA5-6726-42D9-B0E1-6E22432564BA}">
      <dsp:nvSpPr>
        <dsp:cNvPr id="0" name=""/>
        <dsp:cNvSpPr/>
      </dsp:nvSpPr>
      <dsp:spPr>
        <a:xfrm>
          <a:off x="2172071" y="266795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CD0FD89-BE01-433B-BF72-7582C77ACF72}">
      <dsp:nvSpPr>
        <dsp:cNvPr id="0" name=""/>
        <dsp:cNvSpPr/>
      </dsp:nvSpPr>
      <dsp:spPr>
        <a:xfrm>
          <a:off x="2172071" y="266795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61019CC-21AE-4E3B-96E5-1D91A9B874BF}">
      <dsp:nvSpPr>
        <dsp:cNvPr id="0" name=""/>
        <dsp:cNvSpPr/>
      </dsp:nvSpPr>
      <dsp:spPr>
        <a:xfrm>
          <a:off x="1800268" y="280180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Tw Cen MT"/>
              <a:ea typeface="+mn-ea"/>
              <a:cs typeface="+mn-cs"/>
            </a:rPr>
            <a:t>Open Source</a:t>
          </a:r>
        </a:p>
      </dsp:txBody>
      <dsp:txXfrm>
        <a:off x="1800268" y="2801802"/>
        <a:ext cx="1487211" cy="475907"/>
      </dsp:txXfrm>
    </dsp:sp>
    <dsp:sp modelId="{7108F2C7-A05E-44EE-A740-012AEE5118F5}">
      <dsp:nvSpPr>
        <dsp:cNvPr id="0" name=""/>
        <dsp:cNvSpPr/>
      </dsp:nvSpPr>
      <dsp:spPr>
        <a:xfrm>
          <a:off x="3971597" y="266795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0ED6E88-E306-4320-B728-FBE400C9F0F2}">
      <dsp:nvSpPr>
        <dsp:cNvPr id="0" name=""/>
        <dsp:cNvSpPr/>
      </dsp:nvSpPr>
      <dsp:spPr>
        <a:xfrm>
          <a:off x="3971597" y="266795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00860DE-F432-482A-9A67-D66FF3EC8AD3}">
      <dsp:nvSpPr>
        <dsp:cNvPr id="0" name=""/>
        <dsp:cNvSpPr/>
      </dsp:nvSpPr>
      <dsp:spPr>
        <a:xfrm>
          <a:off x="3599794" y="280180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Tw Cen MT"/>
              <a:ea typeface="+mn-ea"/>
              <a:cs typeface="+mn-cs"/>
            </a:rPr>
            <a:t>Cross Platform</a:t>
          </a:r>
        </a:p>
      </dsp:txBody>
      <dsp:txXfrm>
        <a:off x="3599794" y="2801802"/>
        <a:ext cx="1487211" cy="475907"/>
      </dsp:txXfrm>
    </dsp:sp>
    <dsp:sp modelId="{90D9C631-EFD1-4A67-8929-8DECD56AC4C0}">
      <dsp:nvSpPr>
        <dsp:cNvPr id="0" name=""/>
        <dsp:cNvSpPr/>
      </dsp:nvSpPr>
      <dsp:spPr>
        <a:xfrm>
          <a:off x="5771123" y="266795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5A36EF9-F5EB-4F65-94EF-7BB849908724}">
      <dsp:nvSpPr>
        <dsp:cNvPr id="0" name=""/>
        <dsp:cNvSpPr/>
      </dsp:nvSpPr>
      <dsp:spPr>
        <a:xfrm>
          <a:off x="5771123" y="266795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553E3E2-CDD1-4337-9114-D447012DF4CE}">
      <dsp:nvSpPr>
        <dsp:cNvPr id="0" name=""/>
        <dsp:cNvSpPr/>
      </dsp:nvSpPr>
      <dsp:spPr>
        <a:xfrm>
          <a:off x="5399320" y="280180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Tw Cen MT"/>
              <a:ea typeface="+mn-ea"/>
              <a:cs typeface="+mn-cs"/>
            </a:rPr>
            <a:t>Document Oriented</a:t>
          </a:r>
        </a:p>
      </dsp:txBody>
      <dsp:txXfrm>
        <a:off x="5399320" y="2801802"/>
        <a:ext cx="1487211" cy="475907"/>
      </dsp:txXfrm>
    </dsp:sp>
    <dsp:sp modelId="{87F3CA08-D92A-4AF8-98F9-0E20066044BB}">
      <dsp:nvSpPr>
        <dsp:cNvPr id="0" name=""/>
        <dsp:cNvSpPr/>
      </dsp:nvSpPr>
      <dsp:spPr>
        <a:xfrm>
          <a:off x="7570649" y="2667953"/>
          <a:ext cx="743605" cy="743605"/>
        </a:xfrm>
        <a:prstGeom prst="arc">
          <a:avLst>
            <a:gd name="adj1" fmla="val 13200000"/>
            <a:gd name="adj2" fmla="val 192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06F6B6A-6137-4E23-8E94-5C04522E9B65}">
      <dsp:nvSpPr>
        <dsp:cNvPr id="0" name=""/>
        <dsp:cNvSpPr/>
      </dsp:nvSpPr>
      <dsp:spPr>
        <a:xfrm>
          <a:off x="7570649" y="2667953"/>
          <a:ext cx="743605" cy="743605"/>
        </a:xfrm>
        <a:prstGeom prst="arc">
          <a:avLst>
            <a:gd name="adj1" fmla="val 2400000"/>
            <a:gd name="adj2" fmla="val 8400000"/>
          </a:avLst>
        </a:prstGeom>
        <a:noFill/>
        <a:ln w="19050" cap="flat" cmpd="sng" algn="ctr">
          <a:solidFill>
            <a:srgbClr val="94B6D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E9D4488-0945-4AC6-B4C8-95D881682890}">
      <dsp:nvSpPr>
        <dsp:cNvPr id="0" name=""/>
        <dsp:cNvSpPr/>
      </dsp:nvSpPr>
      <dsp:spPr>
        <a:xfrm>
          <a:off x="7198846" y="2801802"/>
          <a:ext cx="1487211" cy="4759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Tw Cen MT"/>
              <a:ea typeface="+mn-ea"/>
              <a:cs typeface="+mn-cs"/>
            </a:rPr>
            <a:t>Written in </a:t>
          </a:r>
          <a:r>
            <a:rPr lang="en-US" sz="1800" kern="1200" dirty="0" err="1">
              <a:solidFill>
                <a:sysClr val="windowText" lastClr="000000">
                  <a:hueOff val="0"/>
                  <a:satOff val="0"/>
                  <a:lumOff val="0"/>
                  <a:alphaOff val="0"/>
                </a:sysClr>
              </a:solidFill>
              <a:latin typeface="Tw Cen MT"/>
              <a:ea typeface="+mn-ea"/>
              <a:cs typeface="+mn-cs"/>
            </a:rPr>
            <a:t>c++</a:t>
          </a:r>
          <a:endParaRPr lang="en-US" sz="1800" kern="1200" dirty="0">
            <a:solidFill>
              <a:sysClr val="windowText" lastClr="000000">
                <a:hueOff val="0"/>
                <a:satOff val="0"/>
                <a:lumOff val="0"/>
                <a:alphaOff val="0"/>
              </a:sysClr>
            </a:solidFill>
            <a:latin typeface="Tw Cen MT"/>
            <a:ea typeface="+mn-ea"/>
            <a:cs typeface="+mn-cs"/>
          </a:endParaRPr>
        </a:p>
      </dsp:txBody>
      <dsp:txXfrm>
        <a:off x="7198846" y="2801802"/>
        <a:ext cx="1487211" cy="475907"/>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9.xml"/><Relationship Id="rId4" Type="http://schemas.openxmlformats.org/officeDocument/2006/relationships/image" Target="../media/image5.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186"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docs.mongodb.org/manual/core/gridf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docs.mongodb.org/manual/core/gridf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evmedia.com.br/cursos/jav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devmedia.com.br/cursos/php"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docs.mongodb.com/manual/reference/bson-type-comparison-order/#collation" TargetMode="External"/><Relationship Id="rId3" Type="http://schemas.openxmlformats.org/officeDocument/2006/relationships/hyperlink" Target="https://docs.mongodb.com/manual/reference/method/db.collection.distinct/#db.collection.distinct" TargetMode="External"/><Relationship Id="rId7" Type="http://schemas.openxmlformats.org/officeDocument/2006/relationships/hyperlink" Target="https://docs.mongodb.com/manual/reference/collation/"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docs.mongodb.com/manual/reference/method/db.collection.distinct/#distinct-method-behavior-array" TargetMode="External"/><Relationship Id="rId5" Type="http://schemas.openxmlformats.org/officeDocument/2006/relationships/hyperlink" Target="https://docs.mongodb.com/manual/core/document/#document-dot-notation" TargetMode="External"/><Relationship Id="rId4" Type="http://schemas.openxmlformats.org/officeDocument/2006/relationships/hyperlink" Target="https://docs.mongodb.com/manual/core/query-optimization/#covered-queries" TargetMode="External"/><Relationship Id="rId9" Type="http://schemas.openxmlformats.org/officeDocument/2006/relationships/hyperlink" Target="https://docs.mongodb.com/manual/reference/collation/#collation-document-field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luiztools.com.br/post/11-dicas-de-performance-com-sql-serv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mongodb.org/display/DOCS/Configuring+Sharding"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6621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Uma desvantagem é quando queremos alterar todos os registros relacionados a uma unidade semântica, nesse caso é preciso tratar um a um.</a:t>
            </a:r>
          </a:p>
          <a:p>
            <a:r>
              <a:rPr lang="pt-BR" sz="1800" b="0" i="0" u="none" strike="noStrike" cap="none" dirty="0">
                <a:solidFill>
                  <a:srgbClr val="000000"/>
                </a:solidFill>
                <a:effectLst/>
                <a:latin typeface="Arial"/>
                <a:ea typeface="Arial"/>
                <a:cs typeface="Arial"/>
                <a:sym typeface="Arial"/>
              </a:rPr>
              <a:t>Uma pergunta a ser respondida ainda é a dúvida que todos os usuários possuem em relação ao suporte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que todas as grandes empresas e projetos de alto valor necessitam. Até que ponto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oferece esse suporte necessário? Outro ponto é em relação a disponibilidade do serviço. Essas e outras perguntas serão respondidas ao longo do tempo, o fato é que muitas empresas de grande porte tem utilizado em projetos de complexidade média, uma escolha natural devido ao pequeno tempo que essa nova tecnologia está no mercado e os resultados têm sido muito satisfatórios.</a:t>
            </a:r>
          </a:p>
          <a:p>
            <a:r>
              <a:rPr lang="pt-BR" sz="1800" b="0" i="0" u="none" strike="noStrike" cap="none" dirty="0">
                <a:solidFill>
                  <a:srgbClr val="000000"/>
                </a:solidFill>
                <a:effectLst/>
                <a:latin typeface="Arial"/>
                <a:ea typeface="Arial"/>
                <a:cs typeface="Arial"/>
                <a:sym typeface="Arial"/>
              </a:rPr>
              <a:t>Este é um vacilo muito comum por aqueles que se apaixonam pelo paradigma documental: armazenar objetos ultra complexos. Tenha em mente algumas limitações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a:t>
            </a:r>
          </a:p>
          <a:p>
            <a:r>
              <a:rPr lang="pt-BR" sz="1800" b="0" i="0" u="none" strike="noStrike" cap="none" dirty="0">
                <a:solidFill>
                  <a:srgbClr val="000000"/>
                </a:solidFill>
                <a:effectLst/>
                <a:latin typeface="Arial"/>
                <a:ea typeface="Arial"/>
                <a:cs typeface="Arial"/>
                <a:sym typeface="Arial"/>
              </a:rPr>
              <a:t>Seu documento pode ter no máximo 16 Mb de tamanho.</a:t>
            </a:r>
          </a:p>
          <a:p>
            <a:r>
              <a:rPr lang="pt-BR" sz="1800" b="0" i="0" u="none" strike="noStrike" cap="none" dirty="0">
                <a:solidFill>
                  <a:srgbClr val="000000"/>
                </a:solidFill>
                <a:effectLst/>
                <a:latin typeface="Arial"/>
                <a:ea typeface="Arial"/>
                <a:cs typeface="Arial"/>
                <a:sym typeface="Arial"/>
              </a:rPr>
              <a:t>O nível máximo de profundidade de um documento é 100.</a:t>
            </a:r>
          </a:p>
          <a:p>
            <a:r>
              <a:rPr lang="pt-BR" sz="1800" b="0" i="0" u="none" strike="noStrike" cap="none" dirty="0">
                <a:solidFill>
                  <a:srgbClr val="000000"/>
                </a:solidFill>
                <a:effectLst/>
                <a:latin typeface="Arial"/>
                <a:ea typeface="Arial"/>
                <a:cs typeface="Arial"/>
                <a:sym typeface="Arial"/>
              </a:rPr>
              <a:t>Convenhamos: escrever um documento desta magnitude não é uma boa </a:t>
            </a:r>
            <a:r>
              <a:rPr lang="pt-BR" sz="1800" b="0" i="0" u="none" strike="noStrike" cap="none" dirty="0" err="1">
                <a:solidFill>
                  <a:srgbClr val="000000"/>
                </a:solidFill>
                <a:effectLst/>
                <a:latin typeface="Arial"/>
                <a:ea typeface="Arial"/>
                <a:cs typeface="Arial"/>
                <a:sym typeface="Arial"/>
              </a:rPr>
              <a:t>idéia</a:t>
            </a:r>
            <a:r>
              <a:rPr lang="pt-BR" sz="1800" b="0" i="0" u="none" strike="noStrike" cap="none" dirty="0">
                <a:solidFill>
                  <a:srgbClr val="000000"/>
                </a:solidFill>
                <a:effectLst/>
                <a:latin typeface="Arial"/>
                <a:ea typeface="Arial"/>
                <a:cs typeface="Arial"/>
                <a:sym typeface="Arial"/>
              </a:rPr>
              <a:t> em lugar algum, mas já ouvi alguns casos nos quais ocorreu. Sendo assim tenha isto em mente.</a:t>
            </a:r>
          </a:p>
          <a:p>
            <a:endParaRPr lang="pt-BR"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9843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pPr marL="0" lvl="0" indent="0" algn="just">
              <a:spcBef>
                <a:spcPts val="0"/>
              </a:spcBef>
              <a:spcAft>
                <a:spcPts val="0"/>
              </a:spcAft>
              <a:buClr>
                <a:schemeClr val="dk1"/>
              </a:buClr>
              <a:buSzPts val="1100"/>
              <a:buFont typeface="Arial"/>
              <a:buNone/>
            </a:pPr>
            <a:r>
              <a:rPr lang="pt-BR" sz="1800" dirty="0"/>
              <a:t>Os bancos de dados orientados a documentos são uma das principais categorias de bancos de dados </a:t>
            </a:r>
            <a:r>
              <a:rPr lang="pt-BR" sz="1800" dirty="0" err="1"/>
              <a:t>NoSQL</a:t>
            </a:r>
            <a:r>
              <a:rPr lang="pt-BR" sz="1800" dirty="0"/>
              <a:t>. Os bancos de dados de gráficos são semelhantes, mas adicionam outra camada, o relacionamento, o que lhes permite vincular documentos para uma passagem rápida.</a:t>
            </a:r>
          </a:p>
          <a:p>
            <a:pPr marL="0" lvl="0" indent="0" algn="just">
              <a:spcBef>
                <a:spcPts val="0"/>
              </a:spcBef>
              <a:spcAft>
                <a:spcPts val="0"/>
              </a:spcAft>
              <a:buClr>
                <a:schemeClr val="dk1"/>
              </a:buClr>
              <a:buSzPts val="1100"/>
              <a:buFont typeface="Arial"/>
              <a:buNone/>
            </a:pPr>
            <a:endParaRPr lang="pt-BR" sz="1800" dirty="0"/>
          </a:p>
          <a:p>
            <a:pPr marL="0" lvl="0" indent="0" algn="just">
              <a:spcBef>
                <a:spcPts val="0"/>
              </a:spcBef>
              <a:spcAft>
                <a:spcPts val="0"/>
              </a:spcAft>
              <a:buNone/>
            </a:pPr>
            <a:r>
              <a:rPr lang="pt-BR" sz="1800" dirty="0"/>
              <a:t>Os bancos de dados orientados a documentos são inerentes aos banco de dados chave-valor. A diferença reside na forma como os dados são processados; em uma banco de dados chave-valor, os dados são considerados inerentemente para o banco de dados, enquanto um sistema orientado a documentos depende da estrutura interna no documento para extrair </a:t>
            </a:r>
            <a:r>
              <a:rPr lang="pt-BR" sz="1800" dirty="0" err="1"/>
              <a:t>metadados</a:t>
            </a:r>
            <a:r>
              <a:rPr lang="pt-BR" sz="1800" dirty="0"/>
              <a:t> que o mecanismo de banco de dados usa para otimização adicional. </a:t>
            </a:r>
          </a:p>
          <a:p>
            <a:pPr marL="0" lvl="0" indent="0" algn="just">
              <a:spcBef>
                <a:spcPts val="0"/>
              </a:spcBef>
              <a:spcAft>
                <a:spcPts val="0"/>
              </a:spcAft>
              <a:buClr>
                <a:schemeClr val="dk1"/>
              </a:buClr>
              <a:buSzPts val="1100"/>
              <a:buFont typeface="Arial"/>
              <a:buNone/>
            </a:pPr>
            <a:endParaRPr lang="pt-BR" sz="1800" dirty="0"/>
          </a:p>
          <a:p>
            <a:pPr marL="0" lvl="0" indent="0" algn="just">
              <a:spcBef>
                <a:spcPts val="0"/>
              </a:spcBef>
              <a:spcAft>
                <a:spcPts val="0"/>
              </a:spcAft>
              <a:buClr>
                <a:schemeClr val="dk1"/>
              </a:buClr>
              <a:buSzPts val="1100"/>
              <a:buFont typeface="Arial"/>
              <a:buNone/>
            </a:pPr>
            <a:r>
              <a:rPr lang="pt-BR" sz="1800" dirty="0"/>
              <a:t>Os bancos de dados de documentos armazenam todas as informações para um determinado objeto em uma única instância. Isso faz com que o mapeamento de objetos no banco de dados seja uma tarefa simples, eliminando o mapeamento objeto-relacional. Isso torna-os atraentes para aplicativos web, que estão sujeitas a mudanças contínuas e onde a velocidade é uma questão importante.</a:t>
            </a:r>
          </a:p>
          <a:p>
            <a:pPr marL="0" lvl="0" indent="0" algn="just">
              <a:spcBef>
                <a:spcPts val="0"/>
              </a:spcBef>
              <a:spcAft>
                <a:spcPts val="0"/>
              </a:spcAft>
              <a:buNone/>
            </a:pPr>
            <a:endParaRPr lang="pt-BR" sz="1800"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8482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7411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1145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99019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O </a:t>
            </a:r>
            <a:r>
              <a:rPr lang="pt-BR" dirty="0" err="1"/>
              <a:t>MongoDB</a:t>
            </a:r>
            <a:r>
              <a:rPr lang="pt-BR" dirty="0"/>
              <a:t> não pode substituir bancos de dados relacionais, mas deve ser visto como uma alternativa a ele. O </a:t>
            </a:r>
            <a:r>
              <a:rPr lang="pt-BR" dirty="0" err="1"/>
              <a:t>MongoDB</a:t>
            </a:r>
            <a:r>
              <a:rPr lang="pt-BR" dirty="0"/>
              <a:t> pode ser instalado no Windows, Linux e MAC, portanto, é um banco de dados de plataforma cruzada. Ele não suporta junções, mas pode representar estruturas de dados hierárquicas avançadas. E o melhor recurso é o mais fácil: é facilmente escalável e pode proporcionar alto desempenho.</a:t>
            </a:r>
          </a:p>
          <a:p>
            <a:endParaRPr lang="pt-BR" dirty="0"/>
          </a:p>
          <a:p>
            <a:r>
              <a:rPr lang="pt-BR" dirty="0"/>
              <a:t>O banco de dados </a:t>
            </a:r>
            <a:r>
              <a:rPr lang="pt-BR" dirty="0" err="1"/>
              <a:t>MongoDB</a:t>
            </a:r>
            <a:r>
              <a:rPr lang="pt-BR" dirty="0"/>
              <a:t> consiste em um conjunto de bancos de dados no qual cada banco de dados contém várias coleções. O </a:t>
            </a:r>
            <a:r>
              <a:rPr lang="pt-BR" dirty="0" err="1"/>
              <a:t>MongoDB</a:t>
            </a:r>
            <a:r>
              <a:rPr lang="pt-BR" dirty="0"/>
              <a:t> é sem esquema, o que significa que cada coleção pode conter diferentes tipos de objetos. Todo objeto também é chamado de documento, que é representado como uma estrutura JSON (</a:t>
            </a:r>
            <a:r>
              <a:rPr lang="pt-BR" dirty="0" err="1"/>
              <a:t>JavaScript</a:t>
            </a:r>
            <a:r>
              <a:rPr lang="pt-BR" dirty="0"/>
              <a:t> </a:t>
            </a:r>
            <a:r>
              <a:rPr lang="pt-BR" dirty="0" err="1"/>
              <a:t>Object</a:t>
            </a:r>
            <a:r>
              <a:rPr lang="pt-BR" dirty="0"/>
              <a:t> </a:t>
            </a:r>
            <a:r>
              <a:rPr lang="pt-BR" dirty="0" err="1"/>
              <a:t>Notation</a:t>
            </a:r>
            <a:r>
              <a:rPr lang="pt-BR" dirty="0"/>
              <a:t>): uma lista de pares de valores-chave. O valor pode ser de três tipos: um valor primitivo, uma matriz de documentos ou novamente uma lista de pares de valores-chave.</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405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444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r>
              <a:rPr lang="pt-BR" altLang="pt-BR" dirty="0"/>
              <a:t>Executar os </a:t>
            </a:r>
            <a:r>
              <a:rPr lang="pt-BR" altLang="pt-BR" dirty="0" err="1"/>
              <a:t>Scritps</a:t>
            </a:r>
            <a:r>
              <a:rPr lang="pt-BR" altLang="pt-BR" dirty="0"/>
              <a:t> da VM</a:t>
            </a:r>
          </a:p>
        </p:txBody>
      </p:sp>
    </p:spTree>
    <p:extLst>
      <p:ext uri="{BB962C8B-B14F-4D97-AF65-F5344CB8AC3E}">
        <p14:creationId xmlns:p14="http://schemas.microsoft.com/office/powerpoint/2010/main" val="1642637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O </a:t>
            </a:r>
            <a:r>
              <a:rPr lang="pt-BR" dirty="0" err="1"/>
              <a:t>MongoDB</a:t>
            </a:r>
            <a:r>
              <a:rPr lang="pt-BR" dirty="0"/>
              <a:t> usa arquivos mapeados de memória para gerenciamento de arquivos, portanto, neste componente, ele depende muito do lado do sistema operacional. Mas vamos ver isso com base no sistema operacional Linux. O </a:t>
            </a:r>
            <a:r>
              <a:rPr lang="pt-BR" dirty="0" err="1"/>
              <a:t>MongoDB</a:t>
            </a:r>
            <a:r>
              <a:rPr lang="pt-BR" dirty="0"/>
              <a:t> mapeia arquivos na memória usando a chamada padrão </a:t>
            </a:r>
            <a:r>
              <a:rPr lang="pt-BR" dirty="0" err="1"/>
              <a:t>mmap</a:t>
            </a:r>
            <a:r>
              <a:rPr lang="pt-BR" dirty="0"/>
              <a:t> da </a:t>
            </a:r>
            <a:r>
              <a:rPr lang="pt-BR" dirty="0" err="1"/>
              <a:t>glibc</a:t>
            </a:r>
            <a:r>
              <a:rPr lang="pt-BR" dirty="0"/>
              <a:t>.</a:t>
            </a:r>
          </a:p>
          <a:p>
            <a:endParaRPr lang="pt-BR" dirty="0"/>
          </a:p>
          <a:p>
            <a:r>
              <a:rPr lang="pt-BR" dirty="0"/>
              <a:t>Como funciona</a:t>
            </a:r>
          </a:p>
          <a:p>
            <a:r>
              <a:rPr lang="pt-BR" dirty="0"/>
              <a:t>No início, o </a:t>
            </a:r>
            <a:r>
              <a:rPr lang="pt-BR" dirty="0" err="1"/>
              <a:t>MongoDB</a:t>
            </a:r>
            <a:r>
              <a:rPr lang="pt-BR" dirty="0"/>
              <a:t> mapeia todos os seus arquivos de armazenamento de dados na memória. RAM não é usado de todo, esse processo só reserva o espaço de endereço. Isso é refletido como uso de memória virtual pelo processo </a:t>
            </a:r>
            <a:r>
              <a:rPr lang="pt-BR" dirty="0" err="1"/>
              <a:t>mongod</a:t>
            </a:r>
            <a:r>
              <a:rPr lang="pt-BR" dirty="0"/>
              <a:t>. Eles podem ser encontrados no topo (VIRT) ou no monitor </a:t>
            </a:r>
            <a:r>
              <a:rPr lang="pt-BR" dirty="0" err="1"/>
              <a:t>MongoDB</a:t>
            </a:r>
            <a:r>
              <a:rPr lang="pt-BR" dirty="0"/>
              <a:t> (</a:t>
            </a:r>
            <a:r>
              <a:rPr lang="pt-BR" dirty="0" err="1"/>
              <a:t>Memory</a:t>
            </a:r>
            <a:r>
              <a:rPr lang="pt-BR" dirty="0"/>
              <a:t> </a:t>
            </a:r>
            <a:r>
              <a:rPr lang="pt-BR" dirty="0" err="1"/>
              <a:t>Virt</a:t>
            </a:r>
            <a:r>
              <a:rPr lang="pt-BR" dirty="0"/>
              <a:t>). Basicamente, eles refletem o tamanho dos dados + índices. O uso de memória Res / RSS não reflete nada de relevante.</a:t>
            </a:r>
          </a:p>
          <a:p>
            <a:endParaRPr lang="pt-BR" dirty="0"/>
          </a:p>
          <a:p>
            <a:r>
              <a:rPr lang="pt-BR" dirty="0"/>
              <a:t>Então, de certo modo, todos os dados e índices estão na memória, divididos por pequenas páginas de memória. O </a:t>
            </a:r>
            <a:r>
              <a:rPr lang="pt-BR" dirty="0" err="1"/>
              <a:t>MongoDB</a:t>
            </a:r>
            <a:r>
              <a:rPr lang="pt-BR" dirty="0"/>
              <a:t> possui ponteiros para cada página. Mas eles ainda não estão na RAM.</a:t>
            </a:r>
          </a:p>
          <a:p>
            <a:endParaRPr lang="pt-BR" dirty="0"/>
          </a:p>
          <a:p>
            <a:r>
              <a:rPr lang="pt-BR" dirty="0"/>
              <a:t>Agora, quando uma consulta real é feita, o </a:t>
            </a:r>
            <a:r>
              <a:rPr lang="pt-BR" dirty="0" err="1"/>
              <a:t>MongoDB</a:t>
            </a:r>
            <a:r>
              <a:rPr lang="pt-BR" dirty="0"/>
              <a:t> localiza a página que contém os dados necessários e lê esses dados. Ele lê a partir da memória em geral, e não importa se os dados estão na RAM ou não. Não pode saber disso, apenas envia o pedido para o endereço na memória.</a:t>
            </a:r>
          </a:p>
          <a:p>
            <a:endParaRPr lang="pt-BR" dirty="0"/>
          </a:p>
          <a:p>
            <a:r>
              <a:rPr lang="pt-BR" dirty="0"/>
              <a:t>O resto é até o sistema operacional. Inicializa essas páginas na RAM no primeiro uso. Essas páginas inicializadas são conhecidas como páginas de cache, seu tamanho total pode ser visto com o comando '</a:t>
            </a:r>
            <a:r>
              <a:rPr lang="pt-BR" dirty="0" err="1"/>
              <a:t>free</a:t>
            </a:r>
            <a:r>
              <a:rPr lang="pt-BR" dirty="0"/>
              <a:t>' (coluna 'cache'). O problema é que o sistema operacional expira depois de algum tempo. Esta expiração é inevitável, não importa o quanto de RAM esteja disponível. É um processo de todo o sistema operacional baseado em </a:t>
            </a:r>
            <a:r>
              <a:rPr lang="pt-BR" dirty="0" err="1"/>
              <a:t>recência</a:t>
            </a:r>
            <a:r>
              <a:rPr lang="pt-BR" dirty="0"/>
              <a:t> de uso. Existe um processo </a:t>
            </a:r>
            <a:r>
              <a:rPr lang="pt-BR" dirty="0" err="1"/>
              <a:t>kswapd</a:t>
            </a:r>
            <a:r>
              <a:rPr lang="pt-BR" dirty="0"/>
              <a:t> que é executado periodicamente e verifica se a página foi acessada desde a execução anterior. Se tiver, não faz nada. Se não, divide a idade por dois. Quando a idade chega a zero, essa página se torna candidata a despejo. (Bem, isso nunca se torna zero, provavelmente perto disso, eu não sei exatamente a matemática por trás disso).</a:t>
            </a:r>
          </a:p>
          <a:p>
            <a:endParaRPr lang="pt-BR" dirty="0"/>
          </a:p>
          <a:p>
            <a:r>
              <a:rPr lang="pt-BR" dirty="0"/>
              <a:t>Este mecanismo, arquivo </a:t>
            </a:r>
            <a:r>
              <a:rPr lang="pt-BR" dirty="0" err="1"/>
              <a:t>mmap'ing</a:t>
            </a:r>
            <a:r>
              <a:rPr lang="pt-BR" dirty="0"/>
              <a:t>, é usado para todos os arquivos no sistema. Os arquivos de log também são mapeados, portanto, quanto mais logs, mais RAM é usada pelas páginas de cache.</a:t>
            </a:r>
          </a:p>
          <a:p>
            <a:endParaRPr lang="pt-BR" dirty="0"/>
          </a:p>
          <a:p>
            <a:r>
              <a:rPr lang="pt-BR" dirty="0"/>
              <a:t>Há alguma dependência no uso de RAM: quanto maior o uso de RAM "ativa" (consulte </a:t>
            </a:r>
            <a:r>
              <a:rPr lang="pt-BR" dirty="0" err="1"/>
              <a:t>vmstat</a:t>
            </a:r>
            <a:r>
              <a:rPr lang="pt-BR" dirty="0"/>
              <a:t> -s), mais frequentemente o </a:t>
            </a:r>
            <a:r>
              <a:rPr lang="pt-BR" dirty="0" err="1"/>
              <a:t>kswapd</a:t>
            </a:r>
            <a:r>
              <a:rPr lang="pt-BR" dirty="0"/>
              <a:t> é executado e mais rápido é o processo de envelhecimento. O </a:t>
            </a:r>
            <a:r>
              <a:rPr lang="pt-BR" dirty="0" err="1"/>
              <a:t>MongoDB</a:t>
            </a:r>
            <a:r>
              <a:rPr lang="pt-BR" dirty="0"/>
              <a:t> informa o tamanho real dos dados na RAM e a idade máxima desses dados. Assim, podemos ver que no caso do gerenciamento de memória, </a:t>
            </a:r>
            <a:r>
              <a:rPr lang="pt-BR" dirty="0" err="1"/>
              <a:t>mongodb</a:t>
            </a:r>
            <a:r>
              <a:rPr lang="pt-BR" dirty="0"/>
              <a:t> dependem muito do lado do sistema operacional e isso poderia causar alguns efeitos negativos, como expiração do cache e eliminação de dados da RAM, apenas porque o sistema operacional acha que os dados já devem ter expirado.</a:t>
            </a:r>
            <a:endParaRPr lang="en-US" dirty="0"/>
          </a:p>
        </p:txBody>
      </p:sp>
    </p:spTree>
    <p:extLst>
      <p:ext uri="{BB962C8B-B14F-4D97-AF65-F5344CB8AC3E}">
        <p14:creationId xmlns:p14="http://schemas.microsoft.com/office/powerpoint/2010/main" val="68748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770400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946150" y="4860925"/>
            <a:ext cx="5207100" cy="4606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0" name="Shape 70"/>
          <p:cNvSpPr>
            <a:spLocks noGrp="1" noRot="1" noChangeAspect="1"/>
          </p:cNvSpPr>
          <p:nvPr>
            <p:ph type="sldImg" idx="2"/>
          </p:nvPr>
        </p:nvSpPr>
        <p:spPr>
          <a:xfrm>
            <a:off x="1000125" y="774700"/>
            <a:ext cx="5099050" cy="38242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84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946150" y="4860925"/>
            <a:ext cx="5207100" cy="4606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err="1"/>
              <a:t>Autosharding</a:t>
            </a:r>
            <a:r>
              <a:rPr lang="pt-BR" baseline="0" dirty="0"/>
              <a:t> aumenta a escrita, permitindo </a:t>
            </a:r>
            <a:r>
              <a:rPr lang="pt-BR" baseline="0" dirty="0" err="1"/>
              <a:t>scale</a:t>
            </a:r>
            <a:r>
              <a:rPr lang="pt-BR" baseline="0" dirty="0"/>
              <a:t>-out</a:t>
            </a:r>
          </a:p>
          <a:p>
            <a:pPr marL="0" lvl="0" indent="0" rtl="0">
              <a:spcBef>
                <a:spcPts val="0"/>
              </a:spcBef>
              <a:spcAft>
                <a:spcPts val="0"/>
              </a:spcAft>
              <a:buNone/>
            </a:pPr>
            <a:r>
              <a:rPr lang="pt-BR" baseline="0" dirty="0"/>
              <a:t>Replica Sets são para alta disponibilidade e leitura performática, não para escrita performática.</a:t>
            </a:r>
          </a:p>
          <a:p>
            <a:pPr marL="0" lvl="0" indent="0" rtl="0">
              <a:spcBef>
                <a:spcPts val="0"/>
              </a:spcBef>
              <a:spcAft>
                <a:spcPts val="0"/>
              </a:spcAft>
              <a:buNone/>
            </a:pPr>
            <a:r>
              <a:rPr lang="pt-BR" baseline="0" dirty="0"/>
              <a:t>Cada Partição/</a:t>
            </a:r>
            <a:r>
              <a:rPr lang="pt-BR" baseline="0" dirty="0" err="1"/>
              <a:t>Shardign</a:t>
            </a:r>
            <a:r>
              <a:rPr lang="pt-BR" baseline="0" dirty="0"/>
              <a:t> tem sua própria replica</a:t>
            </a:r>
          </a:p>
          <a:p>
            <a:pPr marL="0" lvl="0" indent="0" rtl="0">
              <a:spcBef>
                <a:spcPts val="0"/>
              </a:spcBef>
              <a:spcAft>
                <a:spcPts val="0"/>
              </a:spcAft>
              <a:buNone/>
            </a:pPr>
            <a:endParaRPr lang="pt-BR" baseline="0" dirty="0"/>
          </a:p>
          <a:p>
            <a:pPr marL="0" lvl="0" indent="0" rtl="0">
              <a:spcBef>
                <a:spcPts val="0"/>
              </a:spcBef>
              <a:spcAft>
                <a:spcPts val="0"/>
              </a:spcAft>
              <a:buNone/>
            </a:pPr>
            <a:endParaRPr dirty="0"/>
          </a:p>
        </p:txBody>
      </p:sp>
      <p:sp>
        <p:nvSpPr>
          <p:cNvPr id="70" name="Shape 70"/>
          <p:cNvSpPr>
            <a:spLocks noGrp="1" noRot="1" noChangeAspect="1"/>
          </p:cNvSpPr>
          <p:nvPr>
            <p:ph type="sldImg" idx="2"/>
          </p:nvPr>
        </p:nvSpPr>
        <p:spPr>
          <a:xfrm>
            <a:off x="1000125" y="774700"/>
            <a:ext cx="5099050" cy="38242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910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24943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2695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2512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1850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774700"/>
            <a:ext cx="5099050" cy="3824288"/>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3288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JSON</a:t>
            </a:r>
          </a:p>
          <a:p>
            <a:pPr marL="0" lvl="0" indent="0" rtl="0">
              <a:spcBef>
                <a:spcPts val="0"/>
              </a:spcBef>
              <a:spcAft>
                <a:spcPts val="0"/>
              </a:spcAft>
              <a:buNone/>
            </a:pPr>
            <a:r>
              <a:rPr lang="pt-BR" dirty="0"/>
              <a:t>O </a:t>
            </a:r>
            <a:r>
              <a:rPr lang="pt-BR" dirty="0" err="1"/>
              <a:t>JavaScript</a:t>
            </a:r>
            <a:r>
              <a:rPr lang="pt-BR" dirty="0"/>
              <a:t> </a:t>
            </a:r>
            <a:r>
              <a:rPr lang="pt-BR" dirty="0" err="1"/>
              <a:t>Object</a:t>
            </a:r>
            <a:r>
              <a:rPr lang="pt-BR" dirty="0"/>
              <a:t> </a:t>
            </a:r>
            <a:r>
              <a:rPr lang="pt-BR" dirty="0" err="1"/>
              <a:t>Notation</a:t>
            </a:r>
            <a:r>
              <a:rPr lang="pt-BR" dirty="0"/>
              <a:t> (JSON) é um padrão aberto, humano e legível por máquina que facilita o intercâmbio de dados e, juntamente com o XML, é o principal formato de intercâmbio de dados usado na Web moderna. O JSON é compatível com todos os tipos de dados básicos que você espera: números, sequências de caracteres e valores booleanos, bem como matrizes e </a:t>
            </a:r>
            <a:r>
              <a:rPr lang="pt-BR" dirty="0" err="1"/>
              <a:t>hashes</a:t>
            </a:r>
            <a:r>
              <a:rPr lang="pt-BR" dirty="0"/>
              <a:t>.</a:t>
            </a:r>
          </a:p>
          <a:p>
            <a:pPr marL="0" lvl="0" indent="0" rtl="0">
              <a:spcBef>
                <a:spcPts val="0"/>
              </a:spcBef>
              <a:spcAft>
                <a:spcPts val="0"/>
              </a:spcAft>
              <a:buNone/>
            </a:pPr>
            <a:r>
              <a:rPr lang="pt-BR" dirty="0"/>
              <a:t>Bancos de dados de documentos, como o </a:t>
            </a:r>
            <a:r>
              <a:rPr lang="pt-BR" dirty="0" err="1"/>
              <a:t>MongoDB</a:t>
            </a:r>
            <a:r>
              <a:rPr lang="pt-BR" dirty="0"/>
              <a:t>, usam documentos JSON para armazenar registros, assim como tabelas e linhas armazenam registros em um banco de dados relacional. Aqui está um exemplo de um documento JSON.</a:t>
            </a:r>
          </a:p>
          <a:p>
            <a:pPr marL="0" lvl="0" indent="0" rtl="0">
              <a:spcBef>
                <a:spcPts val="0"/>
              </a:spcBef>
              <a:spcAft>
                <a:spcPts val="0"/>
              </a:spcAft>
              <a:buNone/>
            </a:pPr>
            <a:r>
              <a:rPr lang="pt-BR" dirty="0"/>
              <a:t>Um banco de dados JSON retorna resultados de consulta que podem ser facilmente analisados, com pouca ou nenhuma transformação, diretamente pelo </a:t>
            </a:r>
            <a:r>
              <a:rPr lang="pt-BR" dirty="0" err="1"/>
              <a:t>JavaScript</a:t>
            </a:r>
            <a:r>
              <a:rPr lang="pt-BR" dirty="0"/>
              <a:t> e pelas linguagens de programação mais populares, reduzindo a quantidade de lógica necessária para criar sua camada de aplicativo.</a:t>
            </a:r>
          </a:p>
          <a:p>
            <a:pPr marL="0" lvl="0" indent="0" rtl="0">
              <a:spcBef>
                <a:spcPts val="0"/>
              </a:spcBef>
              <a:spcAft>
                <a:spcPts val="0"/>
              </a:spcAft>
              <a:buNone/>
            </a:pPr>
            <a:endParaRPr lang="pt-BR" dirty="0"/>
          </a:p>
          <a:p>
            <a:pPr marL="0" lvl="0" indent="0" rtl="0">
              <a:spcBef>
                <a:spcPts val="0"/>
              </a:spcBef>
              <a:spcAft>
                <a:spcPts val="0"/>
              </a:spcAft>
              <a:buNone/>
            </a:pPr>
            <a:r>
              <a:rPr lang="pt-BR" dirty="0"/>
              <a:t>JSON Binário (BSON)</a:t>
            </a:r>
          </a:p>
          <a:p>
            <a:pPr marL="0" lvl="0" indent="0" rtl="0">
              <a:spcBef>
                <a:spcPts val="0"/>
              </a:spcBef>
              <a:spcAft>
                <a:spcPts val="0"/>
              </a:spcAft>
              <a:buNone/>
            </a:pPr>
            <a:r>
              <a:rPr lang="pt-BR" dirty="0"/>
              <a:t>O </a:t>
            </a:r>
            <a:r>
              <a:rPr lang="pt-BR" dirty="0" err="1"/>
              <a:t>MongoDB</a:t>
            </a:r>
            <a:r>
              <a:rPr lang="pt-BR" dirty="0"/>
              <a:t> representa documentos JSON em formato codificado binário chamado BSON nos bastidores. O BSON estende o modelo JSON para fornecer tipos de dados adicionais, campos ordenados e ser eficiente para codificação e decodificação em diferentes idiomas.</a:t>
            </a:r>
          </a:p>
          <a:p>
            <a:pPr marL="0" lvl="0" indent="0" rtl="0">
              <a:spcBef>
                <a:spcPts val="0"/>
              </a:spcBef>
              <a:spcAft>
                <a:spcPts val="0"/>
              </a:spcAft>
              <a:buNone/>
            </a:pPr>
            <a:endParaRPr lang="pt-BR" dirty="0"/>
          </a:p>
          <a:p>
            <a:pPr marL="0" lvl="0" indent="0" rtl="0">
              <a:spcBef>
                <a:spcPts val="0"/>
              </a:spcBef>
              <a:spcAft>
                <a:spcPts val="0"/>
              </a:spcAft>
              <a:buNone/>
            </a:pPr>
            <a:r>
              <a:rPr lang="pt-BR" dirty="0" err="1"/>
              <a:t>MongoDB</a:t>
            </a:r>
            <a:r>
              <a:rPr lang="pt-BR" dirty="0"/>
              <a:t>, BSON e JSON</a:t>
            </a:r>
          </a:p>
          <a:p>
            <a:pPr marL="0" lvl="0" indent="0" rtl="0">
              <a:spcBef>
                <a:spcPts val="0"/>
              </a:spcBef>
              <a:spcAft>
                <a:spcPts val="0"/>
              </a:spcAft>
              <a:buNone/>
            </a:pPr>
            <a:r>
              <a:rPr lang="pt-BR" dirty="0"/>
              <a:t>A implementação do </a:t>
            </a:r>
            <a:r>
              <a:rPr lang="pt-BR" dirty="0" err="1"/>
              <a:t>MongoDB</a:t>
            </a:r>
            <a:r>
              <a:rPr lang="pt-BR" dirty="0"/>
              <a:t> BSON é leve, rápida e altamente intercambiável. Como o JSON, a implementação BSON do </a:t>
            </a:r>
            <a:r>
              <a:rPr lang="pt-BR" dirty="0" err="1"/>
              <a:t>MongoDB</a:t>
            </a:r>
            <a:r>
              <a:rPr lang="pt-BR" dirty="0"/>
              <a:t> suporta a incorporação de objetos e matrizes em outros objetos e matrizes - o </a:t>
            </a:r>
            <a:r>
              <a:rPr lang="pt-BR" dirty="0" err="1"/>
              <a:t>MongoDB</a:t>
            </a:r>
            <a:r>
              <a:rPr lang="pt-BR" dirty="0"/>
              <a:t> pode até mesmo 'acessar' objetos BSON para construir índices e corresponder objetos a expressões de consulta em chaves BSON de nível superior e aninhadas. Isso significa que o </a:t>
            </a:r>
            <a:r>
              <a:rPr lang="pt-BR" dirty="0" err="1"/>
              <a:t>MongoDB</a:t>
            </a:r>
            <a:r>
              <a:rPr lang="pt-BR" dirty="0"/>
              <a:t> oferece aos usuários a facilidade de uso e a flexibilidade dos documentos JSON, juntamente com a velocidade e a riqueza de um formato binário leve.</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3795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Base de dados</a:t>
            </a:r>
          </a:p>
          <a:p>
            <a:pPr marL="0" lvl="0" indent="0" rtl="0">
              <a:spcBef>
                <a:spcPts val="0"/>
              </a:spcBef>
              <a:spcAft>
                <a:spcPts val="0"/>
              </a:spcAft>
              <a:buNone/>
            </a:pPr>
            <a:r>
              <a:rPr lang="pt-BR" dirty="0"/>
              <a:t>Banco de dados é um contêiner físico para coleções. Cada banco de dados obtém seu próprio conjunto de arquivos no sistema de arquivos. Um único servidor </a:t>
            </a:r>
            <a:r>
              <a:rPr lang="pt-BR" dirty="0" err="1"/>
              <a:t>MongoDB</a:t>
            </a:r>
            <a:r>
              <a:rPr lang="pt-BR" dirty="0"/>
              <a:t> geralmente possui vários bancos de dados.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203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Base de dados</a:t>
            </a:r>
          </a:p>
          <a:p>
            <a:pPr marL="0" lvl="0" indent="0" rtl="0">
              <a:spcBef>
                <a:spcPts val="0"/>
              </a:spcBef>
              <a:spcAft>
                <a:spcPts val="0"/>
              </a:spcAft>
              <a:buNone/>
            </a:pPr>
            <a:r>
              <a:rPr lang="pt-BR" dirty="0"/>
              <a:t>Banco de dados é um contêiner físico para coleções. Cada banco de dados obtém seu próprio conjunto de arquivos no sistema de arquivos. Um único servidor </a:t>
            </a:r>
            <a:r>
              <a:rPr lang="pt-BR" dirty="0" err="1"/>
              <a:t>MongoDB</a:t>
            </a:r>
            <a:r>
              <a:rPr lang="pt-BR" dirty="0"/>
              <a:t> geralmente possui vários bancos de dados.</a:t>
            </a:r>
          </a:p>
          <a:p>
            <a:r>
              <a:rPr lang="en-US" sz="1800" b="0" i="0" u="none" strike="noStrike" cap="none" dirty="0">
                <a:solidFill>
                  <a:srgbClr val="000000"/>
                </a:solidFill>
                <a:effectLst/>
                <a:latin typeface="Arial"/>
                <a:ea typeface="Arial"/>
                <a:cs typeface="Arial"/>
                <a:sym typeface="Arial"/>
              </a:rPr>
              <a:t>The use Command</a:t>
            </a:r>
          </a:p>
          <a:p>
            <a:r>
              <a:rPr lang="en-US" sz="1800" b="0" i="0" u="none" strike="noStrike" cap="none" dirty="0">
                <a:solidFill>
                  <a:srgbClr val="000000"/>
                </a:solidFill>
                <a:effectLst/>
                <a:latin typeface="Arial"/>
                <a:ea typeface="Arial"/>
                <a:cs typeface="Arial"/>
                <a:sym typeface="Arial"/>
              </a:rPr>
              <a:t>MongoDB </a:t>
            </a:r>
            <a:r>
              <a:rPr lang="en-US" sz="1800" b="1" i="0" u="none" strike="noStrike" cap="none" dirty="0">
                <a:solidFill>
                  <a:srgbClr val="000000"/>
                </a:solidFill>
                <a:effectLst/>
                <a:latin typeface="Arial"/>
                <a:ea typeface="Arial"/>
                <a:cs typeface="Arial"/>
                <a:sym typeface="Arial"/>
              </a:rPr>
              <a:t>use DATABASE_NAME</a:t>
            </a:r>
            <a:r>
              <a:rPr lang="en-US" sz="1800" b="0" i="0" u="none" strike="noStrike" cap="none" dirty="0">
                <a:solidFill>
                  <a:srgbClr val="000000"/>
                </a:solidFill>
                <a:effectLst/>
                <a:latin typeface="Arial"/>
                <a:ea typeface="Arial"/>
                <a:cs typeface="Arial"/>
                <a:sym typeface="Arial"/>
              </a:rPr>
              <a:t> is used to create database. The command will create a new database if it doesn't exist, otherwise it will return the existing database.</a:t>
            </a:r>
          </a:p>
          <a:p>
            <a:r>
              <a:rPr lang="en-US" sz="1800" b="0" i="0" u="none" strike="noStrike" cap="none" dirty="0">
                <a:solidFill>
                  <a:srgbClr val="000000"/>
                </a:solidFill>
                <a:effectLst/>
                <a:latin typeface="Arial"/>
                <a:ea typeface="Arial"/>
                <a:cs typeface="Arial"/>
                <a:sym typeface="Arial"/>
              </a:rPr>
              <a:t>Syntax</a:t>
            </a:r>
          </a:p>
          <a:p>
            <a:r>
              <a:rPr lang="en-US" sz="1800" b="0" i="0" u="none" strike="noStrike" cap="none" dirty="0">
                <a:solidFill>
                  <a:srgbClr val="000000"/>
                </a:solidFill>
                <a:effectLst/>
                <a:latin typeface="Arial"/>
                <a:ea typeface="Arial"/>
                <a:cs typeface="Arial"/>
                <a:sym typeface="Arial"/>
              </a:rPr>
              <a:t>Basic syntax of </a:t>
            </a:r>
            <a:r>
              <a:rPr lang="en-US" sz="1800" b="1" i="0" u="none" strike="noStrike" cap="none" dirty="0">
                <a:solidFill>
                  <a:srgbClr val="000000"/>
                </a:solidFill>
                <a:effectLst/>
                <a:latin typeface="Arial"/>
                <a:ea typeface="Arial"/>
                <a:cs typeface="Arial"/>
                <a:sym typeface="Arial"/>
              </a:rPr>
              <a:t>use DATABASE</a:t>
            </a:r>
            <a:r>
              <a:rPr lang="en-US" sz="1800" b="0" i="0" u="none" strike="noStrike" cap="none" dirty="0">
                <a:solidFill>
                  <a:srgbClr val="000000"/>
                </a:solidFill>
                <a:effectLst/>
                <a:latin typeface="Arial"/>
                <a:ea typeface="Arial"/>
                <a:cs typeface="Arial"/>
                <a:sym typeface="Arial"/>
              </a:rPr>
              <a:t> statement is as follows −</a:t>
            </a:r>
          </a:p>
          <a:p>
            <a:r>
              <a:rPr lang="en-US" dirty="0"/>
              <a:t>use DATABASE_NAME </a:t>
            </a:r>
            <a:r>
              <a:rPr lang="en-US" sz="1800" b="0" i="0" u="none" strike="noStrike" cap="none" dirty="0">
                <a:solidFill>
                  <a:srgbClr val="000000"/>
                </a:solidFill>
                <a:effectLst/>
                <a:latin typeface="Arial"/>
                <a:ea typeface="Arial"/>
                <a:cs typeface="Arial"/>
                <a:sym typeface="Arial"/>
              </a:rPr>
              <a:t>Example</a:t>
            </a:r>
          </a:p>
          <a:p>
            <a:r>
              <a:rPr lang="en-US" sz="1800" b="0" i="0" u="none" strike="noStrike" cap="none" dirty="0">
                <a:solidFill>
                  <a:srgbClr val="000000"/>
                </a:solidFill>
                <a:effectLst/>
                <a:latin typeface="Arial"/>
                <a:ea typeface="Arial"/>
                <a:cs typeface="Arial"/>
                <a:sym typeface="Arial"/>
              </a:rPr>
              <a:t>If you want to create a database with name </a:t>
            </a:r>
            <a:r>
              <a:rPr lang="en-US" sz="1800" b="1" i="0" u="none" strike="noStrike" cap="none" dirty="0">
                <a:solidFill>
                  <a:srgbClr val="000000"/>
                </a:solidFill>
                <a:effectLst/>
                <a:latin typeface="Arial"/>
                <a:ea typeface="Arial"/>
                <a:cs typeface="Arial"/>
                <a:sym typeface="Arial"/>
              </a:rPr>
              <a:t>&lt;</a:t>
            </a:r>
            <a:r>
              <a:rPr lang="en-US" sz="1800" b="1" i="0" u="none" strike="noStrike" cap="none" dirty="0" err="1">
                <a:solidFill>
                  <a:srgbClr val="000000"/>
                </a:solidFill>
                <a:effectLst/>
                <a:latin typeface="Arial"/>
                <a:ea typeface="Arial"/>
                <a:cs typeface="Arial"/>
                <a:sym typeface="Arial"/>
              </a:rPr>
              <a:t>mydb</a:t>
            </a:r>
            <a:r>
              <a:rPr lang="en-US" sz="1800" b="1" i="0" u="none" strike="noStrike" cap="none" dirty="0">
                <a:solidFill>
                  <a:srgbClr val="000000"/>
                </a:solidFill>
                <a:effectLst/>
                <a:latin typeface="Arial"/>
                <a:ea typeface="Arial"/>
                <a:cs typeface="Arial"/>
                <a:sym typeface="Arial"/>
              </a:rPr>
              <a:t>&gt;</a:t>
            </a:r>
            <a:r>
              <a:rPr lang="en-US" sz="1800" b="0" i="0" u="none" strike="noStrike" cap="none" dirty="0">
                <a:solidFill>
                  <a:srgbClr val="000000"/>
                </a:solidFill>
                <a:effectLst/>
                <a:latin typeface="Arial"/>
                <a:ea typeface="Arial"/>
                <a:cs typeface="Arial"/>
                <a:sym typeface="Arial"/>
              </a:rPr>
              <a:t>, then </a:t>
            </a:r>
            <a:r>
              <a:rPr lang="en-US" sz="1800" b="1" i="0" u="none" strike="noStrike" cap="none" dirty="0">
                <a:solidFill>
                  <a:srgbClr val="000000"/>
                </a:solidFill>
                <a:effectLst/>
                <a:latin typeface="Arial"/>
                <a:ea typeface="Arial"/>
                <a:cs typeface="Arial"/>
                <a:sym typeface="Arial"/>
              </a:rPr>
              <a:t>use </a:t>
            </a:r>
            <a:r>
              <a:rPr lang="en-US" sz="1800" b="1" i="0" u="none" strike="noStrike" cap="none" dirty="0" err="1">
                <a:solidFill>
                  <a:srgbClr val="000000"/>
                </a:solidFill>
                <a:effectLst/>
                <a:latin typeface="Arial"/>
                <a:ea typeface="Arial"/>
                <a:cs typeface="Arial"/>
                <a:sym typeface="Arial"/>
              </a:rPr>
              <a:t>DATABASE</a:t>
            </a:r>
            <a:r>
              <a:rPr lang="en-US" sz="1800" b="0" i="0" u="none" strike="noStrike" cap="none" dirty="0" err="1">
                <a:solidFill>
                  <a:srgbClr val="000000"/>
                </a:solidFill>
                <a:effectLst/>
                <a:latin typeface="Arial"/>
                <a:ea typeface="Arial"/>
                <a:cs typeface="Arial"/>
                <a:sym typeface="Arial"/>
              </a:rPr>
              <a:t>statement</a:t>
            </a:r>
            <a:r>
              <a:rPr lang="en-US" sz="1800" b="0" i="0" u="none" strike="noStrike" cap="none" dirty="0">
                <a:solidFill>
                  <a:srgbClr val="000000"/>
                </a:solidFill>
                <a:effectLst/>
                <a:latin typeface="Arial"/>
                <a:ea typeface="Arial"/>
                <a:cs typeface="Arial"/>
                <a:sym typeface="Arial"/>
              </a:rPr>
              <a:t> would be as follows −</a:t>
            </a:r>
          </a:p>
          <a:p>
            <a:r>
              <a:rPr lang="en-US" sz="1800" b="0" i="0" u="none" strike="noStrike" cap="none" dirty="0">
                <a:solidFill>
                  <a:srgbClr val="000000"/>
                </a:solidFill>
                <a:effectLst/>
                <a:latin typeface="Arial"/>
                <a:ea typeface="Arial"/>
                <a:cs typeface="Arial"/>
                <a:sym typeface="Arial"/>
              </a:rPr>
              <a:t>&gt;use</a:t>
            </a:r>
            <a:r>
              <a:rPr lang="en-US" dirty="0">
                <a:effectLst/>
              </a:rPr>
              <a:t> </a:t>
            </a:r>
            <a:r>
              <a:rPr lang="en-US" dirty="0" err="1">
                <a:effectLst/>
              </a:rPr>
              <a:t>mydb</a:t>
            </a:r>
            <a:r>
              <a:rPr lang="en-US" dirty="0">
                <a:effectLst/>
              </a:rPr>
              <a:t> switched to </a:t>
            </a:r>
            <a:r>
              <a:rPr lang="en-US" dirty="0" err="1">
                <a:effectLst/>
              </a:rPr>
              <a:t>db</a:t>
            </a:r>
            <a:r>
              <a:rPr lang="en-US" dirty="0">
                <a:effectLst/>
              </a:rPr>
              <a:t> </a:t>
            </a:r>
            <a:r>
              <a:rPr lang="en-US" dirty="0" err="1">
                <a:effectLst/>
              </a:rPr>
              <a:t>mydb</a:t>
            </a:r>
            <a:r>
              <a:rPr lang="en-US" sz="1800" b="0" i="0" u="none" strike="noStrike" cap="none" dirty="0" err="1">
                <a:solidFill>
                  <a:srgbClr val="000000"/>
                </a:solidFill>
                <a:effectLst/>
                <a:latin typeface="Arial"/>
                <a:ea typeface="Arial"/>
                <a:cs typeface="Arial"/>
                <a:sym typeface="Arial"/>
              </a:rPr>
              <a:t>To</a:t>
            </a:r>
            <a:r>
              <a:rPr lang="en-US" sz="1800" b="0" i="0" u="none" strike="noStrike" cap="none" dirty="0">
                <a:solidFill>
                  <a:srgbClr val="000000"/>
                </a:solidFill>
                <a:effectLst/>
                <a:latin typeface="Arial"/>
                <a:ea typeface="Arial"/>
                <a:cs typeface="Arial"/>
                <a:sym typeface="Arial"/>
              </a:rPr>
              <a:t> check your currently selected database, use the command </a:t>
            </a:r>
            <a:r>
              <a:rPr lang="en-US" sz="1800" b="1" i="0" u="none" strike="noStrike" cap="none" dirty="0" err="1">
                <a:solidFill>
                  <a:srgbClr val="000000"/>
                </a:solidFill>
                <a:effectLst/>
                <a:latin typeface="Arial"/>
                <a:ea typeface="Arial"/>
                <a:cs typeface="Arial"/>
                <a:sym typeface="Arial"/>
              </a:rPr>
              <a:t>db</a:t>
            </a:r>
            <a:endParaRPr lang="en-US" sz="1800" b="0" i="0" u="none" strike="noStrike" cap="none" dirty="0">
              <a:solidFill>
                <a:srgbClr val="000000"/>
              </a:solidFill>
              <a:effectLst/>
              <a:latin typeface="Arial"/>
              <a:ea typeface="Arial"/>
              <a:cs typeface="Arial"/>
              <a:sym typeface="Arial"/>
            </a:endParaRPr>
          </a:p>
          <a:p>
            <a:r>
              <a:rPr lang="en-US" dirty="0"/>
              <a:t>&gt;</a:t>
            </a:r>
            <a:r>
              <a:rPr lang="en-US" dirty="0" err="1"/>
              <a:t>db</a:t>
            </a:r>
            <a:r>
              <a:rPr lang="en-US" dirty="0"/>
              <a:t> </a:t>
            </a:r>
            <a:r>
              <a:rPr lang="en-US" dirty="0" err="1"/>
              <a:t>mydb</a:t>
            </a:r>
            <a:r>
              <a:rPr lang="en-US" dirty="0"/>
              <a:t> </a:t>
            </a:r>
            <a:r>
              <a:rPr lang="en-US" sz="1800" b="0" i="0" u="none" strike="noStrike" cap="none" dirty="0">
                <a:solidFill>
                  <a:srgbClr val="000000"/>
                </a:solidFill>
                <a:effectLst/>
                <a:latin typeface="Arial"/>
                <a:ea typeface="Arial"/>
                <a:cs typeface="Arial"/>
                <a:sym typeface="Arial"/>
              </a:rPr>
              <a:t>If you want to check your databases list, use the command </a:t>
            </a:r>
            <a:r>
              <a:rPr lang="en-US" sz="1800" b="1" i="0" u="none" strike="noStrike" cap="none" dirty="0">
                <a:solidFill>
                  <a:srgbClr val="000000"/>
                </a:solidFill>
                <a:effectLst/>
                <a:latin typeface="Arial"/>
                <a:ea typeface="Arial"/>
                <a:cs typeface="Arial"/>
                <a:sym typeface="Arial"/>
              </a:rPr>
              <a:t>show dbs</a:t>
            </a:r>
            <a:r>
              <a:rPr lang="en-US" sz="1800" b="0" i="0" u="none" strike="noStrike" cap="none" dirty="0">
                <a:solidFill>
                  <a:srgbClr val="000000"/>
                </a:solidFill>
                <a:effectLst/>
                <a:latin typeface="Arial"/>
                <a:ea typeface="Arial"/>
                <a:cs typeface="Arial"/>
                <a:sym typeface="Arial"/>
              </a:rPr>
              <a:t>.</a:t>
            </a:r>
          </a:p>
          <a:p>
            <a:r>
              <a:rPr lang="en-US" dirty="0"/>
              <a:t>&gt;show </a:t>
            </a:r>
            <a:r>
              <a:rPr lang="en-US" dirty="0" err="1"/>
              <a:t>dbs</a:t>
            </a:r>
            <a:r>
              <a:rPr lang="en-US" dirty="0"/>
              <a:t> local 0.78125GB test 0.23012GB </a:t>
            </a:r>
            <a:r>
              <a:rPr lang="en-US" sz="1800" b="0" i="0" u="none" strike="noStrike" cap="none" dirty="0">
                <a:solidFill>
                  <a:srgbClr val="000000"/>
                </a:solidFill>
                <a:effectLst/>
                <a:latin typeface="Arial"/>
                <a:ea typeface="Arial"/>
                <a:cs typeface="Arial"/>
                <a:sym typeface="Arial"/>
              </a:rPr>
              <a:t>Your created database (</a:t>
            </a:r>
            <a:r>
              <a:rPr lang="en-US" sz="1800" b="0" i="0" u="none" strike="noStrike" cap="none" dirty="0" err="1">
                <a:solidFill>
                  <a:srgbClr val="000000"/>
                </a:solidFill>
                <a:effectLst/>
                <a:latin typeface="Arial"/>
                <a:ea typeface="Arial"/>
                <a:cs typeface="Arial"/>
                <a:sym typeface="Arial"/>
              </a:rPr>
              <a:t>mydb</a:t>
            </a:r>
            <a:r>
              <a:rPr lang="en-US" sz="1800" b="0" i="0" u="none" strike="noStrike" cap="none" dirty="0">
                <a:solidFill>
                  <a:srgbClr val="000000"/>
                </a:solidFill>
                <a:effectLst/>
                <a:latin typeface="Arial"/>
                <a:ea typeface="Arial"/>
                <a:cs typeface="Arial"/>
                <a:sym typeface="Arial"/>
              </a:rPr>
              <a:t>) is not present in list. To display database, you need to insert at least one document into it.</a:t>
            </a:r>
          </a:p>
          <a:p>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movie</a:t>
            </a:r>
            <a:r>
              <a:rPr lang="en-US" sz="1800" b="0" i="0" u="none" strike="noStrike" cap="none" dirty="0" err="1">
                <a:solidFill>
                  <a:srgbClr val="000000"/>
                </a:solidFill>
                <a:effectLst/>
                <a:latin typeface="Arial"/>
                <a:ea typeface="Arial"/>
                <a:cs typeface="Arial"/>
                <a:sym typeface="Arial"/>
              </a:rPr>
              <a:t>.</a:t>
            </a:r>
            <a:r>
              <a:rPr lang="en-US" dirty="0" err="1">
                <a:effectLst/>
              </a:rPr>
              <a:t>insert</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name":"tutorials</a:t>
            </a:r>
            <a:r>
              <a:rPr lang="en-US" sz="1800" b="0" i="0" u="none" strike="noStrike" cap="none" dirty="0">
                <a:solidFill>
                  <a:srgbClr val="000000"/>
                </a:solidFill>
                <a:effectLst/>
                <a:latin typeface="Arial"/>
                <a:ea typeface="Arial"/>
                <a:cs typeface="Arial"/>
                <a:sym typeface="Arial"/>
              </a:rPr>
              <a:t> point"})</a:t>
            </a:r>
            <a:r>
              <a:rPr lang="en-US" dirty="0">
                <a:effectLst/>
              </a:rPr>
              <a:t> </a:t>
            </a:r>
            <a:r>
              <a:rPr lang="en-US" sz="1800" b="0" i="0" u="none" strike="noStrike" cap="none" dirty="0">
                <a:solidFill>
                  <a:srgbClr val="000000"/>
                </a:solidFill>
                <a:effectLst/>
                <a:latin typeface="Arial"/>
                <a:ea typeface="Arial"/>
                <a:cs typeface="Arial"/>
                <a:sym typeface="Arial"/>
              </a:rPr>
              <a:t>&gt;</a:t>
            </a:r>
            <a:r>
              <a:rPr lang="en-US" dirty="0">
                <a:effectLst/>
              </a:rPr>
              <a:t>show </a:t>
            </a:r>
            <a:r>
              <a:rPr lang="en-US" dirty="0" err="1">
                <a:effectLst/>
              </a:rPr>
              <a:t>dbs</a:t>
            </a:r>
            <a:r>
              <a:rPr lang="en-US" dirty="0">
                <a:effectLst/>
              </a:rPr>
              <a:t> </a:t>
            </a:r>
            <a:r>
              <a:rPr lang="en-US" sz="1800" b="0" i="0" u="none" strike="noStrike" cap="none" dirty="0">
                <a:solidFill>
                  <a:srgbClr val="000000"/>
                </a:solidFill>
                <a:effectLst/>
                <a:latin typeface="Arial"/>
                <a:ea typeface="Arial"/>
                <a:cs typeface="Arial"/>
                <a:sym typeface="Arial"/>
              </a:rPr>
              <a:t>local</a:t>
            </a:r>
            <a:r>
              <a:rPr lang="en-US" dirty="0">
                <a:effectLst/>
              </a:rPr>
              <a:t> </a:t>
            </a:r>
            <a:r>
              <a:rPr lang="en-US" sz="1800" b="0" i="0" u="none" strike="noStrike" cap="none" dirty="0">
                <a:solidFill>
                  <a:srgbClr val="000000"/>
                </a:solidFill>
                <a:effectLst/>
                <a:latin typeface="Arial"/>
                <a:ea typeface="Arial"/>
                <a:cs typeface="Arial"/>
                <a:sym typeface="Arial"/>
              </a:rPr>
              <a:t>0.78125GB</a:t>
            </a:r>
            <a:r>
              <a:rPr lang="en-US" dirty="0">
                <a:effectLst/>
              </a:rPr>
              <a:t> </a:t>
            </a:r>
            <a:r>
              <a:rPr lang="en-US" dirty="0" err="1">
                <a:effectLst/>
              </a:rPr>
              <a:t>mydb</a:t>
            </a:r>
            <a:r>
              <a:rPr lang="en-US" dirty="0">
                <a:effectLst/>
              </a:rPr>
              <a:t> </a:t>
            </a:r>
            <a:r>
              <a:rPr lang="en-US" sz="1800" b="0" i="0" u="none" strike="noStrike" cap="none" dirty="0">
                <a:solidFill>
                  <a:srgbClr val="000000"/>
                </a:solidFill>
                <a:effectLst/>
                <a:latin typeface="Arial"/>
                <a:ea typeface="Arial"/>
                <a:cs typeface="Arial"/>
                <a:sym typeface="Arial"/>
              </a:rPr>
              <a:t>0.23012GB</a:t>
            </a:r>
            <a:r>
              <a:rPr lang="en-US" dirty="0">
                <a:effectLst/>
              </a:rPr>
              <a:t> test </a:t>
            </a:r>
            <a:r>
              <a:rPr lang="en-US" sz="1800" b="0" i="0" u="none" strike="noStrike" cap="none" dirty="0">
                <a:solidFill>
                  <a:srgbClr val="000000"/>
                </a:solidFill>
                <a:effectLst/>
                <a:latin typeface="Arial"/>
                <a:ea typeface="Arial"/>
                <a:cs typeface="Arial"/>
                <a:sym typeface="Arial"/>
              </a:rPr>
              <a:t>0.23012GBIn MongoDB default database is test. If you didn't create any database, then collections will be stored in test database.</a:t>
            </a:r>
          </a:p>
          <a:p>
            <a:r>
              <a:rPr lang="en-US" sz="1800" b="0" i="0" u="none" strike="noStrike" cap="none" dirty="0">
                <a:solidFill>
                  <a:srgbClr val="000000"/>
                </a:solidFill>
                <a:effectLst/>
                <a:latin typeface="Arial"/>
                <a:ea typeface="Arial"/>
                <a:cs typeface="Arial"/>
                <a:sym typeface="Arial"/>
              </a:rPr>
              <a:t>MongoDB - Drop Database</a:t>
            </a:r>
          </a:p>
          <a:p>
            <a:r>
              <a:rPr lang="en-US" sz="1800" b="0" i="0" u="none" strike="noStrike" cap="none" dirty="0">
                <a:solidFill>
                  <a:srgbClr val="000000"/>
                </a:solidFill>
                <a:effectLst/>
                <a:latin typeface="Arial"/>
                <a:ea typeface="Arial"/>
                <a:cs typeface="Arial"/>
                <a:sym typeface="Arial"/>
              </a:rPr>
              <a:t>In this chapter, we will see how to drop a database using MongoDB command.</a:t>
            </a:r>
          </a:p>
          <a:p>
            <a:r>
              <a:rPr lang="en-US" sz="1800" b="0" i="0" u="none" strike="noStrike" cap="none" dirty="0">
                <a:solidFill>
                  <a:srgbClr val="000000"/>
                </a:solidFill>
                <a:effectLst/>
                <a:latin typeface="Arial"/>
                <a:ea typeface="Arial"/>
                <a:cs typeface="Arial"/>
                <a:sym typeface="Arial"/>
              </a:rPr>
              <a:t>The </a:t>
            </a:r>
            <a:r>
              <a:rPr lang="en-US" sz="1800" b="0" i="0" u="none" strike="noStrike" cap="none" dirty="0" err="1">
                <a:solidFill>
                  <a:srgbClr val="000000"/>
                </a:solidFill>
                <a:effectLst/>
                <a:latin typeface="Arial"/>
                <a:ea typeface="Arial"/>
                <a:cs typeface="Arial"/>
                <a:sym typeface="Arial"/>
              </a:rPr>
              <a:t>dropDatabase</a:t>
            </a:r>
            <a:r>
              <a:rPr lang="en-US" sz="1800" b="0" i="0" u="none" strike="noStrike" cap="none" dirty="0">
                <a:solidFill>
                  <a:srgbClr val="000000"/>
                </a:solidFill>
                <a:effectLst/>
                <a:latin typeface="Arial"/>
                <a:ea typeface="Arial"/>
                <a:cs typeface="Arial"/>
                <a:sym typeface="Arial"/>
              </a:rPr>
              <a:t>() Method</a:t>
            </a:r>
          </a:p>
          <a:p>
            <a:r>
              <a:rPr lang="en-US" sz="1800" b="0" i="0" u="none" strike="noStrike" cap="none" dirty="0">
                <a:solidFill>
                  <a:srgbClr val="000000"/>
                </a:solidFill>
                <a:effectLst/>
                <a:latin typeface="Arial"/>
                <a:ea typeface="Arial"/>
                <a:cs typeface="Arial"/>
                <a:sym typeface="Arial"/>
              </a:rPr>
              <a:t>MongoDB </a:t>
            </a:r>
            <a:r>
              <a:rPr lang="en-US" sz="1800" b="1" i="0" u="none" strike="noStrike" cap="none" dirty="0" err="1">
                <a:solidFill>
                  <a:srgbClr val="000000"/>
                </a:solidFill>
                <a:effectLst/>
                <a:latin typeface="Arial"/>
                <a:ea typeface="Arial"/>
                <a:cs typeface="Arial"/>
                <a:sym typeface="Arial"/>
              </a:rPr>
              <a:t>db.dropDatabase</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command is used to drop a existing database.</a:t>
            </a:r>
          </a:p>
          <a:p>
            <a:r>
              <a:rPr lang="en-US" sz="1800" b="0" i="0" u="none" strike="noStrike" cap="none" dirty="0">
                <a:solidFill>
                  <a:srgbClr val="000000"/>
                </a:solidFill>
                <a:effectLst/>
                <a:latin typeface="Arial"/>
                <a:ea typeface="Arial"/>
                <a:cs typeface="Arial"/>
                <a:sym typeface="Arial"/>
              </a:rPr>
              <a:t>Syntax</a:t>
            </a:r>
          </a:p>
          <a:p>
            <a:r>
              <a:rPr lang="en-US" sz="1800" b="0" i="0" u="none" strike="noStrike" cap="none" dirty="0">
                <a:solidFill>
                  <a:srgbClr val="000000"/>
                </a:solidFill>
                <a:effectLst/>
                <a:latin typeface="Arial"/>
                <a:ea typeface="Arial"/>
                <a:cs typeface="Arial"/>
                <a:sym typeface="Arial"/>
              </a:rPr>
              <a:t>Basic syntax of </a:t>
            </a:r>
            <a:r>
              <a:rPr lang="en-US" sz="1800" b="1" i="0" u="none" strike="noStrike" cap="none" dirty="0" err="1">
                <a:solidFill>
                  <a:srgbClr val="000000"/>
                </a:solidFill>
                <a:effectLst/>
                <a:latin typeface="Arial"/>
                <a:ea typeface="Arial"/>
                <a:cs typeface="Arial"/>
                <a:sym typeface="Arial"/>
              </a:rPr>
              <a:t>dropDatabase</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command is as follows −</a:t>
            </a:r>
          </a:p>
          <a:p>
            <a:r>
              <a:rPr lang="en-US" dirty="0" err="1"/>
              <a:t>db.dropDatabase</a:t>
            </a:r>
            <a:r>
              <a:rPr lang="en-US" dirty="0"/>
              <a:t>() </a:t>
            </a:r>
            <a:r>
              <a:rPr lang="en-US" sz="1800" b="0" i="0" u="none" strike="noStrike" cap="none" dirty="0">
                <a:solidFill>
                  <a:srgbClr val="000000"/>
                </a:solidFill>
                <a:effectLst/>
                <a:latin typeface="Arial"/>
                <a:ea typeface="Arial"/>
                <a:cs typeface="Arial"/>
                <a:sym typeface="Arial"/>
              </a:rPr>
              <a:t>This will delete the selected database. If you have not selected any database, then it will delete default 'test' database.</a:t>
            </a:r>
          </a:p>
          <a:p>
            <a:r>
              <a:rPr lang="en-US" sz="1800" b="0" i="0" u="none" strike="noStrike" cap="none" dirty="0">
                <a:solidFill>
                  <a:srgbClr val="000000"/>
                </a:solidFill>
                <a:effectLst/>
                <a:latin typeface="Arial"/>
                <a:ea typeface="Arial"/>
                <a:cs typeface="Arial"/>
                <a:sym typeface="Arial"/>
              </a:rPr>
              <a:t>Example</a:t>
            </a:r>
          </a:p>
          <a:p>
            <a:r>
              <a:rPr lang="en-US" sz="1800" b="0" i="0" u="none" strike="noStrike" cap="none" dirty="0">
                <a:solidFill>
                  <a:srgbClr val="000000"/>
                </a:solidFill>
                <a:effectLst/>
                <a:latin typeface="Arial"/>
                <a:ea typeface="Arial"/>
                <a:cs typeface="Arial"/>
                <a:sym typeface="Arial"/>
              </a:rPr>
              <a:t>First, check the list of available databases by using the command, </a:t>
            </a:r>
            <a:r>
              <a:rPr lang="en-US" sz="1800" b="1" i="0" u="none" strike="noStrike" cap="none" dirty="0">
                <a:solidFill>
                  <a:srgbClr val="000000"/>
                </a:solidFill>
                <a:effectLst/>
                <a:latin typeface="Arial"/>
                <a:ea typeface="Arial"/>
                <a:cs typeface="Arial"/>
                <a:sym typeface="Arial"/>
              </a:rPr>
              <a:t>show dbs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&gt;</a:t>
            </a:r>
            <a:r>
              <a:rPr lang="en-US" dirty="0">
                <a:effectLst/>
              </a:rPr>
              <a:t>show </a:t>
            </a:r>
            <a:r>
              <a:rPr lang="en-US" dirty="0" err="1">
                <a:effectLst/>
              </a:rPr>
              <a:t>dbs</a:t>
            </a:r>
            <a:r>
              <a:rPr lang="en-US" dirty="0">
                <a:effectLst/>
              </a:rPr>
              <a:t> </a:t>
            </a:r>
            <a:r>
              <a:rPr lang="en-US" sz="1800" b="0" i="0" u="none" strike="noStrike" cap="none" dirty="0">
                <a:solidFill>
                  <a:srgbClr val="000000"/>
                </a:solidFill>
                <a:effectLst/>
                <a:latin typeface="Arial"/>
                <a:ea typeface="Arial"/>
                <a:cs typeface="Arial"/>
                <a:sym typeface="Arial"/>
              </a:rPr>
              <a:t>local</a:t>
            </a:r>
            <a:r>
              <a:rPr lang="en-US" dirty="0">
                <a:effectLst/>
              </a:rPr>
              <a:t> </a:t>
            </a:r>
            <a:r>
              <a:rPr lang="en-US" sz="1800" b="0" i="0" u="none" strike="noStrike" cap="none" dirty="0">
                <a:solidFill>
                  <a:srgbClr val="000000"/>
                </a:solidFill>
                <a:effectLst/>
                <a:latin typeface="Arial"/>
                <a:ea typeface="Arial"/>
                <a:cs typeface="Arial"/>
                <a:sym typeface="Arial"/>
              </a:rPr>
              <a:t>0.78125GB</a:t>
            </a:r>
            <a:r>
              <a:rPr lang="en-US" dirty="0">
                <a:effectLst/>
              </a:rPr>
              <a:t> </a:t>
            </a:r>
            <a:r>
              <a:rPr lang="en-US" dirty="0" err="1">
                <a:effectLst/>
              </a:rPr>
              <a:t>mydb</a:t>
            </a:r>
            <a:r>
              <a:rPr lang="en-US" dirty="0">
                <a:effectLst/>
              </a:rPr>
              <a:t> </a:t>
            </a:r>
            <a:r>
              <a:rPr lang="en-US" sz="1800" b="0" i="0" u="none" strike="noStrike" cap="none" dirty="0">
                <a:solidFill>
                  <a:srgbClr val="000000"/>
                </a:solidFill>
                <a:effectLst/>
                <a:latin typeface="Arial"/>
                <a:ea typeface="Arial"/>
                <a:cs typeface="Arial"/>
                <a:sym typeface="Arial"/>
              </a:rPr>
              <a:t>0.23012GB</a:t>
            </a:r>
            <a:r>
              <a:rPr lang="en-US" dirty="0">
                <a:effectLst/>
              </a:rPr>
              <a:t> test </a:t>
            </a:r>
            <a:r>
              <a:rPr lang="en-US" sz="1800" b="0" i="0" u="none" strike="noStrike" cap="none" dirty="0">
                <a:solidFill>
                  <a:srgbClr val="000000"/>
                </a:solidFill>
                <a:effectLst/>
                <a:latin typeface="Arial"/>
                <a:ea typeface="Arial"/>
                <a:cs typeface="Arial"/>
                <a:sym typeface="Arial"/>
              </a:rPr>
              <a:t>0.23012GB</a:t>
            </a:r>
            <a:r>
              <a:rPr lang="en-US" dirty="0">
                <a:effectLst/>
              </a:rPr>
              <a:t> </a:t>
            </a:r>
            <a:r>
              <a:rPr lang="en-US" sz="1800" b="0" i="0" u="none" strike="noStrike" cap="none" dirty="0">
                <a:solidFill>
                  <a:srgbClr val="000000"/>
                </a:solidFill>
                <a:effectLst/>
                <a:latin typeface="Arial"/>
                <a:ea typeface="Arial"/>
                <a:cs typeface="Arial"/>
                <a:sym typeface="Arial"/>
              </a:rPr>
              <a:t>&gt;If you want to delete new database </a:t>
            </a:r>
            <a:r>
              <a:rPr lang="en-US" sz="1800" b="1" i="0" u="none" strike="noStrike" cap="none" dirty="0">
                <a:solidFill>
                  <a:srgbClr val="000000"/>
                </a:solidFill>
                <a:effectLst/>
                <a:latin typeface="Arial"/>
                <a:ea typeface="Arial"/>
                <a:cs typeface="Arial"/>
                <a:sym typeface="Arial"/>
              </a:rPr>
              <a:t>&lt;</a:t>
            </a:r>
            <a:r>
              <a:rPr lang="en-US" sz="1800" b="1" i="0" u="none" strike="noStrike" cap="none" dirty="0" err="1">
                <a:solidFill>
                  <a:srgbClr val="000000"/>
                </a:solidFill>
                <a:effectLst/>
                <a:latin typeface="Arial"/>
                <a:ea typeface="Arial"/>
                <a:cs typeface="Arial"/>
                <a:sym typeface="Arial"/>
              </a:rPr>
              <a:t>mydb</a:t>
            </a:r>
            <a:r>
              <a:rPr lang="en-US" sz="1800" b="1" i="0" u="none" strike="noStrike" cap="none" dirty="0">
                <a:solidFill>
                  <a:srgbClr val="000000"/>
                </a:solidFill>
                <a:effectLst/>
                <a:latin typeface="Arial"/>
                <a:ea typeface="Arial"/>
                <a:cs typeface="Arial"/>
                <a:sym typeface="Arial"/>
              </a:rPr>
              <a:t>&gt;</a:t>
            </a:r>
            <a:r>
              <a:rPr lang="en-US" sz="1800" b="0" i="0" u="none" strike="noStrike" cap="none" dirty="0">
                <a:solidFill>
                  <a:srgbClr val="000000"/>
                </a:solidFill>
                <a:effectLst/>
                <a:latin typeface="Arial"/>
                <a:ea typeface="Arial"/>
                <a:cs typeface="Arial"/>
                <a:sym typeface="Arial"/>
              </a:rPr>
              <a:t>, then </a:t>
            </a:r>
            <a:r>
              <a:rPr lang="en-US" sz="1800" b="1" i="0" u="none" strike="noStrike" cap="none" dirty="0" err="1">
                <a:solidFill>
                  <a:srgbClr val="000000"/>
                </a:solidFill>
                <a:effectLst/>
                <a:latin typeface="Arial"/>
                <a:ea typeface="Arial"/>
                <a:cs typeface="Arial"/>
                <a:sym typeface="Arial"/>
              </a:rPr>
              <a:t>dropDatabase</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command would be as follows −</a:t>
            </a:r>
          </a:p>
          <a:p>
            <a:r>
              <a:rPr lang="en-US" sz="1800" b="0" i="0" u="none" strike="noStrike" cap="none" dirty="0">
                <a:solidFill>
                  <a:srgbClr val="000000"/>
                </a:solidFill>
                <a:effectLst/>
                <a:latin typeface="Arial"/>
                <a:ea typeface="Arial"/>
                <a:cs typeface="Arial"/>
                <a:sym typeface="Arial"/>
              </a:rPr>
              <a:t>&gt;use</a:t>
            </a:r>
            <a:r>
              <a:rPr lang="en-US" dirty="0">
                <a:effectLst/>
              </a:rPr>
              <a:t> </a:t>
            </a:r>
            <a:r>
              <a:rPr lang="en-US" dirty="0" err="1">
                <a:effectLst/>
              </a:rPr>
              <a:t>mydb</a:t>
            </a:r>
            <a:r>
              <a:rPr lang="en-US" dirty="0">
                <a:effectLst/>
              </a:rPr>
              <a:t> switched to </a:t>
            </a:r>
            <a:r>
              <a:rPr lang="en-US" dirty="0" err="1">
                <a:effectLst/>
              </a:rPr>
              <a:t>db</a:t>
            </a:r>
            <a:r>
              <a:rPr lang="en-US" dirty="0">
                <a:effectLst/>
              </a:rPr>
              <a:t> </a:t>
            </a:r>
            <a:r>
              <a:rPr lang="en-US" dirty="0" err="1">
                <a:effectLst/>
              </a:rPr>
              <a:t>mydb</a:t>
            </a:r>
            <a:r>
              <a:rPr lang="en-US" dirty="0">
                <a:effectLst/>
              </a:rPr>
              <a:t> </a:t>
            </a:r>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dropDatabase</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&gt;{</a:t>
            </a:r>
            <a:r>
              <a:rPr lang="en-US" dirty="0">
                <a:effectLst/>
              </a:rPr>
              <a:t> </a:t>
            </a:r>
            <a:r>
              <a:rPr lang="en-US" sz="1800" b="0" i="0" u="none" strike="noStrike" cap="none" dirty="0">
                <a:solidFill>
                  <a:srgbClr val="000000"/>
                </a:solidFill>
                <a:effectLst/>
                <a:latin typeface="Arial"/>
                <a:ea typeface="Arial"/>
                <a:cs typeface="Arial"/>
                <a:sym typeface="Arial"/>
              </a:rPr>
              <a:t>"dropped"</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mydb</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"ok"</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1</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&gt;Now check list of databases.</a:t>
            </a:r>
          </a:p>
          <a:p>
            <a:r>
              <a:rPr lang="en-US" sz="1800" b="0" i="0" u="none" strike="noStrike" cap="none" dirty="0">
                <a:solidFill>
                  <a:srgbClr val="000000"/>
                </a:solidFill>
                <a:effectLst/>
                <a:latin typeface="Arial"/>
                <a:ea typeface="Arial"/>
                <a:cs typeface="Arial"/>
                <a:sym typeface="Arial"/>
              </a:rPr>
              <a:t>&gt;</a:t>
            </a:r>
            <a:r>
              <a:rPr lang="en-US" dirty="0">
                <a:effectLst/>
              </a:rPr>
              <a:t>show </a:t>
            </a:r>
            <a:r>
              <a:rPr lang="en-US" dirty="0" err="1">
                <a:effectLst/>
              </a:rPr>
              <a:t>dbs</a:t>
            </a:r>
            <a:r>
              <a:rPr lang="en-US" dirty="0">
                <a:effectLst/>
              </a:rPr>
              <a:t> </a:t>
            </a:r>
            <a:r>
              <a:rPr lang="en-US" sz="1800" b="0" i="0" u="none" strike="noStrike" cap="none" dirty="0">
                <a:solidFill>
                  <a:srgbClr val="000000"/>
                </a:solidFill>
                <a:effectLst/>
                <a:latin typeface="Arial"/>
                <a:ea typeface="Arial"/>
                <a:cs typeface="Arial"/>
                <a:sym typeface="Arial"/>
              </a:rPr>
              <a:t>local</a:t>
            </a:r>
            <a:r>
              <a:rPr lang="en-US" dirty="0">
                <a:effectLst/>
              </a:rPr>
              <a:t> </a:t>
            </a:r>
            <a:r>
              <a:rPr lang="en-US" sz="1800" b="0" i="0" u="none" strike="noStrike" cap="none" dirty="0">
                <a:solidFill>
                  <a:srgbClr val="000000"/>
                </a:solidFill>
                <a:effectLst/>
                <a:latin typeface="Arial"/>
                <a:ea typeface="Arial"/>
                <a:cs typeface="Arial"/>
                <a:sym typeface="Arial"/>
              </a:rPr>
              <a:t>0.78125GB</a:t>
            </a:r>
            <a:r>
              <a:rPr lang="en-US" dirty="0">
                <a:effectLst/>
              </a:rPr>
              <a:t> test </a:t>
            </a:r>
            <a:r>
              <a:rPr lang="en-US" sz="1800" b="0" i="0" u="none" strike="noStrike" cap="none" dirty="0">
                <a:solidFill>
                  <a:srgbClr val="000000"/>
                </a:solidFill>
                <a:effectLst/>
                <a:latin typeface="Arial"/>
                <a:ea typeface="Arial"/>
                <a:cs typeface="Arial"/>
                <a:sym typeface="Arial"/>
              </a:rPr>
              <a:t>0.23012GB</a:t>
            </a:r>
            <a:r>
              <a:rPr lang="en-US" dirty="0">
                <a:effectLst/>
              </a:rPr>
              <a:t> </a:t>
            </a:r>
            <a:r>
              <a:rPr lang="en-US" sz="1800" b="0" i="0" u="none" strike="noStrike" cap="none" dirty="0">
                <a:solidFill>
                  <a:srgbClr val="000000"/>
                </a:solidFill>
                <a:effectLst/>
                <a:latin typeface="Arial"/>
                <a:ea typeface="Arial"/>
                <a:cs typeface="Arial"/>
                <a:sym typeface="Arial"/>
              </a:rPr>
              <a:t>&gt;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000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491866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317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1" dirty="0">
                <a:solidFill>
                  <a:schemeClr val="tx1"/>
                </a:solidFill>
              </a:rPr>
              <a:t>USE </a:t>
            </a:r>
            <a:r>
              <a:rPr lang="pt-BR" sz="1800" dirty="0">
                <a:solidFill>
                  <a:schemeClr val="tx1"/>
                </a:solidFill>
              </a:rPr>
              <a:t>analises</a:t>
            </a:r>
          </a:p>
          <a:p>
            <a:r>
              <a:rPr lang="pt-BR" sz="1800" b="1" dirty="0">
                <a:solidFill>
                  <a:schemeClr val="tx1"/>
                </a:solidFill>
              </a:rPr>
              <a:t>USE </a:t>
            </a:r>
            <a:r>
              <a:rPr lang="pt-BR" sz="1600" dirty="0" err="1">
                <a:solidFill>
                  <a:schemeClr val="tx1"/>
                </a:solidFill>
              </a:rPr>
              <a:t>mydb</a:t>
            </a:r>
            <a:endParaRPr lang="pt-BR" sz="1600" dirty="0">
              <a:solidFill>
                <a:schemeClr val="tx1"/>
              </a:solidFil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5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Coleção</a:t>
            </a:r>
          </a:p>
          <a:p>
            <a:pPr marL="0" lvl="0" indent="0" rtl="0">
              <a:spcBef>
                <a:spcPts val="0"/>
              </a:spcBef>
              <a:spcAft>
                <a:spcPts val="0"/>
              </a:spcAft>
              <a:buNone/>
            </a:pPr>
            <a:r>
              <a:rPr lang="pt-BR" dirty="0"/>
              <a:t>Coleção é um grupo de documentos do </a:t>
            </a:r>
            <a:r>
              <a:rPr lang="pt-BR" dirty="0" err="1"/>
              <a:t>MongoDB</a:t>
            </a:r>
            <a:r>
              <a:rPr lang="pt-BR" dirty="0"/>
              <a:t>. É o equivalente de uma tabela RDBMS. Uma coleção existe dentro de um único banco de dados. Coleções não impõem um esquema. Documentos dentro de uma coleção podem ter campos diferentes. Normalmente, todos os documentos em uma coleção são de propósito semelhante ou relacionado.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435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The </a:t>
            </a:r>
            <a:r>
              <a:rPr lang="en-US" sz="1800" b="0" i="0" u="none" strike="noStrike" cap="none" dirty="0" err="1">
                <a:solidFill>
                  <a:srgbClr val="000000"/>
                </a:solidFill>
                <a:effectLst/>
                <a:latin typeface="Arial"/>
                <a:ea typeface="Arial"/>
                <a:cs typeface="Arial"/>
                <a:sym typeface="Arial"/>
              </a:rPr>
              <a:t>createCollection</a:t>
            </a:r>
            <a:r>
              <a:rPr lang="en-US" sz="1800" b="0" i="0" u="none" strike="noStrike" cap="none" dirty="0">
                <a:solidFill>
                  <a:srgbClr val="000000"/>
                </a:solidFill>
                <a:effectLst/>
                <a:latin typeface="Arial"/>
                <a:ea typeface="Arial"/>
                <a:cs typeface="Arial"/>
                <a:sym typeface="Arial"/>
              </a:rPr>
              <a:t>() Method</a:t>
            </a:r>
          </a:p>
          <a:p>
            <a:r>
              <a:rPr lang="en-US" sz="1800" b="0" i="0" u="none" strike="noStrike" cap="none" dirty="0">
                <a:solidFill>
                  <a:srgbClr val="000000"/>
                </a:solidFill>
                <a:effectLst/>
                <a:latin typeface="Arial"/>
                <a:ea typeface="Arial"/>
                <a:cs typeface="Arial"/>
                <a:sym typeface="Arial"/>
              </a:rPr>
              <a:t>MongoDB </a:t>
            </a:r>
            <a:r>
              <a:rPr lang="en-US" sz="1800" b="1" i="0" u="none" strike="noStrike" cap="none" dirty="0" err="1">
                <a:solidFill>
                  <a:srgbClr val="000000"/>
                </a:solidFill>
                <a:effectLst/>
                <a:latin typeface="Arial"/>
                <a:ea typeface="Arial"/>
                <a:cs typeface="Arial"/>
                <a:sym typeface="Arial"/>
              </a:rPr>
              <a:t>db.createCollection</a:t>
            </a:r>
            <a:r>
              <a:rPr lang="en-US" sz="1800" b="1" i="0" u="none" strike="noStrike" cap="none" dirty="0">
                <a:solidFill>
                  <a:srgbClr val="000000"/>
                </a:solidFill>
                <a:effectLst/>
                <a:latin typeface="Arial"/>
                <a:ea typeface="Arial"/>
                <a:cs typeface="Arial"/>
                <a:sym typeface="Arial"/>
              </a:rPr>
              <a:t>(name, options)</a:t>
            </a:r>
            <a:r>
              <a:rPr lang="en-US" sz="1800" b="0" i="0" u="none" strike="noStrike" cap="none" dirty="0">
                <a:solidFill>
                  <a:srgbClr val="000000"/>
                </a:solidFill>
                <a:effectLst/>
                <a:latin typeface="Arial"/>
                <a:ea typeface="Arial"/>
                <a:cs typeface="Arial"/>
                <a:sym typeface="Arial"/>
              </a:rPr>
              <a:t> is used to create collection.</a:t>
            </a:r>
          </a:p>
          <a:p>
            <a:r>
              <a:rPr lang="en-US" sz="1800" b="0" i="0" u="none" strike="noStrike" cap="none" dirty="0">
                <a:solidFill>
                  <a:srgbClr val="000000"/>
                </a:solidFill>
                <a:effectLst/>
                <a:latin typeface="Arial"/>
                <a:ea typeface="Arial"/>
                <a:cs typeface="Arial"/>
                <a:sym typeface="Arial"/>
              </a:rPr>
              <a:t>Syntax</a:t>
            </a:r>
          </a:p>
          <a:p>
            <a:r>
              <a:rPr lang="en-US" sz="1800" b="0" i="0" u="none" strike="noStrike" cap="none" dirty="0">
                <a:solidFill>
                  <a:srgbClr val="000000"/>
                </a:solidFill>
                <a:effectLst/>
                <a:latin typeface="Arial"/>
                <a:ea typeface="Arial"/>
                <a:cs typeface="Arial"/>
                <a:sym typeface="Arial"/>
              </a:rPr>
              <a:t>Basic syntax of </a:t>
            </a:r>
            <a:r>
              <a:rPr lang="en-US" sz="1800" b="1" i="0" u="none" strike="noStrike" cap="none" dirty="0" err="1">
                <a:solidFill>
                  <a:srgbClr val="000000"/>
                </a:solidFill>
                <a:effectLst/>
                <a:latin typeface="Arial"/>
                <a:ea typeface="Arial"/>
                <a:cs typeface="Arial"/>
                <a:sym typeface="Arial"/>
              </a:rPr>
              <a:t>createCollection</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command is as follows −</a:t>
            </a:r>
          </a:p>
          <a:p>
            <a:r>
              <a:rPr lang="en-US" dirty="0" err="1"/>
              <a:t>db.createCollection</a:t>
            </a:r>
            <a:r>
              <a:rPr lang="en-US" dirty="0"/>
              <a:t>(name, options) </a:t>
            </a:r>
            <a:r>
              <a:rPr lang="en-US" sz="1800" b="0" i="0" u="none" strike="noStrike" cap="none" dirty="0">
                <a:solidFill>
                  <a:srgbClr val="000000"/>
                </a:solidFill>
                <a:effectLst/>
                <a:latin typeface="Arial"/>
                <a:ea typeface="Arial"/>
                <a:cs typeface="Arial"/>
                <a:sym typeface="Arial"/>
              </a:rPr>
              <a:t>In the command, </a:t>
            </a:r>
            <a:r>
              <a:rPr lang="en-US" sz="1800" b="1" i="0" u="none" strike="noStrike" cap="none" dirty="0">
                <a:solidFill>
                  <a:srgbClr val="000000"/>
                </a:solidFill>
                <a:effectLst/>
                <a:latin typeface="Arial"/>
                <a:ea typeface="Arial"/>
                <a:cs typeface="Arial"/>
                <a:sym typeface="Arial"/>
              </a:rPr>
              <a:t>name</a:t>
            </a:r>
            <a:r>
              <a:rPr lang="en-US" sz="1800" b="0" i="0" u="none" strike="noStrike" cap="none" dirty="0">
                <a:solidFill>
                  <a:srgbClr val="000000"/>
                </a:solidFill>
                <a:effectLst/>
                <a:latin typeface="Arial"/>
                <a:ea typeface="Arial"/>
                <a:cs typeface="Arial"/>
                <a:sym typeface="Arial"/>
              </a:rPr>
              <a:t> is name of collection to be created. </a:t>
            </a:r>
            <a:r>
              <a:rPr lang="en-US" sz="1800" b="1" i="0" u="none" strike="noStrike" cap="none" dirty="0">
                <a:solidFill>
                  <a:srgbClr val="000000"/>
                </a:solidFill>
                <a:effectLst/>
                <a:latin typeface="Arial"/>
                <a:ea typeface="Arial"/>
                <a:cs typeface="Arial"/>
                <a:sym typeface="Arial"/>
              </a:rPr>
              <a:t>Options</a:t>
            </a:r>
            <a:r>
              <a:rPr lang="en-US" sz="1800" b="0" i="0" u="none" strike="noStrike" cap="none" dirty="0">
                <a:solidFill>
                  <a:srgbClr val="000000"/>
                </a:solidFill>
                <a:effectLst/>
                <a:latin typeface="Arial"/>
                <a:ea typeface="Arial"/>
                <a:cs typeface="Arial"/>
                <a:sym typeface="Arial"/>
              </a:rPr>
              <a:t> is a document and is used to specify configuration of collection.</a:t>
            </a:r>
          </a:p>
          <a:p>
            <a:r>
              <a:rPr lang="en-US" dirty="0" err="1"/>
              <a:t>ParameterTypeDescription</a:t>
            </a:r>
            <a:r>
              <a:rPr lang="en-US" dirty="0" err="1">
                <a:effectLst/>
              </a:rPr>
              <a:t>NameStringName</a:t>
            </a:r>
            <a:r>
              <a:rPr lang="en-US" dirty="0">
                <a:effectLst/>
              </a:rPr>
              <a:t> of the collection to be </a:t>
            </a:r>
            <a:r>
              <a:rPr lang="en-US" dirty="0" err="1">
                <a:effectLst/>
              </a:rPr>
              <a:t>createdOptionsDocument</a:t>
            </a:r>
            <a:r>
              <a:rPr lang="en-US" dirty="0">
                <a:effectLst/>
              </a:rPr>
              <a:t>(Optional) Specify options about memory size and </a:t>
            </a:r>
            <a:r>
              <a:rPr lang="en-US" dirty="0" err="1">
                <a:effectLst/>
              </a:rPr>
              <a:t>indexing</a:t>
            </a:r>
            <a:r>
              <a:rPr lang="en-US" sz="1800" b="0" i="0" u="none" strike="noStrike" cap="none" dirty="0" err="1">
                <a:solidFill>
                  <a:srgbClr val="000000"/>
                </a:solidFill>
                <a:effectLst/>
                <a:latin typeface="Arial"/>
                <a:ea typeface="Arial"/>
                <a:cs typeface="Arial"/>
                <a:sym typeface="Arial"/>
              </a:rPr>
              <a:t>Options</a:t>
            </a:r>
            <a:r>
              <a:rPr lang="en-US" sz="1800" b="0" i="0" u="none" strike="noStrike" cap="none" dirty="0">
                <a:solidFill>
                  <a:srgbClr val="000000"/>
                </a:solidFill>
                <a:effectLst/>
                <a:latin typeface="Arial"/>
                <a:ea typeface="Arial"/>
                <a:cs typeface="Arial"/>
                <a:sym typeface="Arial"/>
              </a:rPr>
              <a:t> parameter is optional, so you need to specify only the name of the collection. Following is the list of options you can use −</a:t>
            </a:r>
          </a:p>
          <a:p>
            <a:r>
              <a:rPr lang="en-US" dirty="0" err="1"/>
              <a:t>FieldTypeDescription</a:t>
            </a:r>
            <a:r>
              <a:rPr lang="en-US" dirty="0" err="1">
                <a:effectLst/>
              </a:rPr>
              <a:t>cappedBoolean</a:t>
            </a:r>
            <a:r>
              <a:rPr lang="en-US" dirty="0">
                <a:effectLst/>
              </a:rPr>
              <a:t>(Optional) If true, enables a capped collection. Capped collection is a fixed size collection that automatically overwrites its oldest entries when it reaches its maximum size. </a:t>
            </a:r>
            <a:r>
              <a:rPr lang="en-US" b="1" dirty="0">
                <a:effectLst/>
              </a:rPr>
              <a:t>If you specify true, you need to specify size parameter </a:t>
            </a:r>
            <a:r>
              <a:rPr lang="en-US" b="1" dirty="0" err="1">
                <a:effectLst/>
              </a:rPr>
              <a:t>also.</a:t>
            </a:r>
            <a:r>
              <a:rPr lang="en-US" dirty="0" err="1">
                <a:effectLst/>
              </a:rPr>
              <a:t>autoIndexIdBoolean</a:t>
            </a:r>
            <a:r>
              <a:rPr lang="en-US" dirty="0">
                <a:effectLst/>
              </a:rPr>
              <a:t>(Optional) If true, automatically create index on _id </a:t>
            </a:r>
            <a:r>
              <a:rPr lang="en-US" dirty="0" err="1">
                <a:effectLst/>
              </a:rPr>
              <a:t>field.s</a:t>
            </a:r>
            <a:r>
              <a:rPr lang="en-US" dirty="0">
                <a:effectLst/>
              </a:rPr>
              <a:t> Default value is </a:t>
            </a:r>
            <a:r>
              <a:rPr lang="en-US" dirty="0" err="1">
                <a:effectLst/>
              </a:rPr>
              <a:t>false.sizenumber</a:t>
            </a:r>
            <a:r>
              <a:rPr lang="en-US" dirty="0">
                <a:effectLst/>
              </a:rPr>
              <a:t>(Optional) Specifies a maximum size in bytes for a capped collection. </a:t>
            </a:r>
            <a:r>
              <a:rPr lang="en-US" b="1" dirty="0">
                <a:effectLst/>
              </a:rPr>
              <a:t>If capped is true, then you need to specify this field </a:t>
            </a:r>
            <a:r>
              <a:rPr lang="en-US" b="1" dirty="0" err="1">
                <a:effectLst/>
              </a:rPr>
              <a:t>also.</a:t>
            </a:r>
            <a:r>
              <a:rPr lang="en-US" dirty="0" err="1">
                <a:effectLst/>
              </a:rPr>
              <a:t>maxnumber</a:t>
            </a:r>
            <a:r>
              <a:rPr lang="en-US" dirty="0">
                <a:effectLst/>
              </a:rPr>
              <a:t>(Optional) Specifies the maximum number of documents allowed in the capped </a:t>
            </a:r>
            <a:r>
              <a:rPr lang="en-US" dirty="0" err="1">
                <a:effectLst/>
              </a:rPr>
              <a:t>collection.</a:t>
            </a:r>
            <a:r>
              <a:rPr lang="en-US" sz="1800" b="0" i="0" u="none" strike="noStrike" cap="none" dirty="0" err="1">
                <a:solidFill>
                  <a:srgbClr val="000000"/>
                </a:solidFill>
                <a:effectLst/>
                <a:latin typeface="Arial"/>
                <a:ea typeface="Arial"/>
                <a:cs typeface="Arial"/>
                <a:sym typeface="Arial"/>
              </a:rPr>
              <a:t>While</a:t>
            </a:r>
            <a:r>
              <a:rPr lang="en-US" sz="1800" b="0" i="0" u="none" strike="noStrike" cap="none" dirty="0">
                <a:solidFill>
                  <a:srgbClr val="000000"/>
                </a:solidFill>
                <a:effectLst/>
                <a:latin typeface="Arial"/>
                <a:ea typeface="Arial"/>
                <a:cs typeface="Arial"/>
                <a:sym typeface="Arial"/>
              </a:rPr>
              <a:t> inserting the document, MongoDB first checks size field of capped collection, then it checks max field.</a:t>
            </a:r>
          </a:p>
          <a:p>
            <a:r>
              <a:rPr lang="en-US" sz="1800" b="0" i="0" u="none" strike="noStrike" cap="none" dirty="0">
                <a:solidFill>
                  <a:srgbClr val="000000"/>
                </a:solidFill>
                <a:effectLst/>
                <a:latin typeface="Arial"/>
                <a:ea typeface="Arial"/>
                <a:cs typeface="Arial"/>
                <a:sym typeface="Arial"/>
              </a:rPr>
              <a:t>Examples</a:t>
            </a:r>
          </a:p>
          <a:p>
            <a:r>
              <a:rPr lang="en-US" sz="1800" b="0" i="0" u="none" strike="noStrike" cap="none" dirty="0">
                <a:solidFill>
                  <a:srgbClr val="000000"/>
                </a:solidFill>
                <a:effectLst/>
                <a:latin typeface="Arial"/>
                <a:ea typeface="Arial"/>
                <a:cs typeface="Arial"/>
                <a:sym typeface="Arial"/>
              </a:rPr>
              <a:t>Basic syntax of </a:t>
            </a:r>
            <a:r>
              <a:rPr lang="en-US" sz="1800" b="1" i="0" u="none" strike="noStrike" cap="none" dirty="0" err="1">
                <a:solidFill>
                  <a:srgbClr val="000000"/>
                </a:solidFill>
                <a:effectLst/>
                <a:latin typeface="Arial"/>
                <a:ea typeface="Arial"/>
                <a:cs typeface="Arial"/>
                <a:sym typeface="Arial"/>
              </a:rPr>
              <a:t>createCollection</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method without options is as follows −</a:t>
            </a:r>
          </a:p>
          <a:p>
            <a:r>
              <a:rPr lang="en-US" sz="1800" b="0" i="0" u="none" strike="noStrike" cap="none" dirty="0">
                <a:solidFill>
                  <a:srgbClr val="000000"/>
                </a:solidFill>
                <a:effectLst/>
                <a:latin typeface="Arial"/>
                <a:ea typeface="Arial"/>
                <a:cs typeface="Arial"/>
                <a:sym typeface="Arial"/>
              </a:rPr>
              <a:t>&gt;use</a:t>
            </a:r>
            <a:r>
              <a:rPr lang="en-US" dirty="0">
                <a:effectLst/>
              </a:rPr>
              <a:t> test switched to </a:t>
            </a:r>
            <a:r>
              <a:rPr lang="en-US" dirty="0" err="1">
                <a:effectLst/>
              </a:rPr>
              <a:t>db</a:t>
            </a:r>
            <a:r>
              <a:rPr lang="en-US" dirty="0">
                <a:effectLst/>
              </a:rPr>
              <a:t> test </a:t>
            </a:r>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createCollection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mycollection</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"ok"</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1</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&gt;You can check the created collection by using the command </a:t>
            </a:r>
            <a:r>
              <a:rPr lang="en-US" sz="1800" b="1" i="0" u="none" strike="noStrike" cap="none" dirty="0">
                <a:solidFill>
                  <a:srgbClr val="000000"/>
                </a:solidFill>
                <a:effectLst/>
                <a:latin typeface="Arial"/>
                <a:ea typeface="Arial"/>
                <a:cs typeface="Arial"/>
                <a:sym typeface="Arial"/>
              </a:rPr>
              <a:t>show collections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&gt;</a:t>
            </a:r>
            <a:r>
              <a:rPr lang="en-US" dirty="0">
                <a:effectLst/>
              </a:rPr>
              <a:t>show collections </a:t>
            </a:r>
            <a:r>
              <a:rPr lang="en-US" dirty="0" err="1">
                <a:effectLst/>
              </a:rPr>
              <a:t>mycollection</a:t>
            </a:r>
            <a:r>
              <a:rPr lang="en-US" dirty="0">
                <a:effectLst/>
              </a:rPr>
              <a:t> </a:t>
            </a:r>
            <a:r>
              <a:rPr lang="en-US" dirty="0" err="1">
                <a:effectLst/>
              </a:rPr>
              <a:t>system</a:t>
            </a:r>
            <a:r>
              <a:rPr lang="en-US" sz="1800" b="0" i="0" u="none" strike="noStrike" cap="none" dirty="0" err="1">
                <a:solidFill>
                  <a:srgbClr val="000000"/>
                </a:solidFill>
                <a:effectLst/>
                <a:latin typeface="Arial"/>
                <a:ea typeface="Arial"/>
                <a:cs typeface="Arial"/>
                <a:sym typeface="Arial"/>
              </a:rPr>
              <a:t>.</a:t>
            </a:r>
            <a:r>
              <a:rPr lang="en-US" dirty="0" err="1">
                <a:effectLst/>
              </a:rPr>
              <a:t>indexes</a:t>
            </a:r>
            <a:r>
              <a:rPr lang="en-US" sz="1800" b="0" i="0" u="none" strike="noStrike" cap="none" dirty="0" err="1">
                <a:solidFill>
                  <a:srgbClr val="000000"/>
                </a:solidFill>
                <a:effectLst/>
                <a:latin typeface="Arial"/>
                <a:ea typeface="Arial"/>
                <a:cs typeface="Arial"/>
                <a:sym typeface="Arial"/>
              </a:rPr>
              <a:t>The</a:t>
            </a:r>
            <a:r>
              <a:rPr lang="en-US" sz="1800" b="0" i="0" u="none" strike="noStrike" cap="none" dirty="0">
                <a:solidFill>
                  <a:srgbClr val="000000"/>
                </a:solidFill>
                <a:effectLst/>
                <a:latin typeface="Arial"/>
                <a:ea typeface="Arial"/>
                <a:cs typeface="Arial"/>
                <a:sym typeface="Arial"/>
              </a:rPr>
              <a:t> following example shows the syntax of </a:t>
            </a:r>
            <a:r>
              <a:rPr lang="en-US" sz="1800" b="1" i="0" u="none" strike="noStrike" cap="none" dirty="0" err="1">
                <a:solidFill>
                  <a:srgbClr val="000000"/>
                </a:solidFill>
                <a:effectLst/>
                <a:latin typeface="Arial"/>
                <a:ea typeface="Arial"/>
                <a:cs typeface="Arial"/>
                <a:sym typeface="Arial"/>
              </a:rPr>
              <a:t>createCollection</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method with few important options −</a:t>
            </a:r>
          </a:p>
          <a:p>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createCollection</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mycol</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capped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true,</a:t>
            </a:r>
            <a:r>
              <a:rPr lang="en-US" dirty="0">
                <a:effectLst/>
              </a:rPr>
              <a:t> </a:t>
            </a:r>
            <a:r>
              <a:rPr lang="en-US" dirty="0" err="1">
                <a:effectLst/>
              </a:rPr>
              <a:t>autoIndexId</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true,</a:t>
            </a:r>
            <a:r>
              <a:rPr lang="en-US" dirty="0">
                <a:effectLst/>
              </a:rPr>
              <a:t> size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6142800,</a:t>
            </a:r>
            <a:r>
              <a:rPr lang="en-US" dirty="0">
                <a:effectLst/>
              </a:rPr>
              <a:t> max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10000</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"ok"</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1</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&gt;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842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In MongoDB, you don't need to create collection. MongoDB creates collection automatically, when you insert some document.</a:t>
            </a:r>
          </a:p>
          <a:p>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tutorialspoint</a:t>
            </a:r>
            <a:r>
              <a:rPr lang="en-US" sz="1800" b="0" i="0" u="none" strike="noStrike" cap="none" dirty="0" err="1">
                <a:solidFill>
                  <a:srgbClr val="000000"/>
                </a:solidFill>
                <a:effectLst/>
                <a:latin typeface="Arial"/>
                <a:ea typeface="Arial"/>
                <a:cs typeface="Arial"/>
                <a:sym typeface="Arial"/>
              </a:rPr>
              <a:t>.</a:t>
            </a:r>
            <a:r>
              <a:rPr lang="en-US" dirty="0" err="1">
                <a:effectLst/>
              </a:rPr>
              <a:t>insert</a:t>
            </a:r>
            <a:r>
              <a:rPr lang="en-US" sz="1800" b="0" i="0" u="none" strike="noStrike" cap="none" dirty="0">
                <a:solidFill>
                  <a:srgbClr val="000000"/>
                </a:solidFill>
                <a:effectLst/>
                <a:latin typeface="Arial"/>
                <a:ea typeface="Arial"/>
                <a:cs typeface="Arial"/>
                <a:sym typeface="Arial"/>
              </a:rPr>
              <a:t>({"name"</a:t>
            </a:r>
            <a:r>
              <a:rPr lang="en-US" dirty="0">
                <a:effectLst/>
              </a:rPr>
              <a:t> </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tutorialspoint</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&gt;</a:t>
            </a:r>
            <a:r>
              <a:rPr lang="en-US" dirty="0">
                <a:effectLst/>
              </a:rPr>
              <a:t>show collections </a:t>
            </a:r>
            <a:r>
              <a:rPr lang="en-US" dirty="0" err="1">
                <a:effectLst/>
              </a:rPr>
              <a:t>mycol</a:t>
            </a:r>
            <a:r>
              <a:rPr lang="en-US" dirty="0">
                <a:effectLst/>
              </a:rPr>
              <a:t> </a:t>
            </a:r>
            <a:r>
              <a:rPr lang="en-US" dirty="0" err="1">
                <a:effectLst/>
              </a:rPr>
              <a:t>mycollection</a:t>
            </a:r>
            <a:r>
              <a:rPr lang="en-US" dirty="0">
                <a:effectLst/>
              </a:rPr>
              <a:t> </a:t>
            </a:r>
            <a:r>
              <a:rPr lang="en-US" dirty="0" err="1">
                <a:effectLst/>
              </a:rPr>
              <a:t>system</a:t>
            </a:r>
            <a:r>
              <a:rPr lang="en-US" sz="1800" b="0" i="0" u="none" strike="noStrike" cap="none" dirty="0" err="1">
                <a:solidFill>
                  <a:srgbClr val="000000"/>
                </a:solidFill>
                <a:effectLst/>
                <a:latin typeface="Arial"/>
                <a:ea typeface="Arial"/>
                <a:cs typeface="Arial"/>
                <a:sym typeface="Arial"/>
              </a:rPr>
              <a:t>.</a:t>
            </a:r>
            <a:r>
              <a:rPr lang="en-US" dirty="0" err="1">
                <a:effectLst/>
              </a:rPr>
              <a:t>indexes</a:t>
            </a:r>
            <a:r>
              <a:rPr lang="en-US" dirty="0">
                <a:effectLst/>
              </a:rPr>
              <a:t> </a:t>
            </a:r>
            <a:r>
              <a:rPr lang="en-US" dirty="0" err="1">
                <a:effectLst/>
              </a:rPr>
              <a:t>tutorialspoint</a:t>
            </a:r>
            <a:r>
              <a:rPr lang="en-US" dirty="0">
                <a:effectLst/>
              </a:rPr>
              <a:t> </a:t>
            </a:r>
            <a:r>
              <a:rPr lang="en-US" sz="1800" b="0" i="0" u="none" strike="noStrike" cap="none" dirty="0">
                <a:solidFill>
                  <a:srgbClr val="000000"/>
                </a:solidFill>
                <a:effectLst/>
                <a:latin typeface="Arial"/>
                <a:ea typeface="Arial"/>
                <a:cs typeface="Arial"/>
                <a:sym typeface="Arial"/>
              </a:rPr>
              <a:t>&gt;</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118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62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The drop() Method</a:t>
            </a:r>
          </a:p>
          <a:p>
            <a:r>
              <a:rPr lang="en-US" sz="1800" b="0" i="0" u="none" strike="noStrike" cap="none" dirty="0">
                <a:solidFill>
                  <a:srgbClr val="000000"/>
                </a:solidFill>
                <a:effectLst/>
                <a:latin typeface="Arial"/>
                <a:ea typeface="Arial"/>
                <a:cs typeface="Arial"/>
                <a:sym typeface="Arial"/>
              </a:rPr>
              <a:t>MongoDB's </a:t>
            </a:r>
            <a:r>
              <a:rPr lang="en-US" sz="1800" b="1" i="0" u="none" strike="noStrike" cap="none" dirty="0" err="1">
                <a:solidFill>
                  <a:srgbClr val="000000"/>
                </a:solidFill>
                <a:effectLst/>
                <a:latin typeface="Arial"/>
                <a:ea typeface="Arial"/>
                <a:cs typeface="Arial"/>
                <a:sym typeface="Arial"/>
              </a:rPr>
              <a:t>db.collection.drop</a:t>
            </a:r>
            <a:r>
              <a:rPr lang="en-US" sz="1800" b="1"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rPr>
              <a:t> is used to drop a collection from the database.</a:t>
            </a:r>
          </a:p>
          <a:p>
            <a:r>
              <a:rPr lang="en-US" sz="1800" b="0" i="0" u="none" strike="noStrike" cap="none" dirty="0">
                <a:solidFill>
                  <a:srgbClr val="000000"/>
                </a:solidFill>
                <a:effectLst/>
                <a:latin typeface="Arial"/>
                <a:ea typeface="Arial"/>
                <a:cs typeface="Arial"/>
                <a:sym typeface="Arial"/>
              </a:rPr>
              <a:t>Syntax</a:t>
            </a:r>
          </a:p>
          <a:p>
            <a:r>
              <a:rPr lang="en-US" sz="1800" b="0" i="0" u="none" strike="noStrike" cap="none" dirty="0">
                <a:solidFill>
                  <a:srgbClr val="000000"/>
                </a:solidFill>
                <a:effectLst/>
                <a:latin typeface="Arial"/>
                <a:ea typeface="Arial"/>
                <a:cs typeface="Arial"/>
                <a:sym typeface="Arial"/>
              </a:rPr>
              <a:t>Basic syntax of </a:t>
            </a:r>
            <a:r>
              <a:rPr lang="en-US" sz="1800" b="1" i="0" u="none" strike="noStrike" cap="none" dirty="0">
                <a:solidFill>
                  <a:srgbClr val="000000"/>
                </a:solidFill>
                <a:effectLst/>
                <a:latin typeface="Arial"/>
                <a:ea typeface="Arial"/>
                <a:cs typeface="Arial"/>
                <a:sym typeface="Arial"/>
              </a:rPr>
              <a:t>drop()</a:t>
            </a:r>
            <a:r>
              <a:rPr lang="en-US" sz="1800" b="0" i="0" u="none" strike="noStrike" cap="none" dirty="0">
                <a:solidFill>
                  <a:srgbClr val="000000"/>
                </a:solidFill>
                <a:effectLst/>
                <a:latin typeface="Arial"/>
                <a:ea typeface="Arial"/>
                <a:cs typeface="Arial"/>
                <a:sym typeface="Arial"/>
              </a:rPr>
              <a:t> command is as follows −</a:t>
            </a:r>
          </a:p>
          <a:p>
            <a:r>
              <a:rPr lang="en-US" dirty="0" err="1"/>
              <a:t>db.COLLECTION_NAME.drop</a:t>
            </a:r>
            <a:r>
              <a:rPr lang="en-US" dirty="0"/>
              <a:t>() </a:t>
            </a:r>
            <a:r>
              <a:rPr lang="en-US" sz="1800" b="0" i="0" u="none" strike="noStrike" cap="none" dirty="0">
                <a:solidFill>
                  <a:srgbClr val="000000"/>
                </a:solidFill>
                <a:effectLst/>
                <a:latin typeface="Arial"/>
                <a:ea typeface="Arial"/>
                <a:cs typeface="Arial"/>
                <a:sym typeface="Arial"/>
              </a:rPr>
              <a:t>Example</a:t>
            </a:r>
          </a:p>
          <a:p>
            <a:r>
              <a:rPr lang="en-US" sz="1800" b="0" i="0" u="none" strike="noStrike" cap="none" dirty="0">
                <a:solidFill>
                  <a:srgbClr val="000000"/>
                </a:solidFill>
                <a:effectLst/>
                <a:latin typeface="Arial"/>
                <a:ea typeface="Arial"/>
                <a:cs typeface="Arial"/>
                <a:sym typeface="Arial"/>
              </a:rPr>
              <a:t>First, check the available collections into your database </a:t>
            </a:r>
            <a:r>
              <a:rPr lang="en-US" sz="1800" b="1" i="0" u="none" strike="noStrike" cap="none" dirty="0" err="1">
                <a:solidFill>
                  <a:srgbClr val="000000"/>
                </a:solidFill>
                <a:effectLst/>
                <a:latin typeface="Arial"/>
                <a:ea typeface="Arial"/>
                <a:cs typeface="Arial"/>
                <a:sym typeface="Arial"/>
              </a:rPr>
              <a:t>mydb</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&gt;use</a:t>
            </a:r>
            <a:r>
              <a:rPr lang="en-US" dirty="0">
                <a:effectLst/>
              </a:rPr>
              <a:t> </a:t>
            </a:r>
            <a:r>
              <a:rPr lang="en-US" dirty="0" err="1">
                <a:effectLst/>
              </a:rPr>
              <a:t>mydb</a:t>
            </a:r>
            <a:r>
              <a:rPr lang="en-US" dirty="0">
                <a:effectLst/>
              </a:rPr>
              <a:t> switched to </a:t>
            </a:r>
            <a:r>
              <a:rPr lang="en-US" dirty="0" err="1">
                <a:effectLst/>
              </a:rPr>
              <a:t>db</a:t>
            </a:r>
            <a:r>
              <a:rPr lang="en-US" dirty="0">
                <a:effectLst/>
              </a:rPr>
              <a:t> </a:t>
            </a:r>
            <a:r>
              <a:rPr lang="en-US" dirty="0" err="1">
                <a:effectLst/>
              </a:rPr>
              <a:t>mydb</a:t>
            </a:r>
            <a:r>
              <a:rPr lang="en-US" dirty="0">
                <a:effectLst/>
              </a:rPr>
              <a:t> </a:t>
            </a:r>
            <a:r>
              <a:rPr lang="en-US" sz="1800" b="0" i="0" u="none" strike="noStrike" cap="none" dirty="0">
                <a:solidFill>
                  <a:srgbClr val="000000"/>
                </a:solidFill>
                <a:effectLst/>
                <a:latin typeface="Arial"/>
                <a:ea typeface="Arial"/>
                <a:cs typeface="Arial"/>
                <a:sym typeface="Arial"/>
              </a:rPr>
              <a:t>&gt;</a:t>
            </a:r>
            <a:r>
              <a:rPr lang="en-US" dirty="0">
                <a:effectLst/>
              </a:rPr>
              <a:t>show collections </a:t>
            </a:r>
            <a:r>
              <a:rPr lang="en-US" dirty="0" err="1">
                <a:effectLst/>
              </a:rPr>
              <a:t>mycol</a:t>
            </a:r>
            <a:r>
              <a:rPr lang="en-US" dirty="0">
                <a:effectLst/>
              </a:rPr>
              <a:t> </a:t>
            </a:r>
            <a:r>
              <a:rPr lang="en-US" dirty="0" err="1">
                <a:effectLst/>
              </a:rPr>
              <a:t>mycollection</a:t>
            </a:r>
            <a:r>
              <a:rPr lang="en-US" dirty="0">
                <a:effectLst/>
              </a:rPr>
              <a:t> </a:t>
            </a:r>
            <a:r>
              <a:rPr lang="en-US" dirty="0" err="1">
                <a:effectLst/>
              </a:rPr>
              <a:t>system</a:t>
            </a:r>
            <a:r>
              <a:rPr lang="en-US" sz="1800" b="0" i="0" u="none" strike="noStrike" cap="none" dirty="0" err="1">
                <a:solidFill>
                  <a:srgbClr val="000000"/>
                </a:solidFill>
                <a:effectLst/>
                <a:latin typeface="Arial"/>
                <a:ea typeface="Arial"/>
                <a:cs typeface="Arial"/>
                <a:sym typeface="Arial"/>
              </a:rPr>
              <a:t>.</a:t>
            </a:r>
            <a:r>
              <a:rPr lang="en-US" dirty="0" err="1">
                <a:effectLst/>
              </a:rPr>
              <a:t>indexes</a:t>
            </a:r>
            <a:r>
              <a:rPr lang="en-US" dirty="0">
                <a:effectLst/>
              </a:rPr>
              <a:t> </a:t>
            </a:r>
            <a:r>
              <a:rPr lang="en-US" dirty="0" err="1">
                <a:effectLst/>
              </a:rPr>
              <a:t>tutorialspoint</a:t>
            </a:r>
            <a:r>
              <a:rPr lang="en-US" dirty="0">
                <a:effectLst/>
              </a:rPr>
              <a:t> </a:t>
            </a:r>
            <a:r>
              <a:rPr lang="en-US" sz="1800" b="0" i="0" u="none" strike="noStrike" cap="none" dirty="0">
                <a:solidFill>
                  <a:srgbClr val="000000"/>
                </a:solidFill>
                <a:effectLst/>
                <a:latin typeface="Arial"/>
                <a:ea typeface="Arial"/>
                <a:cs typeface="Arial"/>
                <a:sym typeface="Arial"/>
              </a:rPr>
              <a:t>&gt;Now drop the collection with the name </a:t>
            </a:r>
            <a:r>
              <a:rPr lang="en-US" sz="1800" b="1" i="0" u="none" strike="noStrike" cap="none" dirty="0" err="1">
                <a:solidFill>
                  <a:srgbClr val="000000"/>
                </a:solidFill>
                <a:effectLst/>
                <a:latin typeface="Arial"/>
                <a:ea typeface="Arial"/>
                <a:cs typeface="Arial"/>
                <a:sym typeface="Arial"/>
              </a:rPr>
              <a:t>mycollection</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a:solidFill>
                  <a:srgbClr val="000000"/>
                </a:solidFill>
                <a:effectLst/>
                <a:latin typeface="Arial"/>
                <a:ea typeface="Arial"/>
                <a:cs typeface="Arial"/>
                <a:sym typeface="Arial"/>
              </a:rPr>
              <a:t>&gt;</a:t>
            </a:r>
            <a:r>
              <a:rPr lang="en-US" dirty="0" err="1">
                <a:effectLst/>
              </a:rPr>
              <a:t>db</a:t>
            </a:r>
            <a:r>
              <a:rPr lang="en-US" sz="1800" b="0" i="0" u="none" strike="noStrike" cap="none" dirty="0" err="1">
                <a:solidFill>
                  <a:srgbClr val="000000"/>
                </a:solidFill>
                <a:effectLst/>
                <a:latin typeface="Arial"/>
                <a:ea typeface="Arial"/>
                <a:cs typeface="Arial"/>
                <a:sym typeface="Arial"/>
              </a:rPr>
              <a:t>.</a:t>
            </a:r>
            <a:r>
              <a:rPr lang="en-US" dirty="0" err="1">
                <a:effectLst/>
              </a:rPr>
              <a:t>mycollection</a:t>
            </a:r>
            <a:r>
              <a:rPr lang="en-US" sz="1800" b="0" i="0" u="none" strike="noStrike" cap="none" dirty="0" err="1">
                <a:solidFill>
                  <a:srgbClr val="000000"/>
                </a:solidFill>
                <a:effectLst/>
                <a:latin typeface="Arial"/>
                <a:ea typeface="Arial"/>
                <a:cs typeface="Arial"/>
                <a:sym typeface="Arial"/>
              </a:rPr>
              <a:t>.</a:t>
            </a:r>
            <a:r>
              <a:rPr lang="en-US" dirty="0" err="1">
                <a:effectLst/>
              </a:rPr>
              <a:t>drop</a:t>
            </a:r>
            <a:r>
              <a:rPr lang="en-US" sz="1800" b="0" i="0" u="none" strike="noStrike" cap="none" dirty="0">
                <a:solidFill>
                  <a:srgbClr val="000000"/>
                </a:solidFill>
                <a:effectLst/>
                <a:latin typeface="Arial"/>
                <a:ea typeface="Arial"/>
                <a:cs typeface="Arial"/>
                <a:sym typeface="Arial"/>
              </a:rPr>
              <a:t>()</a:t>
            </a:r>
            <a:r>
              <a:rPr lang="en-US" dirty="0">
                <a:effectLst/>
              </a:rPr>
              <a:t> </a:t>
            </a:r>
            <a:r>
              <a:rPr lang="en-US" sz="1800" b="0" i="0" u="none" strike="noStrike" cap="none" dirty="0">
                <a:solidFill>
                  <a:srgbClr val="000000"/>
                </a:solidFill>
                <a:effectLst/>
                <a:latin typeface="Arial"/>
                <a:ea typeface="Arial"/>
                <a:cs typeface="Arial"/>
                <a:sym typeface="Arial"/>
              </a:rPr>
              <a:t>true</a:t>
            </a:r>
            <a:r>
              <a:rPr lang="en-US" dirty="0">
                <a:effectLst/>
              </a:rPr>
              <a:t> </a:t>
            </a:r>
            <a:r>
              <a:rPr lang="en-US" sz="1800" b="0" i="0" u="none" strike="noStrike" cap="none" dirty="0">
                <a:solidFill>
                  <a:srgbClr val="000000"/>
                </a:solidFill>
                <a:effectLst/>
                <a:latin typeface="Arial"/>
                <a:ea typeface="Arial"/>
                <a:cs typeface="Arial"/>
                <a:sym typeface="Arial"/>
              </a:rPr>
              <a:t>&gt;Again check the list of collections into database.</a:t>
            </a:r>
          </a:p>
          <a:p>
            <a:r>
              <a:rPr lang="en-US" sz="1800" b="0" i="0" u="none" strike="noStrike" cap="none" dirty="0">
                <a:solidFill>
                  <a:srgbClr val="000000"/>
                </a:solidFill>
                <a:effectLst/>
                <a:latin typeface="Arial"/>
                <a:ea typeface="Arial"/>
                <a:cs typeface="Arial"/>
                <a:sym typeface="Arial"/>
              </a:rPr>
              <a:t>&gt;</a:t>
            </a:r>
            <a:r>
              <a:rPr lang="en-US" dirty="0">
                <a:effectLst/>
              </a:rPr>
              <a:t>show collections </a:t>
            </a:r>
            <a:r>
              <a:rPr lang="en-US" dirty="0" err="1">
                <a:effectLst/>
              </a:rPr>
              <a:t>mycol</a:t>
            </a:r>
            <a:r>
              <a:rPr lang="en-US" dirty="0">
                <a:effectLst/>
              </a:rPr>
              <a:t> </a:t>
            </a:r>
            <a:r>
              <a:rPr lang="en-US" dirty="0" err="1">
                <a:effectLst/>
              </a:rPr>
              <a:t>system</a:t>
            </a:r>
            <a:r>
              <a:rPr lang="en-US" sz="1800" b="0" i="0" u="none" strike="noStrike" cap="none" dirty="0" err="1">
                <a:solidFill>
                  <a:srgbClr val="000000"/>
                </a:solidFill>
                <a:effectLst/>
                <a:latin typeface="Arial"/>
                <a:ea typeface="Arial"/>
                <a:cs typeface="Arial"/>
                <a:sym typeface="Arial"/>
              </a:rPr>
              <a:t>.</a:t>
            </a:r>
            <a:r>
              <a:rPr lang="en-US" dirty="0" err="1">
                <a:effectLst/>
              </a:rPr>
              <a:t>indexes</a:t>
            </a:r>
            <a:r>
              <a:rPr lang="en-US" dirty="0">
                <a:effectLst/>
              </a:rPr>
              <a:t> </a:t>
            </a:r>
            <a:r>
              <a:rPr lang="en-US" dirty="0" err="1">
                <a:effectLst/>
              </a:rPr>
              <a:t>tutorialspoint</a:t>
            </a:r>
            <a:r>
              <a:rPr lang="en-US" dirty="0">
                <a:effectLst/>
              </a:rPr>
              <a:t> </a:t>
            </a:r>
            <a:r>
              <a:rPr lang="en-US" sz="1800" b="0" i="0" u="none" strike="noStrike" cap="none" dirty="0">
                <a:solidFill>
                  <a:srgbClr val="000000"/>
                </a:solidFill>
                <a:effectLst/>
                <a:latin typeface="Arial"/>
                <a:ea typeface="Arial"/>
                <a:cs typeface="Arial"/>
                <a:sym typeface="Arial"/>
              </a:rPr>
              <a:t>&gt;drop() method will return true, if the selected collection is dropped successfully, otherwise it will return false.</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77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MongoDB supports many datatypes. Some of them are −</a:t>
            </a:r>
          </a:p>
          <a:p>
            <a:r>
              <a:rPr lang="en-US" sz="1800" b="1" i="0" u="none" strike="noStrike" cap="none" dirty="0">
                <a:solidFill>
                  <a:srgbClr val="000000"/>
                </a:solidFill>
                <a:effectLst/>
                <a:latin typeface="Arial"/>
                <a:ea typeface="Arial"/>
                <a:cs typeface="Arial"/>
                <a:sym typeface="Arial"/>
              </a:rPr>
              <a:t>String</a:t>
            </a:r>
            <a:r>
              <a:rPr lang="en-US" sz="1800" b="0" i="0" u="none" strike="noStrike" cap="none" dirty="0">
                <a:solidFill>
                  <a:srgbClr val="000000"/>
                </a:solidFill>
                <a:effectLst/>
                <a:latin typeface="Arial"/>
                <a:ea typeface="Arial"/>
                <a:cs typeface="Arial"/>
                <a:sym typeface="Arial"/>
              </a:rPr>
              <a:t> − This is the most commonly used datatype to store the data. String in MongoDB must be UTF-8 valid.</a:t>
            </a:r>
          </a:p>
          <a:p>
            <a:r>
              <a:rPr lang="en-US" sz="1800" b="1" i="0" u="none" strike="noStrike" cap="none" dirty="0">
                <a:solidFill>
                  <a:srgbClr val="000000"/>
                </a:solidFill>
                <a:effectLst/>
                <a:latin typeface="Arial"/>
                <a:ea typeface="Arial"/>
                <a:cs typeface="Arial"/>
                <a:sym typeface="Arial"/>
              </a:rPr>
              <a:t>Integer</a:t>
            </a:r>
            <a:r>
              <a:rPr lang="en-US" sz="1800" b="0" i="0" u="none" strike="noStrike" cap="none" dirty="0">
                <a:solidFill>
                  <a:srgbClr val="000000"/>
                </a:solidFill>
                <a:effectLst/>
                <a:latin typeface="Arial"/>
                <a:ea typeface="Arial"/>
                <a:cs typeface="Arial"/>
                <a:sym typeface="Arial"/>
              </a:rPr>
              <a:t> − This type is used to store a numerical value. Integer can be 32 bit or 64 bit depending upon your server.</a:t>
            </a:r>
          </a:p>
          <a:p>
            <a:r>
              <a:rPr lang="en-US" sz="1800" b="1" i="0" u="none" strike="noStrike" cap="none" dirty="0">
                <a:solidFill>
                  <a:srgbClr val="000000"/>
                </a:solidFill>
                <a:effectLst/>
                <a:latin typeface="Arial"/>
                <a:ea typeface="Arial"/>
                <a:cs typeface="Arial"/>
                <a:sym typeface="Arial"/>
              </a:rPr>
              <a:t>Boolean</a:t>
            </a:r>
            <a:r>
              <a:rPr lang="en-US" sz="1800" b="0" i="0" u="none" strike="noStrike" cap="none" dirty="0">
                <a:solidFill>
                  <a:srgbClr val="000000"/>
                </a:solidFill>
                <a:effectLst/>
                <a:latin typeface="Arial"/>
                <a:ea typeface="Arial"/>
                <a:cs typeface="Arial"/>
                <a:sym typeface="Arial"/>
              </a:rPr>
              <a:t> − This type is used to store a </a:t>
            </a:r>
            <a:r>
              <a:rPr lang="en-US" sz="1800" b="0" i="0" u="none" strike="noStrike" cap="none" dirty="0" err="1">
                <a:solidFill>
                  <a:srgbClr val="000000"/>
                </a:solidFill>
                <a:effectLst/>
                <a:latin typeface="Arial"/>
                <a:ea typeface="Arial"/>
                <a:cs typeface="Arial"/>
                <a:sym typeface="Arial"/>
              </a:rPr>
              <a:t>boolean</a:t>
            </a:r>
            <a:r>
              <a:rPr lang="en-US" sz="1800" b="0" i="0" u="none" strike="noStrike" cap="none" dirty="0">
                <a:solidFill>
                  <a:srgbClr val="000000"/>
                </a:solidFill>
                <a:effectLst/>
                <a:latin typeface="Arial"/>
                <a:ea typeface="Arial"/>
                <a:cs typeface="Arial"/>
                <a:sym typeface="Arial"/>
              </a:rPr>
              <a:t> (true/ false) value.</a:t>
            </a:r>
          </a:p>
          <a:p>
            <a:r>
              <a:rPr lang="en-US" sz="1800" b="1" i="0" u="none" strike="noStrike" cap="none" dirty="0">
                <a:solidFill>
                  <a:srgbClr val="000000"/>
                </a:solidFill>
                <a:effectLst/>
                <a:latin typeface="Arial"/>
                <a:ea typeface="Arial"/>
                <a:cs typeface="Arial"/>
                <a:sym typeface="Arial"/>
              </a:rPr>
              <a:t>Double</a:t>
            </a:r>
            <a:r>
              <a:rPr lang="en-US" sz="1800" b="0" i="0" u="none" strike="noStrike" cap="none" dirty="0">
                <a:solidFill>
                  <a:srgbClr val="000000"/>
                </a:solidFill>
                <a:effectLst/>
                <a:latin typeface="Arial"/>
                <a:ea typeface="Arial"/>
                <a:cs typeface="Arial"/>
                <a:sym typeface="Arial"/>
              </a:rPr>
              <a:t> − This type is used to store floating point values.</a:t>
            </a:r>
          </a:p>
          <a:p>
            <a:r>
              <a:rPr lang="en-US" sz="1800" b="1" i="0" u="none" strike="noStrike" cap="none" dirty="0">
                <a:solidFill>
                  <a:srgbClr val="000000"/>
                </a:solidFill>
                <a:effectLst/>
                <a:latin typeface="Arial"/>
                <a:ea typeface="Arial"/>
                <a:cs typeface="Arial"/>
                <a:sym typeface="Arial"/>
              </a:rPr>
              <a:t>Min/ Max keys</a:t>
            </a:r>
            <a:r>
              <a:rPr lang="en-US" sz="1800" b="0" i="0" u="none" strike="noStrike" cap="none" dirty="0">
                <a:solidFill>
                  <a:srgbClr val="000000"/>
                </a:solidFill>
                <a:effectLst/>
                <a:latin typeface="Arial"/>
                <a:ea typeface="Arial"/>
                <a:cs typeface="Arial"/>
                <a:sym typeface="Arial"/>
              </a:rPr>
              <a:t> − This type is used to compare a value against the lowest and highest BSON elements.</a:t>
            </a:r>
          </a:p>
          <a:p>
            <a:r>
              <a:rPr lang="en-US" sz="1800" b="1" i="0" u="none" strike="noStrike" cap="none" dirty="0">
                <a:solidFill>
                  <a:srgbClr val="000000"/>
                </a:solidFill>
                <a:effectLst/>
                <a:latin typeface="Arial"/>
                <a:ea typeface="Arial"/>
                <a:cs typeface="Arial"/>
                <a:sym typeface="Arial"/>
              </a:rPr>
              <a:t>Arrays</a:t>
            </a:r>
            <a:r>
              <a:rPr lang="en-US" sz="1800" b="0" i="0" u="none" strike="noStrike" cap="none" dirty="0">
                <a:solidFill>
                  <a:srgbClr val="000000"/>
                </a:solidFill>
                <a:effectLst/>
                <a:latin typeface="Arial"/>
                <a:ea typeface="Arial"/>
                <a:cs typeface="Arial"/>
                <a:sym typeface="Arial"/>
              </a:rPr>
              <a:t> − This type is used to store arrays or list or multiple values into one key.</a:t>
            </a:r>
          </a:p>
          <a:p>
            <a:r>
              <a:rPr lang="en-US" sz="1800" b="1" i="0" u="none" strike="noStrike" cap="none" dirty="0">
                <a:solidFill>
                  <a:srgbClr val="000000"/>
                </a:solidFill>
                <a:effectLst/>
                <a:latin typeface="Arial"/>
                <a:ea typeface="Arial"/>
                <a:cs typeface="Arial"/>
                <a:sym typeface="Arial"/>
              </a:rPr>
              <a:t>Timestamp</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ctimestamp</a:t>
            </a:r>
            <a:r>
              <a:rPr lang="en-US" sz="1800" b="0" i="0" u="none" strike="noStrike" cap="none" dirty="0">
                <a:solidFill>
                  <a:srgbClr val="000000"/>
                </a:solidFill>
                <a:effectLst/>
                <a:latin typeface="Arial"/>
                <a:ea typeface="Arial"/>
                <a:cs typeface="Arial"/>
                <a:sym typeface="Arial"/>
              </a:rPr>
              <a:t>. This can be handy for recording when a document has been modified or added.</a:t>
            </a:r>
          </a:p>
          <a:p>
            <a:r>
              <a:rPr lang="en-US" sz="1800" b="1" i="0" u="none" strike="noStrike" cap="none" dirty="0">
                <a:solidFill>
                  <a:srgbClr val="000000"/>
                </a:solidFill>
                <a:effectLst/>
                <a:latin typeface="Arial"/>
                <a:ea typeface="Arial"/>
                <a:cs typeface="Arial"/>
                <a:sym typeface="Arial"/>
              </a:rPr>
              <a:t>Object</a:t>
            </a:r>
            <a:r>
              <a:rPr lang="en-US" sz="1800" b="0" i="0" u="none" strike="noStrike" cap="none" dirty="0">
                <a:solidFill>
                  <a:srgbClr val="000000"/>
                </a:solidFill>
                <a:effectLst/>
                <a:latin typeface="Arial"/>
                <a:ea typeface="Arial"/>
                <a:cs typeface="Arial"/>
                <a:sym typeface="Arial"/>
              </a:rPr>
              <a:t> − This datatype is used for embedded documents.</a:t>
            </a:r>
          </a:p>
          <a:p>
            <a:r>
              <a:rPr lang="en-US" sz="1800" b="1" i="0" u="none" strike="noStrike" cap="none" dirty="0">
                <a:solidFill>
                  <a:srgbClr val="000000"/>
                </a:solidFill>
                <a:effectLst/>
                <a:latin typeface="Arial"/>
                <a:ea typeface="Arial"/>
                <a:cs typeface="Arial"/>
                <a:sym typeface="Arial"/>
              </a:rPr>
              <a:t>Null</a:t>
            </a:r>
            <a:r>
              <a:rPr lang="en-US" sz="1800" b="0" i="0" u="none" strike="noStrike" cap="none" dirty="0">
                <a:solidFill>
                  <a:srgbClr val="000000"/>
                </a:solidFill>
                <a:effectLst/>
                <a:latin typeface="Arial"/>
                <a:ea typeface="Arial"/>
                <a:cs typeface="Arial"/>
                <a:sym typeface="Arial"/>
              </a:rPr>
              <a:t> − This type is used to store a Null value.</a:t>
            </a:r>
          </a:p>
          <a:p>
            <a:r>
              <a:rPr lang="en-US" sz="1800" b="1" i="0" u="none" strike="noStrike" cap="none" dirty="0">
                <a:solidFill>
                  <a:srgbClr val="000000"/>
                </a:solidFill>
                <a:effectLst/>
                <a:latin typeface="Arial"/>
                <a:ea typeface="Arial"/>
                <a:cs typeface="Arial"/>
                <a:sym typeface="Arial"/>
              </a:rPr>
              <a:t>Symbol</a:t>
            </a:r>
            <a:r>
              <a:rPr lang="en-US" sz="1800" b="0" i="0" u="none" strike="noStrike" cap="none" dirty="0">
                <a:solidFill>
                  <a:srgbClr val="000000"/>
                </a:solidFill>
                <a:effectLst/>
                <a:latin typeface="Arial"/>
                <a:ea typeface="Arial"/>
                <a:cs typeface="Arial"/>
                <a:sym typeface="Arial"/>
              </a:rPr>
              <a:t> − This datatype is used identically to a string; however, it's generally reserved for languages that use a specific symbol type.</a:t>
            </a:r>
          </a:p>
          <a:p>
            <a:r>
              <a:rPr lang="en-US" sz="1800" b="1" i="0" u="none" strike="noStrike" cap="none" dirty="0">
                <a:solidFill>
                  <a:srgbClr val="000000"/>
                </a:solidFill>
                <a:effectLst/>
                <a:latin typeface="Arial"/>
                <a:ea typeface="Arial"/>
                <a:cs typeface="Arial"/>
                <a:sym typeface="Arial"/>
              </a:rPr>
              <a:t>Date </a:t>
            </a:r>
            <a:r>
              <a:rPr lang="en-US" sz="1800" b="0" i="0" u="none" strike="noStrike" cap="none" dirty="0">
                <a:solidFill>
                  <a:srgbClr val="000000"/>
                </a:solidFill>
                <a:effectLst/>
                <a:latin typeface="Arial"/>
                <a:ea typeface="Arial"/>
                <a:cs typeface="Arial"/>
                <a:sym typeface="Arial"/>
              </a:rPr>
              <a:t>− This datatype is used to store the current date or time in UNIX time format. You can specify your own date time by creating object of Date and passing day, month, year into it.</a:t>
            </a:r>
          </a:p>
          <a:p>
            <a:r>
              <a:rPr lang="en-US" sz="1800" b="1" i="0" u="none" strike="noStrike" cap="none" dirty="0">
                <a:solidFill>
                  <a:srgbClr val="000000"/>
                </a:solidFill>
                <a:effectLst/>
                <a:latin typeface="Arial"/>
                <a:ea typeface="Arial"/>
                <a:cs typeface="Arial"/>
                <a:sym typeface="Arial"/>
              </a:rPr>
              <a:t>Object ID</a:t>
            </a:r>
            <a:r>
              <a:rPr lang="en-US" sz="1800" b="0" i="0" u="none" strike="noStrike" cap="none" dirty="0">
                <a:solidFill>
                  <a:srgbClr val="000000"/>
                </a:solidFill>
                <a:effectLst/>
                <a:latin typeface="Arial"/>
                <a:ea typeface="Arial"/>
                <a:cs typeface="Arial"/>
                <a:sym typeface="Arial"/>
              </a:rPr>
              <a:t> − This datatype is used to store the document’s ID.</a:t>
            </a:r>
          </a:p>
          <a:p>
            <a:r>
              <a:rPr lang="en-US" sz="1800" b="1" i="0" u="none" strike="noStrike" cap="none" dirty="0">
                <a:solidFill>
                  <a:srgbClr val="000000"/>
                </a:solidFill>
                <a:effectLst/>
                <a:latin typeface="Arial"/>
                <a:ea typeface="Arial"/>
                <a:cs typeface="Arial"/>
                <a:sym typeface="Arial"/>
              </a:rPr>
              <a:t>Binary data</a:t>
            </a:r>
            <a:r>
              <a:rPr lang="en-US" sz="1800" b="0" i="0" u="none" strike="noStrike" cap="none" dirty="0">
                <a:solidFill>
                  <a:srgbClr val="000000"/>
                </a:solidFill>
                <a:effectLst/>
                <a:latin typeface="Arial"/>
                <a:ea typeface="Arial"/>
                <a:cs typeface="Arial"/>
                <a:sym typeface="Arial"/>
              </a:rPr>
              <a:t> − This datatype is used to store binary data.</a:t>
            </a:r>
          </a:p>
          <a:p>
            <a:r>
              <a:rPr lang="en-US" sz="1800" b="1" i="0" u="none" strike="noStrike" cap="none" dirty="0">
                <a:solidFill>
                  <a:srgbClr val="000000"/>
                </a:solidFill>
                <a:effectLst/>
                <a:latin typeface="Arial"/>
                <a:ea typeface="Arial"/>
                <a:cs typeface="Arial"/>
                <a:sym typeface="Arial"/>
              </a:rPr>
              <a:t>Code</a:t>
            </a:r>
            <a:r>
              <a:rPr lang="en-US" sz="1800" b="0" i="0" u="none" strike="noStrike" cap="none" dirty="0">
                <a:solidFill>
                  <a:srgbClr val="000000"/>
                </a:solidFill>
                <a:effectLst/>
                <a:latin typeface="Arial"/>
                <a:ea typeface="Arial"/>
                <a:cs typeface="Arial"/>
                <a:sym typeface="Arial"/>
              </a:rPr>
              <a:t> − This datatype is used to store JavaScript code into the document.</a:t>
            </a:r>
          </a:p>
          <a:p>
            <a:r>
              <a:rPr lang="en-US" sz="1800" b="1" i="0" u="none" strike="noStrike" cap="none" dirty="0">
                <a:solidFill>
                  <a:srgbClr val="000000"/>
                </a:solidFill>
                <a:effectLst/>
                <a:latin typeface="Arial"/>
                <a:ea typeface="Arial"/>
                <a:cs typeface="Arial"/>
                <a:sym typeface="Arial"/>
              </a:rPr>
              <a:t>Regular expression</a:t>
            </a:r>
            <a:r>
              <a:rPr lang="en-US" sz="1800" b="0" i="0" u="none" strike="noStrike" cap="none" dirty="0">
                <a:solidFill>
                  <a:srgbClr val="000000"/>
                </a:solidFill>
                <a:effectLst/>
                <a:latin typeface="Arial"/>
                <a:ea typeface="Arial"/>
                <a:cs typeface="Arial"/>
                <a:sym typeface="Arial"/>
              </a:rPr>
              <a:t> − This datatype is used to store regular expression.</a:t>
            </a: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058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Documento</a:t>
            </a:r>
          </a:p>
          <a:p>
            <a:pPr marL="0" lvl="0" indent="0" rtl="0">
              <a:spcBef>
                <a:spcPts val="0"/>
              </a:spcBef>
              <a:spcAft>
                <a:spcPts val="0"/>
              </a:spcAft>
              <a:buNone/>
            </a:pPr>
            <a:r>
              <a:rPr lang="pt-BR" dirty="0"/>
              <a:t>Um documento é um conjunto de pares de valores-chave. Documentos possuem esquema dinâmico. Esquema dinâmico significa que os documentos na mesma coleção não precisam ter o mesmo conjunto de campos ou estrutura, e os campos comuns nos documentos de uma coleção podem conter diferentes tipos de dados.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30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80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14</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2852653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809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MongoDB supports many datatypes. Some of them are −</a:t>
            </a:r>
          </a:p>
          <a:p>
            <a:r>
              <a:rPr lang="en-US" sz="1800" b="1" i="0" u="none" strike="noStrike" cap="none" dirty="0">
                <a:solidFill>
                  <a:srgbClr val="000000"/>
                </a:solidFill>
                <a:effectLst/>
                <a:latin typeface="Arial"/>
                <a:ea typeface="Arial"/>
                <a:cs typeface="Arial"/>
                <a:sym typeface="Arial"/>
              </a:rPr>
              <a:t>String</a:t>
            </a:r>
            <a:r>
              <a:rPr lang="en-US" sz="1800" b="0" i="0" u="none" strike="noStrike" cap="none" dirty="0">
                <a:solidFill>
                  <a:srgbClr val="000000"/>
                </a:solidFill>
                <a:effectLst/>
                <a:latin typeface="Arial"/>
                <a:ea typeface="Arial"/>
                <a:cs typeface="Arial"/>
                <a:sym typeface="Arial"/>
              </a:rPr>
              <a:t> − This is the most commonly used datatype to store the data. String in MongoDB must be UTF-8 valid.</a:t>
            </a:r>
          </a:p>
          <a:p>
            <a:r>
              <a:rPr lang="en-US" sz="1800" b="1" i="0" u="none" strike="noStrike" cap="none" dirty="0">
                <a:solidFill>
                  <a:srgbClr val="000000"/>
                </a:solidFill>
                <a:effectLst/>
                <a:latin typeface="Arial"/>
                <a:ea typeface="Arial"/>
                <a:cs typeface="Arial"/>
                <a:sym typeface="Arial"/>
              </a:rPr>
              <a:t>Integer</a:t>
            </a:r>
            <a:r>
              <a:rPr lang="en-US" sz="1800" b="0" i="0" u="none" strike="noStrike" cap="none" dirty="0">
                <a:solidFill>
                  <a:srgbClr val="000000"/>
                </a:solidFill>
                <a:effectLst/>
                <a:latin typeface="Arial"/>
                <a:ea typeface="Arial"/>
                <a:cs typeface="Arial"/>
                <a:sym typeface="Arial"/>
              </a:rPr>
              <a:t> − This type is used to store a numerical value. Integer can be 32 bit or 64 bit depending upon your server.</a:t>
            </a:r>
          </a:p>
          <a:p>
            <a:r>
              <a:rPr lang="en-US" sz="1800" b="1" i="0" u="none" strike="noStrike" cap="none" dirty="0">
                <a:solidFill>
                  <a:srgbClr val="000000"/>
                </a:solidFill>
                <a:effectLst/>
                <a:latin typeface="Arial"/>
                <a:ea typeface="Arial"/>
                <a:cs typeface="Arial"/>
                <a:sym typeface="Arial"/>
              </a:rPr>
              <a:t>Boolean</a:t>
            </a:r>
            <a:r>
              <a:rPr lang="en-US" sz="1800" b="0" i="0" u="none" strike="noStrike" cap="none" dirty="0">
                <a:solidFill>
                  <a:srgbClr val="000000"/>
                </a:solidFill>
                <a:effectLst/>
                <a:latin typeface="Arial"/>
                <a:ea typeface="Arial"/>
                <a:cs typeface="Arial"/>
                <a:sym typeface="Arial"/>
              </a:rPr>
              <a:t> − This type is used to store a </a:t>
            </a:r>
            <a:r>
              <a:rPr lang="en-US" sz="1800" b="0" i="0" u="none" strike="noStrike" cap="none" dirty="0" err="1">
                <a:solidFill>
                  <a:srgbClr val="000000"/>
                </a:solidFill>
                <a:effectLst/>
                <a:latin typeface="Arial"/>
                <a:ea typeface="Arial"/>
                <a:cs typeface="Arial"/>
                <a:sym typeface="Arial"/>
              </a:rPr>
              <a:t>boolean</a:t>
            </a:r>
            <a:r>
              <a:rPr lang="en-US" sz="1800" b="0" i="0" u="none" strike="noStrike" cap="none" dirty="0">
                <a:solidFill>
                  <a:srgbClr val="000000"/>
                </a:solidFill>
                <a:effectLst/>
                <a:latin typeface="Arial"/>
                <a:ea typeface="Arial"/>
                <a:cs typeface="Arial"/>
                <a:sym typeface="Arial"/>
              </a:rPr>
              <a:t> (true/ false) value.</a:t>
            </a:r>
          </a:p>
          <a:p>
            <a:r>
              <a:rPr lang="en-US" sz="1800" b="1" i="0" u="none" strike="noStrike" cap="none" dirty="0">
                <a:solidFill>
                  <a:srgbClr val="000000"/>
                </a:solidFill>
                <a:effectLst/>
                <a:latin typeface="Arial"/>
                <a:ea typeface="Arial"/>
                <a:cs typeface="Arial"/>
                <a:sym typeface="Arial"/>
              </a:rPr>
              <a:t>Double</a:t>
            </a:r>
            <a:r>
              <a:rPr lang="en-US" sz="1800" b="0" i="0" u="none" strike="noStrike" cap="none" dirty="0">
                <a:solidFill>
                  <a:srgbClr val="000000"/>
                </a:solidFill>
                <a:effectLst/>
                <a:latin typeface="Arial"/>
                <a:ea typeface="Arial"/>
                <a:cs typeface="Arial"/>
                <a:sym typeface="Arial"/>
              </a:rPr>
              <a:t> − This type is used to store floating point values.</a:t>
            </a:r>
          </a:p>
          <a:p>
            <a:r>
              <a:rPr lang="en-US" sz="1800" b="1" i="0" u="none" strike="noStrike" cap="none" dirty="0">
                <a:solidFill>
                  <a:srgbClr val="000000"/>
                </a:solidFill>
                <a:effectLst/>
                <a:latin typeface="Arial"/>
                <a:ea typeface="Arial"/>
                <a:cs typeface="Arial"/>
                <a:sym typeface="Arial"/>
              </a:rPr>
              <a:t>Min/ Max keys</a:t>
            </a:r>
            <a:r>
              <a:rPr lang="en-US" sz="1800" b="0" i="0" u="none" strike="noStrike" cap="none" dirty="0">
                <a:solidFill>
                  <a:srgbClr val="000000"/>
                </a:solidFill>
                <a:effectLst/>
                <a:latin typeface="Arial"/>
                <a:ea typeface="Arial"/>
                <a:cs typeface="Arial"/>
                <a:sym typeface="Arial"/>
              </a:rPr>
              <a:t> − This type is used to compare a value against the lowest and highest BSON elements.</a:t>
            </a:r>
          </a:p>
          <a:p>
            <a:r>
              <a:rPr lang="en-US" sz="1800" b="1" i="0" u="none" strike="noStrike" cap="none" dirty="0">
                <a:solidFill>
                  <a:srgbClr val="000000"/>
                </a:solidFill>
                <a:effectLst/>
                <a:latin typeface="Arial"/>
                <a:ea typeface="Arial"/>
                <a:cs typeface="Arial"/>
                <a:sym typeface="Arial"/>
              </a:rPr>
              <a:t>Arrays</a:t>
            </a:r>
            <a:r>
              <a:rPr lang="en-US" sz="1800" b="0" i="0" u="none" strike="noStrike" cap="none" dirty="0">
                <a:solidFill>
                  <a:srgbClr val="000000"/>
                </a:solidFill>
                <a:effectLst/>
                <a:latin typeface="Arial"/>
                <a:ea typeface="Arial"/>
                <a:cs typeface="Arial"/>
                <a:sym typeface="Arial"/>
              </a:rPr>
              <a:t> − This type is used to store arrays or list or multiple values into one key.</a:t>
            </a:r>
          </a:p>
          <a:p>
            <a:r>
              <a:rPr lang="en-US" sz="1800" b="1" i="0" u="none" strike="noStrike" cap="none" dirty="0">
                <a:solidFill>
                  <a:srgbClr val="000000"/>
                </a:solidFill>
                <a:effectLst/>
                <a:latin typeface="Arial"/>
                <a:ea typeface="Arial"/>
                <a:cs typeface="Arial"/>
                <a:sym typeface="Arial"/>
              </a:rPr>
              <a:t>Timestamp</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ctimestamp</a:t>
            </a:r>
            <a:r>
              <a:rPr lang="en-US" sz="1800" b="0" i="0" u="none" strike="noStrike" cap="none" dirty="0">
                <a:solidFill>
                  <a:srgbClr val="000000"/>
                </a:solidFill>
                <a:effectLst/>
                <a:latin typeface="Arial"/>
                <a:ea typeface="Arial"/>
                <a:cs typeface="Arial"/>
                <a:sym typeface="Arial"/>
              </a:rPr>
              <a:t>. This can be handy for recording when a document has been modified or added.</a:t>
            </a:r>
          </a:p>
          <a:p>
            <a:r>
              <a:rPr lang="en-US" sz="1800" b="1" i="0" u="none" strike="noStrike" cap="none" dirty="0">
                <a:solidFill>
                  <a:srgbClr val="000000"/>
                </a:solidFill>
                <a:effectLst/>
                <a:latin typeface="Arial"/>
                <a:ea typeface="Arial"/>
                <a:cs typeface="Arial"/>
                <a:sym typeface="Arial"/>
              </a:rPr>
              <a:t>Object</a:t>
            </a:r>
            <a:r>
              <a:rPr lang="en-US" sz="1800" b="0" i="0" u="none" strike="noStrike" cap="none" dirty="0">
                <a:solidFill>
                  <a:srgbClr val="000000"/>
                </a:solidFill>
                <a:effectLst/>
                <a:latin typeface="Arial"/>
                <a:ea typeface="Arial"/>
                <a:cs typeface="Arial"/>
                <a:sym typeface="Arial"/>
              </a:rPr>
              <a:t> − This datatype is used for embedded documents.</a:t>
            </a:r>
          </a:p>
          <a:p>
            <a:r>
              <a:rPr lang="en-US" sz="1800" b="1" i="0" u="none" strike="noStrike" cap="none" dirty="0">
                <a:solidFill>
                  <a:srgbClr val="000000"/>
                </a:solidFill>
                <a:effectLst/>
                <a:latin typeface="Arial"/>
                <a:ea typeface="Arial"/>
                <a:cs typeface="Arial"/>
                <a:sym typeface="Arial"/>
              </a:rPr>
              <a:t>Null</a:t>
            </a:r>
            <a:r>
              <a:rPr lang="en-US" sz="1800" b="0" i="0" u="none" strike="noStrike" cap="none" dirty="0">
                <a:solidFill>
                  <a:srgbClr val="000000"/>
                </a:solidFill>
                <a:effectLst/>
                <a:latin typeface="Arial"/>
                <a:ea typeface="Arial"/>
                <a:cs typeface="Arial"/>
                <a:sym typeface="Arial"/>
              </a:rPr>
              <a:t> − This type is used to store a Null value.</a:t>
            </a:r>
          </a:p>
          <a:p>
            <a:r>
              <a:rPr lang="en-US" sz="1800" b="1" i="0" u="none" strike="noStrike" cap="none" dirty="0">
                <a:solidFill>
                  <a:srgbClr val="000000"/>
                </a:solidFill>
                <a:effectLst/>
                <a:latin typeface="Arial"/>
                <a:ea typeface="Arial"/>
                <a:cs typeface="Arial"/>
                <a:sym typeface="Arial"/>
              </a:rPr>
              <a:t>Symbol</a:t>
            </a:r>
            <a:r>
              <a:rPr lang="en-US" sz="1800" b="0" i="0" u="none" strike="noStrike" cap="none" dirty="0">
                <a:solidFill>
                  <a:srgbClr val="000000"/>
                </a:solidFill>
                <a:effectLst/>
                <a:latin typeface="Arial"/>
                <a:ea typeface="Arial"/>
                <a:cs typeface="Arial"/>
                <a:sym typeface="Arial"/>
              </a:rPr>
              <a:t> − This datatype is used identically to a string; however, it's generally reserved for languages that use a specific symbol type.</a:t>
            </a:r>
          </a:p>
          <a:p>
            <a:r>
              <a:rPr lang="en-US" sz="1800" b="1" i="0" u="none" strike="noStrike" cap="none" dirty="0">
                <a:solidFill>
                  <a:srgbClr val="000000"/>
                </a:solidFill>
                <a:effectLst/>
                <a:latin typeface="Arial"/>
                <a:ea typeface="Arial"/>
                <a:cs typeface="Arial"/>
                <a:sym typeface="Arial"/>
              </a:rPr>
              <a:t>Date </a:t>
            </a:r>
            <a:r>
              <a:rPr lang="en-US" sz="1800" b="0" i="0" u="none" strike="noStrike" cap="none" dirty="0">
                <a:solidFill>
                  <a:srgbClr val="000000"/>
                </a:solidFill>
                <a:effectLst/>
                <a:latin typeface="Arial"/>
                <a:ea typeface="Arial"/>
                <a:cs typeface="Arial"/>
                <a:sym typeface="Arial"/>
              </a:rPr>
              <a:t>− This datatype is used to store the current date or time in UNIX time format. You can specify your own date time by creating object of Date and passing day, month, year into it.</a:t>
            </a:r>
          </a:p>
          <a:p>
            <a:r>
              <a:rPr lang="en-US" sz="1800" b="1" i="0" u="none" strike="noStrike" cap="none" dirty="0">
                <a:solidFill>
                  <a:srgbClr val="000000"/>
                </a:solidFill>
                <a:effectLst/>
                <a:latin typeface="Arial"/>
                <a:ea typeface="Arial"/>
                <a:cs typeface="Arial"/>
                <a:sym typeface="Arial"/>
              </a:rPr>
              <a:t>Object ID</a:t>
            </a:r>
            <a:r>
              <a:rPr lang="en-US" sz="1800" b="0" i="0" u="none" strike="noStrike" cap="none" dirty="0">
                <a:solidFill>
                  <a:srgbClr val="000000"/>
                </a:solidFill>
                <a:effectLst/>
                <a:latin typeface="Arial"/>
                <a:ea typeface="Arial"/>
                <a:cs typeface="Arial"/>
                <a:sym typeface="Arial"/>
              </a:rPr>
              <a:t> − This datatype is used to store the document’s ID.</a:t>
            </a:r>
          </a:p>
          <a:p>
            <a:r>
              <a:rPr lang="en-US" sz="1800" b="1" i="0" u="none" strike="noStrike" cap="none" dirty="0">
                <a:solidFill>
                  <a:srgbClr val="000000"/>
                </a:solidFill>
                <a:effectLst/>
                <a:latin typeface="Arial"/>
                <a:ea typeface="Arial"/>
                <a:cs typeface="Arial"/>
                <a:sym typeface="Arial"/>
              </a:rPr>
              <a:t>Binary data</a:t>
            </a:r>
            <a:r>
              <a:rPr lang="en-US" sz="1800" b="0" i="0" u="none" strike="noStrike" cap="none" dirty="0">
                <a:solidFill>
                  <a:srgbClr val="000000"/>
                </a:solidFill>
                <a:effectLst/>
                <a:latin typeface="Arial"/>
                <a:ea typeface="Arial"/>
                <a:cs typeface="Arial"/>
                <a:sym typeface="Arial"/>
              </a:rPr>
              <a:t> − This datatype is used to store binary data.</a:t>
            </a:r>
          </a:p>
          <a:p>
            <a:r>
              <a:rPr lang="en-US" sz="1800" b="1" i="0" u="none" strike="noStrike" cap="none" dirty="0">
                <a:solidFill>
                  <a:srgbClr val="000000"/>
                </a:solidFill>
                <a:effectLst/>
                <a:latin typeface="Arial"/>
                <a:ea typeface="Arial"/>
                <a:cs typeface="Arial"/>
                <a:sym typeface="Arial"/>
              </a:rPr>
              <a:t>Code</a:t>
            </a:r>
            <a:r>
              <a:rPr lang="en-US" sz="1800" b="0" i="0" u="none" strike="noStrike" cap="none" dirty="0">
                <a:solidFill>
                  <a:srgbClr val="000000"/>
                </a:solidFill>
                <a:effectLst/>
                <a:latin typeface="Arial"/>
                <a:ea typeface="Arial"/>
                <a:cs typeface="Arial"/>
                <a:sym typeface="Arial"/>
              </a:rPr>
              <a:t> − This datatype is used to store JavaScript code into the document.</a:t>
            </a:r>
          </a:p>
          <a:p>
            <a:r>
              <a:rPr lang="en-US" sz="1800" b="1" i="0" u="none" strike="noStrike" cap="none" dirty="0">
                <a:solidFill>
                  <a:srgbClr val="000000"/>
                </a:solidFill>
                <a:effectLst/>
                <a:latin typeface="Arial"/>
                <a:ea typeface="Arial"/>
                <a:cs typeface="Arial"/>
                <a:sym typeface="Arial"/>
              </a:rPr>
              <a:t>Regular expression</a:t>
            </a:r>
            <a:r>
              <a:rPr lang="en-US" sz="1800" b="0" i="0" u="none" strike="noStrike" cap="none" dirty="0">
                <a:solidFill>
                  <a:srgbClr val="000000"/>
                </a:solidFill>
                <a:effectLst/>
                <a:latin typeface="Arial"/>
                <a:ea typeface="Arial"/>
                <a:cs typeface="Arial"/>
                <a:sym typeface="Arial"/>
              </a:rPr>
              <a:t> − This datatype is used to store regular expression.</a:t>
            </a: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131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Como você sabe, você tem muitas diferenças entre bancos de dados relacionais e de documentos. O maior, para o desenvolvedor, é provavelmente o modelo de dados: linha versus documento. Isto é particularmente verdadeiro quando falamos de “relações” versus “documentos embutidos (ou valores)”. Vejamos alguns exemplos e, em seguida, veja quais são as várias operações fornecidas pelo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para ajudá-lo a lidar com isso.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Não usarei este post para abordar todos os detalhes sobre "design de documento", mas quero focar apenas nas operações que você pode fazer com esses </a:t>
            </a:r>
            <a:r>
              <a:rPr lang="pt-BR" sz="1800" b="0" i="0" u="none" strike="noStrike" cap="none" dirty="0" err="1">
                <a:solidFill>
                  <a:srgbClr val="000000"/>
                </a:solidFill>
                <a:effectLst/>
                <a:latin typeface="Arial"/>
                <a:ea typeface="Arial"/>
                <a:cs typeface="Arial"/>
                <a:sym typeface="Arial"/>
              </a:rPr>
              <a:t>arrays</a:t>
            </a:r>
            <a:r>
              <a:rPr lang="pt-BR" sz="1800" b="0" i="0" u="none" strike="noStrike" cap="none" dirty="0">
                <a:solidFill>
                  <a:srgbClr val="000000"/>
                </a:solidFill>
                <a:effectLst/>
                <a:latin typeface="Arial"/>
                <a:ea typeface="Arial"/>
                <a:cs typeface="Arial"/>
                <a:sym typeface="Arial"/>
              </a:rPr>
              <a:t> / </a:t>
            </a:r>
            <a:r>
              <a:rPr lang="pt-BR" sz="1800" b="0" i="0" u="none" strike="noStrike" cap="none" dirty="0" err="1">
                <a:solidFill>
                  <a:srgbClr val="000000"/>
                </a:solidFill>
                <a:effectLst/>
                <a:latin typeface="Arial"/>
                <a:ea typeface="Arial"/>
                <a:cs typeface="Arial"/>
                <a:sym typeface="Arial"/>
              </a:rPr>
              <a:t>list</a:t>
            </a:r>
            <a:r>
              <a:rPr lang="pt-BR" sz="1800" b="0" i="0" u="none" strike="noStrike" cap="none" dirty="0">
                <a:solidFill>
                  <a:srgbClr val="000000"/>
                </a:solidFill>
                <a:effectLst/>
                <a:latin typeface="Arial"/>
                <a:ea typeface="Arial"/>
                <a:cs typeface="Arial"/>
                <a:sym typeface="Arial"/>
              </a:rPr>
              <a:t> (operações tão úteis depois de escolher incorporar documentos).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Vamos usar um exemplo muito simples baseado na plataforma de comércio eletrônico, com dois tipos de documentos: usuário e pedidos.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 primeira coisa que você tem é uma lista simples de valores em um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JSON. Vejamos um perfil de usuário no qual o usuário tem uma lista de interesses (campo </a:t>
            </a:r>
            <a:r>
              <a:rPr lang="pt-BR" sz="1800" b="0" i="0" u="none" strike="noStrike" cap="none" dirty="0" err="1">
                <a:solidFill>
                  <a:srgbClr val="000000"/>
                </a:solidFill>
                <a:effectLst/>
                <a:latin typeface="Arial"/>
                <a:ea typeface="Arial"/>
                <a:cs typeface="Arial"/>
                <a:sym typeface="Arial"/>
              </a:rPr>
              <a:t>interested_by</a:t>
            </a:r>
            <a:r>
              <a:rPr lang="pt-BR" sz="1800" b="0" i="0" u="none" strike="noStrike" cap="none" dirty="0">
                <a:solidFill>
                  <a:srgbClr val="000000"/>
                </a:solidFill>
                <a:effectLst/>
                <a:latin typeface="Arial"/>
                <a:ea typeface="Arial"/>
                <a:cs typeface="Arial"/>
                <a:sym typeface="Arial"/>
              </a:rPr>
              <a:t>):</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27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Outra coisa que você faz com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é representar relações “um-para-muitos”. Essas relações no seu RDBMS são baseadas em várias tabelas e chaves estrangeiras. Em bancos de dados de documentos, como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essas relações são, na maioria das vezes, representadas usando uma matriz de documentos, algo como (observe o campo de itens):</a:t>
            </a:r>
          </a:p>
          <a:p>
            <a:r>
              <a:rPr lang="pt-BR" sz="1800" b="0" i="0" u="none" strike="noStrike" cap="none" dirty="0">
                <a:solidFill>
                  <a:srgbClr val="000000"/>
                </a:solidFill>
                <a:effectLst/>
                <a:latin typeface="Arial"/>
                <a:ea typeface="Arial"/>
                <a:cs typeface="Arial"/>
                <a:sym typeface="Arial"/>
              </a:rPr>
              <a:t>Os documentos acima não são necessários, eu só quero focar nas várias operações que você pode fazer nesses </a:t>
            </a:r>
            <a:r>
              <a:rPr lang="pt-BR" sz="1800" b="0" i="0" u="none" strike="noStrike" cap="none" dirty="0" err="1">
                <a:solidFill>
                  <a:srgbClr val="000000"/>
                </a:solidFill>
                <a:effectLst/>
                <a:latin typeface="Arial"/>
                <a:ea typeface="Arial"/>
                <a:cs typeface="Arial"/>
                <a:sym typeface="Arial"/>
              </a:rPr>
              <a:t>arrays</a:t>
            </a:r>
            <a:r>
              <a:rPr lang="pt-BR" sz="1800" b="0" i="0" u="none" strike="noStrike" cap="none" dirty="0">
                <a:solidFill>
                  <a:srgbClr val="000000"/>
                </a:solidFill>
                <a:effectLst/>
                <a:latin typeface="Arial"/>
                <a:ea typeface="Arial"/>
                <a:cs typeface="Arial"/>
                <a:sym typeface="Arial"/>
              </a:rPr>
              <a:t>.</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3253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Para conseguir isso você tem 2 operadores que você pode usar em sua atualização: $ </a:t>
            </a:r>
            <a:r>
              <a:rPr lang="pt-BR" sz="1800" b="0" i="0" u="none" strike="noStrike" cap="none" dirty="0" err="1">
                <a:solidFill>
                  <a:srgbClr val="000000"/>
                </a:solidFill>
                <a:effectLst/>
                <a:latin typeface="Arial"/>
                <a:ea typeface="Arial"/>
                <a:cs typeface="Arial"/>
                <a:sym typeface="Arial"/>
              </a:rPr>
              <a:t>push</a:t>
            </a:r>
            <a:r>
              <a:rPr lang="pt-BR" sz="1800" b="0" i="0" u="none" strike="noStrike" cap="none" dirty="0">
                <a:solidFill>
                  <a:srgbClr val="000000"/>
                </a:solidFill>
                <a:effectLst/>
                <a:latin typeface="Arial"/>
                <a:ea typeface="Arial"/>
                <a:cs typeface="Arial"/>
                <a:sym typeface="Arial"/>
              </a:rPr>
              <a:t> e $ </a:t>
            </a:r>
            <a:r>
              <a:rPr lang="pt-BR" sz="1800" b="0" i="0" u="none" strike="noStrike" cap="none" dirty="0" err="1">
                <a:solidFill>
                  <a:srgbClr val="000000"/>
                </a:solidFill>
                <a:effectLst/>
                <a:latin typeface="Arial"/>
                <a:ea typeface="Arial"/>
                <a:cs typeface="Arial"/>
                <a:sym typeface="Arial"/>
              </a:rPr>
              <a:t>addToSet</a:t>
            </a:r>
            <a:r>
              <a:rPr lang="pt-BR" sz="1800" b="0" i="0" u="none" strike="noStrike" cap="none" dirty="0">
                <a:solidFill>
                  <a:srgbClr val="000000"/>
                </a:solidFill>
                <a:effectLst/>
                <a:latin typeface="Arial"/>
                <a:ea typeface="Arial"/>
                <a:cs typeface="Arial"/>
                <a:sym typeface="Arial"/>
              </a:rPr>
              <a:t>. Já que é muito simples, não entro em muitos detalhes.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 </a:t>
            </a:r>
            <a:r>
              <a:rPr lang="pt-BR" sz="1800" b="0" i="0" u="none" strike="noStrike" cap="none" dirty="0" err="1">
                <a:solidFill>
                  <a:srgbClr val="000000"/>
                </a:solidFill>
                <a:effectLst/>
                <a:latin typeface="Arial"/>
                <a:ea typeface="Arial"/>
                <a:cs typeface="Arial"/>
                <a:sym typeface="Arial"/>
              </a:rPr>
              <a:t>push</a:t>
            </a:r>
            <a:r>
              <a:rPr lang="pt-BR" sz="1800" b="0" i="0" u="none" strike="noStrike" cap="none" dirty="0">
                <a:solidFill>
                  <a:srgbClr val="000000"/>
                </a:solidFill>
                <a:effectLst/>
                <a:latin typeface="Arial"/>
                <a:ea typeface="Arial"/>
                <a:cs typeface="Arial"/>
                <a:sym typeface="Arial"/>
              </a:rPr>
              <a:t> adicionará o valor no final da lista, se o valor já sair será adicionado (muitas cópias), é por isso que faz sentido usar o operador $ </a:t>
            </a:r>
            <a:r>
              <a:rPr lang="pt-BR" sz="1800" b="0" i="0" u="none" strike="noStrike" cap="none" dirty="0" err="1">
                <a:solidFill>
                  <a:srgbClr val="000000"/>
                </a:solidFill>
                <a:effectLst/>
                <a:latin typeface="Arial"/>
                <a:ea typeface="Arial"/>
                <a:cs typeface="Arial"/>
                <a:sym typeface="Arial"/>
              </a:rPr>
              <a:t>addToSet</a:t>
            </a:r>
            <a:r>
              <a:rPr lang="pt-BR" sz="1800" b="0" i="0" u="none" strike="noStrike" cap="none" dirty="0">
                <a:solidFill>
                  <a:srgbClr val="000000"/>
                </a:solidFill>
                <a:effectLst/>
                <a:latin typeface="Arial"/>
                <a:ea typeface="Arial"/>
                <a:cs typeface="Arial"/>
                <a:sym typeface="Arial"/>
              </a:rPr>
              <a:t>, que só adiciona o valor se o valor não for já não existe na matriz.</a:t>
            </a:r>
          </a:p>
          <a:p>
            <a:r>
              <a:rPr lang="pt-BR" dirty="0"/>
              <a:t>Isso adicionará o valor "livros" no final da lista.</a:t>
            </a:r>
          </a:p>
          <a:p>
            <a:endParaRPr lang="pt-BR" dirty="0"/>
          </a:p>
          <a:p>
            <a:r>
              <a:rPr lang="pt-BR" dirty="0"/>
              <a:t>Se o atributo </a:t>
            </a:r>
            <a:r>
              <a:rPr lang="pt-BR" dirty="0" err="1"/>
              <a:t>interested_by</a:t>
            </a:r>
            <a:r>
              <a:rPr lang="pt-BR" dirty="0"/>
              <a:t> não existir no documento, ele será adicionado com uma única entrada (aqui, o $ </a:t>
            </a:r>
            <a:r>
              <a:rPr lang="pt-BR" dirty="0" err="1"/>
              <a:t>push</a:t>
            </a:r>
            <a:r>
              <a:rPr lang="pt-BR" dirty="0"/>
              <a:t> está funcionando da mesma forma).</a:t>
            </a:r>
          </a:p>
          <a:p>
            <a:endParaRPr lang="pt-BR" dirty="0"/>
          </a:p>
          <a:p>
            <a:r>
              <a:rPr lang="pt-BR" dirty="0"/>
              <a:t>Se o atributo não for uma matriz, o banco de dados não fará nada e retornará o erro # 16837 “O campo '</a:t>
            </a:r>
            <a:r>
              <a:rPr lang="pt-BR" dirty="0" err="1"/>
              <a:t>first_name</a:t>
            </a:r>
            <a:r>
              <a:rPr lang="pt-BR" dirty="0"/>
              <a:t>' deve ser uma matriz, mas é do tipo </a:t>
            </a:r>
            <a:r>
              <a:rPr lang="pt-BR" dirty="0" err="1"/>
              <a:t>String</a:t>
            </a:r>
            <a:r>
              <a:rPr lang="pt-BR" dirty="0"/>
              <a:t> no documento”.</a:t>
            </a:r>
          </a:p>
          <a:p>
            <a:endParaRPr lang="pt-BR" dirty="0"/>
          </a:p>
          <a:p>
            <a:r>
              <a:rPr lang="pt-BR" dirty="0"/>
              <a:t>Aqui usamos interesse, mas você pode imaginar fazer a mesma coisa para marcação ou qualquer outro caso de uso de negócios com uma lista de valores.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651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Você aprendeu até agora que pode consultar e adicionar valores facilmente em uma matriz; Usando o mesmo </a:t>
            </a:r>
            <a:r>
              <a:rPr lang="pt-BR" sz="1800" b="0" i="0" u="none" strike="noStrike" cap="none" dirty="0" err="1">
                <a:solidFill>
                  <a:srgbClr val="000000"/>
                </a:solidFill>
                <a:effectLst/>
                <a:latin typeface="Arial"/>
                <a:ea typeface="Arial"/>
                <a:cs typeface="Arial"/>
                <a:sym typeface="Arial"/>
              </a:rPr>
              <a:t>appraoch</a:t>
            </a:r>
            <a:r>
              <a:rPr lang="pt-BR" sz="1800" b="0" i="0" u="none" strike="noStrike" cap="none" dirty="0">
                <a:solidFill>
                  <a:srgbClr val="000000"/>
                </a:solidFill>
                <a:effectLst/>
                <a:latin typeface="Arial"/>
                <a:ea typeface="Arial"/>
                <a:cs typeface="Arial"/>
                <a:sym typeface="Arial"/>
              </a:rPr>
              <a:t> você também pode remover a entrada em uma matriz. Isso é feito usando 3 operadores: $ pop, $ </a:t>
            </a:r>
            <a:r>
              <a:rPr lang="pt-BR" sz="1800" b="0" i="0" u="none" strike="noStrike" cap="none" dirty="0" err="1">
                <a:solidFill>
                  <a:srgbClr val="000000"/>
                </a:solidFill>
                <a:effectLst/>
                <a:latin typeface="Arial"/>
                <a:ea typeface="Arial"/>
                <a:cs typeface="Arial"/>
                <a:sym typeface="Arial"/>
              </a:rPr>
              <a:t>pull</a:t>
            </a:r>
            <a:r>
              <a:rPr lang="pt-BR" sz="1800" b="0" i="0" u="none" strike="noStrike" cap="none" dirty="0">
                <a:solidFill>
                  <a:srgbClr val="000000"/>
                </a:solidFill>
                <a:effectLst/>
                <a:latin typeface="Arial"/>
                <a:ea typeface="Arial"/>
                <a:cs typeface="Arial"/>
                <a:sym typeface="Arial"/>
              </a:rPr>
              <a:t> e $ </a:t>
            </a:r>
            <a:r>
              <a:rPr lang="pt-BR" sz="1800" b="0" i="0" u="none" strike="noStrike" cap="none" dirty="0" err="1">
                <a:solidFill>
                  <a:srgbClr val="000000"/>
                </a:solidFill>
                <a:effectLst/>
                <a:latin typeface="Arial"/>
                <a:ea typeface="Arial"/>
                <a:cs typeface="Arial"/>
                <a:sym typeface="Arial"/>
              </a:rPr>
              <a:t>pullAll</a:t>
            </a:r>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operador $ pop remove um elemento do final do </a:t>
            </a:r>
            <a:r>
              <a:rPr lang="pt-BR" sz="1800" b="0" i="0" u="none" strike="noStrike" cap="none" dirty="0" err="1">
                <a:solidFill>
                  <a:srgbClr val="000000"/>
                </a:solidFill>
                <a:effectLst/>
                <a:latin typeface="Arial"/>
                <a:ea typeface="Arial"/>
                <a:cs typeface="Arial"/>
                <a:sym typeface="Arial"/>
              </a:rPr>
              <a:t>array</a:t>
            </a:r>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operador $ </a:t>
            </a:r>
            <a:r>
              <a:rPr lang="pt-BR" sz="1800" b="0" i="0" u="none" strike="noStrike" cap="none" dirty="0" err="1">
                <a:solidFill>
                  <a:srgbClr val="000000"/>
                </a:solidFill>
                <a:effectLst/>
                <a:latin typeface="Arial"/>
                <a:ea typeface="Arial"/>
                <a:cs typeface="Arial"/>
                <a:sym typeface="Arial"/>
              </a:rPr>
              <a:t>pull</a:t>
            </a:r>
            <a:r>
              <a:rPr lang="pt-BR" sz="1800" b="0" i="0" u="none" strike="noStrike" cap="none" dirty="0">
                <a:solidFill>
                  <a:srgbClr val="000000"/>
                </a:solidFill>
                <a:effectLst/>
                <a:latin typeface="Arial"/>
                <a:ea typeface="Arial"/>
                <a:cs typeface="Arial"/>
                <a:sym typeface="Arial"/>
              </a:rPr>
              <a:t> remove todos os elementos na matriz que correspondem a um valor especificado.</a:t>
            </a:r>
          </a:p>
          <a:p>
            <a:r>
              <a:rPr lang="pt-BR" sz="1800" b="0" i="0" u="none" strike="noStrike" cap="none" dirty="0">
                <a:solidFill>
                  <a:srgbClr val="000000"/>
                </a:solidFill>
                <a:effectLst/>
                <a:latin typeface="Arial"/>
                <a:ea typeface="Arial"/>
                <a:cs typeface="Arial"/>
                <a:sym typeface="Arial"/>
              </a:rPr>
              <a:t>O operador $ </a:t>
            </a:r>
            <a:r>
              <a:rPr lang="pt-BR" sz="1800" b="0" i="0" u="none" strike="noStrike" cap="none" dirty="0" err="1">
                <a:solidFill>
                  <a:srgbClr val="000000"/>
                </a:solidFill>
                <a:effectLst/>
                <a:latin typeface="Arial"/>
                <a:ea typeface="Arial"/>
                <a:cs typeface="Arial"/>
                <a:sym typeface="Arial"/>
              </a:rPr>
              <a:t>pullAll</a:t>
            </a:r>
            <a:r>
              <a:rPr lang="pt-BR" sz="1800" b="0" i="0" u="none" strike="noStrike" cap="none" dirty="0">
                <a:solidFill>
                  <a:srgbClr val="000000"/>
                </a:solidFill>
                <a:effectLst/>
                <a:latin typeface="Arial"/>
                <a:ea typeface="Arial"/>
                <a:cs typeface="Arial"/>
                <a:sym typeface="Arial"/>
              </a:rPr>
              <a:t> remove todos os elementos na matriz que correspondem a qualquer um dos valores especificados.</a:t>
            </a:r>
          </a:p>
          <a:p>
            <a:r>
              <a:rPr lang="pt-BR" sz="1800" b="0" i="0" u="none" strike="noStrike" cap="none" dirty="0">
                <a:solidFill>
                  <a:srgbClr val="000000"/>
                </a:solidFill>
                <a:effectLst/>
                <a:latin typeface="Arial"/>
                <a:ea typeface="Arial"/>
                <a:cs typeface="Arial"/>
                <a:sym typeface="Arial"/>
              </a:rPr>
              <a:t>Remova alguns interesses de um cliente</a:t>
            </a:r>
          </a:p>
          <a:p>
            <a:r>
              <a:rPr lang="pt-BR" sz="1800" b="0" i="0" u="none" strike="noStrike" cap="none" dirty="0">
                <a:solidFill>
                  <a:srgbClr val="000000"/>
                </a:solidFill>
                <a:effectLst/>
                <a:latin typeface="Arial"/>
                <a:ea typeface="Arial"/>
                <a:cs typeface="Arial"/>
                <a:sym typeface="Arial"/>
              </a:rPr>
              <a:t>Por exemplo, vamos remover o interesse "eletrônico" do ID do cliente 654321.</a:t>
            </a:r>
          </a:p>
          <a:p>
            <a:endParaRPr lang="pt-BR" sz="1800" b="0" i="0" u="none" strike="noStrike" cap="none" dirty="0">
              <a:solidFill>
                <a:srgbClr val="000000"/>
              </a:solidFill>
              <a:effectLst/>
              <a:latin typeface="Arial"/>
              <a:cs typeface="Arial"/>
              <a:sym typeface="Arial"/>
            </a:endParaRPr>
          </a:p>
          <a:p>
            <a:r>
              <a:rPr lang="pt-BR" dirty="0"/>
              <a:t>Se você deseja remover o interesse de esportes e música do cliente, pode usar o operador $ </a:t>
            </a:r>
            <a:r>
              <a:rPr lang="pt-BR" dirty="0" err="1"/>
              <a:t>pullAll</a:t>
            </a:r>
            <a:r>
              <a:rPr lang="pt-BR" dirty="0"/>
              <a:t> da seguinte forma:</a:t>
            </a:r>
          </a:p>
          <a:p>
            <a:r>
              <a:rPr lang="pt-BR" dirty="0"/>
              <a:t>Aqui usamos interesse, mas você pode imaginar fazer a mesma coisa para marcação ou qualquer outro caso de uso de negócios com uma lista de valores.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881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é um banco de dados </a:t>
            </a:r>
            <a:r>
              <a:rPr lang="pt-BR" sz="1800" b="0" i="0" u="none" strike="noStrike" cap="none" dirty="0" err="1">
                <a:solidFill>
                  <a:srgbClr val="000000"/>
                </a:solidFill>
                <a:effectLst/>
                <a:latin typeface="Arial"/>
                <a:ea typeface="Arial"/>
                <a:cs typeface="Arial"/>
                <a:sym typeface="Arial"/>
              </a:rPr>
              <a:t>NoSQL</a:t>
            </a:r>
            <a:r>
              <a:rPr lang="pt-BR" sz="1800" b="0" i="0" u="none" strike="noStrike" cap="none" dirty="0">
                <a:solidFill>
                  <a:srgbClr val="000000"/>
                </a:solidFill>
                <a:effectLst/>
                <a:latin typeface="Arial"/>
                <a:ea typeface="Arial"/>
                <a:cs typeface="Arial"/>
                <a:sym typeface="Arial"/>
              </a:rPr>
              <a:t> orientado a documentos. Para armazenar estes documentos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utiliza coleções. Um fato importante, a saber, é que cada documento de uma coleção no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pode ter um tamanho máximo de 16MB. Normalmente 16MB é muito mais do que suficiente para armazenar informações em um documento. Contudo, se você precisa armazenar dados maiores, como por exemplo, arquivos de vídeos, fotos de alta resolução ou uma quantidade grande de dados que faça com que o documento ultrapasse 16MB, será preciso criar uma coleção especifica para armazenar estes documentos. Está coleção será do tipo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a:t>
            </a:r>
          </a:p>
          <a:p>
            <a:endParaRPr lang="pt-BR" sz="1800" b="0" i="0" u="none" strike="noStrike" cap="none" dirty="0">
              <a:solidFill>
                <a:srgbClr val="000000"/>
              </a:solidFill>
              <a:effectLst/>
              <a:latin typeface="Arial"/>
              <a:ea typeface="Arial"/>
              <a:cs typeface="Arial"/>
              <a:sym typeface="Arial"/>
            </a:endParaRPr>
          </a:p>
          <a:p>
            <a:pPr fontAlgn="base"/>
            <a:r>
              <a:rPr lang="pt-BR" sz="1800" b="0" i="0" u="none" strike="noStrike" cap="none" dirty="0">
                <a:solidFill>
                  <a:srgbClr val="000000"/>
                </a:solidFill>
                <a:effectLst/>
                <a:latin typeface="Arial"/>
                <a:ea typeface="Arial"/>
                <a:cs typeface="Arial"/>
                <a:sym typeface="Arial"/>
              </a:rPr>
              <a:t>O </a:t>
            </a:r>
            <a:r>
              <a:rPr lang="pt-BR" sz="1800" b="0" i="0" u="none" strike="noStrike" cap="none" dirty="0" err="1">
                <a:solidFill>
                  <a:srgbClr val="000000"/>
                </a:solidFill>
                <a:effectLst/>
                <a:latin typeface="Arial"/>
                <a:ea typeface="Arial"/>
                <a:cs typeface="Arial"/>
                <a:sym typeface="Arial"/>
              </a:rPr>
              <a:t>GridFS</a:t>
            </a:r>
            <a:br>
              <a:rPr lang="pt-BR" sz="1800" b="0" i="0" u="none" strike="noStrike" cap="none" dirty="0">
                <a:solidFill>
                  <a:srgbClr val="000000"/>
                </a:solidFill>
                <a:effectLst/>
                <a:latin typeface="Arial"/>
                <a:ea typeface="Arial"/>
                <a:cs typeface="Arial"/>
                <a:sym typeface="Arial"/>
              </a:rPr>
            </a:br>
            <a:endParaRPr lang="pt-BR" sz="1800" b="0" i="0" u="none" strike="noStrike" cap="none" dirty="0">
              <a:solidFill>
                <a:srgbClr val="000000"/>
              </a:solidFill>
              <a:effectLst/>
              <a:latin typeface="Arial"/>
              <a:ea typeface="Arial"/>
              <a:cs typeface="Arial"/>
              <a:sym typeface="Arial"/>
            </a:endParaRPr>
          </a:p>
          <a:p>
            <a:pPr fontAlgn="base"/>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é uma especificação para armazenar e recuperar arquivos que excedem o tamanho limite de 16MB. Quando se usa esta especificação, ao invés de um arquivo ser armazenado em um único documento, 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divide o arquivo em múltiplas partes chamadas de </a:t>
            </a:r>
            <a:r>
              <a:rPr lang="pt-BR" sz="1800" b="0" i="0" u="none" strike="noStrike" cap="none" dirty="0" err="1">
                <a:solidFill>
                  <a:srgbClr val="000000"/>
                </a:solidFill>
                <a:effectLst/>
                <a:latin typeface="Arial"/>
                <a:ea typeface="Arial"/>
                <a:cs typeface="Arial"/>
                <a:sym typeface="Arial"/>
              </a:rPr>
              <a:t>chunks</a:t>
            </a:r>
            <a:r>
              <a:rPr lang="pt-BR" sz="1800" b="0" i="0" u="none" strike="noStrike" cap="none" dirty="0">
                <a:solidFill>
                  <a:srgbClr val="000000"/>
                </a:solidFill>
                <a:effectLst/>
                <a:latin typeface="Arial"/>
                <a:ea typeface="Arial"/>
                <a:cs typeface="Arial"/>
                <a:sym typeface="Arial"/>
              </a:rPr>
              <a:t> e armazena cada uma dessas partes, ou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em um documento separado. Por padrão o tamanho limite de um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será 256KB. Durante o processo de armazenamento 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irá criar duas coleções que são: files e </a:t>
            </a:r>
            <a:r>
              <a:rPr lang="pt-BR" sz="1800" b="0" i="0" u="none" strike="noStrike" cap="none" dirty="0" err="1">
                <a:solidFill>
                  <a:srgbClr val="000000"/>
                </a:solidFill>
                <a:effectLst/>
                <a:latin typeface="Arial"/>
                <a:ea typeface="Arial"/>
                <a:cs typeface="Arial"/>
                <a:sym typeface="Arial"/>
              </a:rPr>
              <a:t>chunks</a:t>
            </a:r>
            <a:r>
              <a:rPr lang="pt-BR" sz="1800" b="0" i="0" u="none" strike="noStrike" cap="none" dirty="0">
                <a:solidFill>
                  <a:srgbClr val="000000"/>
                </a:solidFill>
                <a:effectLst/>
                <a:latin typeface="Arial"/>
                <a:ea typeface="Arial"/>
                <a:cs typeface="Arial"/>
                <a:sym typeface="Arial"/>
              </a:rPr>
              <a:t>.</a:t>
            </a:r>
          </a:p>
          <a:p>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444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base"/>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 Coleção Files</a:t>
            </a:r>
            <a:br>
              <a:rPr lang="pt-BR" sz="1800" b="0" i="0" u="none" strike="noStrike" cap="none" dirty="0">
                <a:solidFill>
                  <a:srgbClr val="000000"/>
                </a:solidFill>
                <a:effectLst/>
                <a:latin typeface="Arial"/>
                <a:ea typeface="Arial"/>
                <a:cs typeface="Arial"/>
                <a:sym typeface="Arial"/>
              </a:rPr>
            </a:br>
            <a:endParaRPr lang="pt-BR" sz="1800" b="0" i="0" u="none" strike="noStrike" cap="none" dirty="0">
              <a:solidFill>
                <a:srgbClr val="000000"/>
              </a:solidFill>
              <a:effectLst/>
              <a:latin typeface="Arial"/>
              <a:ea typeface="Arial"/>
              <a:cs typeface="Arial"/>
              <a:sym typeface="Arial"/>
            </a:endParaRPr>
          </a:p>
          <a:p>
            <a:pPr fontAlgn="base"/>
            <a:r>
              <a:rPr lang="pt-BR" sz="1800" b="0" i="0" u="none" strike="noStrike" cap="none" dirty="0">
                <a:solidFill>
                  <a:srgbClr val="000000"/>
                </a:solidFill>
                <a:effectLst/>
                <a:latin typeface="Arial"/>
                <a:ea typeface="Arial"/>
                <a:cs typeface="Arial"/>
                <a:sym typeface="Arial"/>
              </a:rPr>
              <a:t>A coleção files será responsável por armazenar os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do arquivo (Id, descrição, nome, tamanho, data de modificação, </a:t>
            </a:r>
            <a:r>
              <a:rPr lang="pt-BR" sz="1800" b="0" i="0" u="none" strike="noStrike" cap="none" dirty="0" err="1">
                <a:solidFill>
                  <a:srgbClr val="000000"/>
                </a:solidFill>
                <a:effectLst/>
                <a:latin typeface="Arial"/>
                <a:ea typeface="Arial"/>
                <a:cs typeface="Arial"/>
                <a:sym typeface="Arial"/>
              </a:rPr>
              <a:t>etc</a:t>
            </a:r>
            <a:r>
              <a:rPr lang="pt-BR" sz="1800" b="0" i="0" u="none" strike="noStrike" cap="none" dirty="0">
                <a:solidFill>
                  <a:srgbClr val="000000"/>
                </a:solidFill>
                <a:effectLst/>
                <a:latin typeface="Arial"/>
                <a:ea typeface="Arial"/>
                <a:cs typeface="Arial"/>
                <a:sym typeface="Arial"/>
              </a:rPr>
              <a:t>). Cada documento nesta coleção representa um arquivo do tipo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Na </a:t>
            </a:r>
            <a:r>
              <a:rPr lang="pt-BR" sz="1800" b="1" i="0" u="none" strike="noStrike" cap="none" dirty="0">
                <a:solidFill>
                  <a:srgbClr val="000000"/>
                </a:solidFill>
                <a:effectLst/>
                <a:latin typeface="Arial"/>
                <a:ea typeface="Arial"/>
                <a:cs typeface="Arial"/>
                <a:sym typeface="Arial"/>
              </a:rPr>
              <a:t>Listagem 1</a:t>
            </a:r>
            <a:r>
              <a:rPr lang="pt-BR" sz="1800" b="0" i="0" u="none" strike="noStrike" cap="none" dirty="0">
                <a:solidFill>
                  <a:srgbClr val="000000"/>
                </a:solidFill>
                <a:effectLst/>
                <a:latin typeface="Arial"/>
                <a:ea typeface="Arial"/>
                <a:cs typeface="Arial"/>
                <a:sym typeface="Arial"/>
              </a:rPr>
              <a:t> é possível observar o layout de um documento da coleção files.</a:t>
            </a:r>
          </a:p>
          <a:p>
            <a:pPr fontAlgn="base"/>
            <a:endParaRPr lang="pt-BR" sz="1800" b="0" i="0" u="none" strike="noStrike" cap="none" dirty="0">
              <a:solidFill>
                <a:srgbClr val="000000"/>
              </a:solidFill>
              <a:effectLst/>
              <a:latin typeface="Arial"/>
              <a:ea typeface="Arial"/>
              <a:cs typeface="Arial"/>
              <a:sym typeface="Arial"/>
            </a:endParaRPr>
          </a:p>
          <a:p>
            <a:pPr fontAlgn="base"/>
            <a:r>
              <a:rPr lang="pt-BR" sz="1800" b="0" i="0" u="none" strike="noStrike" cap="none" dirty="0">
                <a:solidFill>
                  <a:srgbClr val="000000"/>
                </a:solidFill>
                <a:effectLst/>
                <a:latin typeface="Arial"/>
                <a:ea typeface="Arial"/>
                <a:cs typeface="Arial"/>
                <a:sym typeface="Arial"/>
              </a:rPr>
              <a:t>Um documento nesta coleção poderá conter alguns ou todos os seguintes campos listados a seguir:</a:t>
            </a:r>
          </a:p>
          <a:p>
            <a:pPr fontAlgn="base"/>
            <a:r>
              <a:rPr lang="pt-BR" sz="1800" b="1" i="0" u="none" strike="noStrike" cap="none" dirty="0">
                <a:solidFill>
                  <a:srgbClr val="000000"/>
                </a:solidFill>
                <a:effectLst/>
                <a:latin typeface="Arial"/>
                <a:ea typeface="Arial"/>
                <a:cs typeface="Arial"/>
                <a:sym typeface="Arial"/>
              </a:rPr>
              <a:t>_id</a:t>
            </a:r>
            <a:r>
              <a:rPr lang="pt-BR" sz="1800" b="0" i="0" u="none" strike="noStrike" cap="none" dirty="0">
                <a:solidFill>
                  <a:srgbClr val="000000"/>
                </a:solidFill>
                <a:effectLst/>
                <a:latin typeface="Arial"/>
                <a:ea typeface="Arial"/>
                <a:cs typeface="Arial"/>
                <a:sym typeface="Arial"/>
              </a:rPr>
              <a:t> – identificador único para cada documento. Poderá ser gerado automaticamente pelo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ou programaticamente seguindo regras do desenvolvedor;</a:t>
            </a:r>
          </a:p>
          <a:p>
            <a:pPr fontAlgn="base"/>
            <a:r>
              <a:rPr lang="pt-BR" sz="1800" b="1" i="0" u="none" strike="noStrike" cap="none" dirty="0" err="1">
                <a:solidFill>
                  <a:srgbClr val="000000"/>
                </a:solidFill>
                <a:effectLst/>
                <a:latin typeface="Arial"/>
                <a:ea typeface="Arial"/>
                <a:cs typeface="Arial"/>
                <a:sym typeface="Arial"/>
              </a:rPr>
              <a:t>length</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o tamanho do documento em bytes;</a:t>
            </a:r>
          </a:p>
          <a:p>
            <a:pPr fontAlgn="base"/>
            <a:r>
              <a:rPr lang="pt-BR" sz="1800" b="1" i="0" u="none" strike="noStrike" cap="none" dirty="0" err="1">
                <a:solidFill>
                  <a:srgbClr val="000000"/>
                </a:solidFill>
                <a:effectLst/>
                <a:latin typeface="Arial"/>
                <a:ea typeface="Arial"/>
                <a:cs typeface="Arial"/>
                <a:sym typeface="Arial"/>
              </a:rPr>
              <a:t>chunkSize</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o tamanho de cada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divide cada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em tamanhos iguais especificados nesse campo. Lembrando que o tamanho máximo por padrão será de 256KB;</a:t>
            </a:r>
          </a:p>
          <a:p>
            <a:pPr fontAlgn="base"/>
            <a:r>
              <a:rPr lang="pt-BR" sz="1800" b="1" i="0" u="none" strike="noStrike" cap="none" dirty="0" err="1">
                <a:solidFill>
                  <a:srgbClr val="000000"/>
                </a:solidFill>
                <a:effectLst/>
                <a:latin typeface="Arial"/>
                <a:ea typeface="Arial"/>
                <a:cs typeface="Arial"/>
                <a:sym typeface="Arial"/>
              </a:rPr>
              <a:t>uploadDate</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data referente o armazenamento deste documento;</a:t>
            </a:r>
          </a:p>
          <a:p>
            <a:pPr fontAlgn="base"/>
            <a:r>
              <a:rPr lang="pt-BR" sz="1800" b="1" i="0" u="none" strike="noStrike" cap="none" dirty="0">
                <a:solidFill>
                  <a:srgbClr val="000000"/>
                </a:solidFill>
                <a:effectLst/>
                <a:latin typeface="Arial"/>
                <a:ea typeface="Arial"/>
                <a:cs typeface="Arial"/>
                <a:sym typeface="Arial"/>
              </a:rPr>
              <a:t>md5 </a:t>
            </a:r>
            <a:r>
              <a:rPr lang="pt-BR" sz="1800" b="0" i="0" u="none" strike="noStrike" cap="none" dirty="0">
                <a:solidFill>
                  <a:srgbClr val="000000"/>
                </a:solidFill>
                <a:effectLst/>
                <a:latin typeface="Arial"/>
                <a:ea typeface="Arial"/>
                <a:cs typeface="Arial"/>
                <a:sym typeface="Arial"/>
              </a:rPr>
              <a:t>– Um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do tipo MD5;</a:t>
            </a:r>
          </a:p>
          <a:p>
            <a:pPr fontAlgn="base"/>
            <a:r>
              <a:rPr lang="pt-BR" sz="1800" b="1" i="0" u="none" strike="noStrike" cap="none" dirty="0" err="1">
                <a:solidFill>
                  <a:srgbClr val="000000"/>
                </a:solidFill>
                <a:effectLst/>
                <a:latin typeface="Arial"/>
                <a:ea typeface="Arial"/>
                <a:cs typeface="Arial"/>
                <a:sym typeface="Arial"/>
              </a:rPr>
              <a:t>filename</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campo opcional para armazenar um nome especifico ao arquivo;</a:t>
            </a:r>
          </a:p>
          <a:p>
            <a:pPr fontAlgn="base"/>
            <a:r>
              <a:rPr lang="pt-BR" sz="1800" b="1" i="0" u="none" strike="noStrike" cap="none" dirty="0" err="1">
                <a:solidFill>
                  <a:srgbClr val="000000"/>
                </a:solidFill>
                <a:effectLst/>
                <a:latin typeface="Arial"/>
                <a:ea typeface="Arial"/>
                <a:cs typeface="Arial"/>
                <a:sym typeface="Arial"/>
              </a:rPr>
              <a:t>contentType</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campo opcional para armazenar o tipo do arquivo;</a:t>
            </a:r>
          </a:p>
          <a:p>
            <a:pPr fontAlgn="base"/>
            <a:r>
              <a:rPr lang="pt-BR" sz="1800" b="1" i="0" u="none" strike="noStrike" cap="none" dirty="0" err="1">
                <a:solidFill>
                  <a:srgbClr val="000000"/>
                </a:solidFill>
                <a:effectLst/>
                <a:latin typeface="Arial"/>
                <a:ea typeface="Arial"/>
                <a:cs typeface="Arial"/>
                <a:sym typeface="Arial"/>
              </a:rPr>
              <a:t>aliases</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campo opcional do tipo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para armazenar </a:t>
            </a:r>
            <a:r>
              <a:rPr lang="pt-BR" sz="1800" b="0" i="0" u="none" strike="noStrike" cap="none" dirty="0" err="1">
                <a:solidFill>
                  <a:srgbClr val="000000"/>
                </a:solidFill>
                <a:effectLst/>
                <a:latin typeface="Arial"/>
                <a:ea typeface="Arial"/>
                <a:cs typeface="Arial"/>
                <a:sym typeface="Arial"/>
              </a:rPr>
              <a:t>aliases</a:t>
            </a:r>
            <a:r>
              <a:rPr lang="pt-BR" sz="1800" b="0" i="0" u="none" strike="noStrike" cap="none" dirty="0">
                <a:solidFill>
                  <a:srgbClr val="000000"/>
                </a:solidFill>
                <a:effectLst/>
                <a:latin typeface="Arial"/>
                <a:ea typeface="Arial"/>
                <a:cs typeface="Arial"/>
                <a:sym typeface="Arial"/>
              </a:rPr>
              <a:t>;</a:t>
            </a:r>
          </a:p>
          <a:p>
            <a:pPr fontAlgn="base"/>
            <a:r>
              <a:rPr lang="pt-BR" sz="1800" b="1" i="0" u="none" strike="noStrike" cap="none" dirty="0" err="1">
                <a:solidFill>
                  <a:srgbClr val="000000"/>
                </a:solidFill>
                <a:effectLst/>
                <a:latin typeface="Arial"/>
                <a:ea typeface="Arial"/>
                <a:cs typeface="Arial"/>
                <a:sym typeface="Arial"/>
              </a:rPr>
              <a:t>metadata</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campo opcional para armazenar dados extras.</a:t>
            </a:r>
          </a:p>
          <a:p>
            <a:pPr fontAlgn="base"/>
            <a:endParaRPr lang="pt-BR" sz="1800" b="0" i="0" u="none" strike="noStrike" cap="none" dirty="0">
              <a:solidFill>
                <a:srgbClr val="000000"/>
              </a:solidFill>
              <a:effectLst/>
              <a:latin typeface="Arial"/>
              <a:ea typeface="Arial"/>
              <a:cs typeface="Arial"/>
              <a:sym typeface="Arial"/>
            </a:endParaRPr>
          </a:p>
          <a:p>
            <a:pPr fontAlgn="base"/>
            <a:endParaRPr lang="pt-BR"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607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fontAlgn="base"/>
            <a:r>
              <a:rPr lang="pt-BR" sz="1800" b="0" i="0" u="none" strike="noStrike" cap="none" dirty="0">
                <a:solidFill>
                  <a:srgbClr val="000000"/>
                </a:solidFill>
                <a:effectLst/>
                <a:latin typeface="Arial"/>
                <a:ea typeface="Arial"/>
                <a:cs typeface="Arial"/>
                <a:sym typeface="Arial"/>
              </a:rPr>
              <a:t>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 Coleção </a:t>
            </a:r>
            <a:r>
              <a:rPr lang="pt-BR" sz="1800" b="0" i="0" u="none" strike="noStrike" cap="none" dirty="0" err="1">
                <a:solidFill>
                  <a:srgbClr val="000000"/>
                </a:solidFill>
                <a:effectLst/>
                <a:latin typeface="Arial"/>
                <a:ea typeface="Arial"/>
                <a:cs typeface="Arial"/>
                <a:sym typeface="Arial"/>
              </a:rPr>
              <a:t>Chunks</a:t>
            </a:r>
            <a:br>
              <a:rPr lang="pt-BR" sz="1800" b="0" i="0" u="none" strike="noStrike" cap="none" dirty="0">
                <a:solidFill>
                  <a:srgbClr val="000000"/>
                </a:solidFill>
                <a:effectLst/>
                <a:latin typeface="Arial"/>
                <a:ea typeface="Arial"/>
                <a:cs typeface="Arial"/>
                <a:sym typeface="Arial"/>
              </a:rPr>
            </a:br>
            <a:endParaRPr lang="pt-BR" sz="1800" b="0" i="0" u="none" strike="noStrike" cap="none" dirty="0">
              <a:solidFill>
                <a:srgbClr val="000000"/>
              </a:solidFill>
              <a:effectLst/>
              <a:latin typeface="Arial"/>
              <a:ea typeface="Arial"/>
              <a:cs typeface="Arial"/>
              <a:sym typeface="Arial"/>
            </a:endParaRPr>
          </a:p>
          <a:p>
            <a:pPr fontAlgn="base"/>
            <a:r>
              <a:rPr lang="pt-BR" sz="1800" b="0" i="0" u="none" strike="noStrike" cap="none" dirty="0">
                <a:solidFill>
                  <a:srgbClr val="000000"/>
                </a:solidFill>
                <a:effectLst/>
                <a:latin typeface="Arial"/>
                <a:ea typeface="Arial"/>
                <a:cs typeface="Arial"/>
                <a:sym typeface="Arial"/>
              </a:rPr>
              <a:t>Na coleção </a:t>
            </a:r>
            <a:r>
              <a:rPr lang="pt-BR" sz="1800" b="0" i="0" u="none" strike="noStrike" cap="none" dirty="0" err="1">
                <a:solidFill>
                  <a:srgbClr val="000000"/>
                </a:solidFill>
                <a:effectLst/>
                <a:latin typeface="Arial"/>
                <a:ea typeface="Arial"/>
                <a:cs typeface="Arial"/>
                <a:sym typeface="Arial"/>
              </a:rPr>
              <a:t>chunks</a:t>
            </a:r>
            <a:r>
              <a:rPr lang="pt-BR" sz="1800" b="0" i="0" u="none" strike="noStrike" cap="none" dirty="0">
                <a:solidFill>
                  <a:srgbClr val="000000"/>
                </a:solidFill>
                <a:effectLst/>
                <a:latin typeface="Arial"/>
                <a:ea typeface="Arial"/>
                <a:cs typeface="Arial"/>
                <a:sym typeface="Arial"/>
              </a:rPr>
              <a:t>, cada documento dentro da coleção representa um diferente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de um mesmo arquivo armazenado através de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Confira na </a:t>
            </a:r>
            <a:r>
              <a:rPr lang="pt-BR" sz="1800" b="1" i="0" u="none" strike="noStrike" cap="none" dirty="0">
                <a:solidFill>
                  <a:srgbClr val="000000"/>
                </a:solidFill>
                <a:effectLst/>
                <a:latin typeface="Arial"/>
                <a:ea typeface="Arial"/>
                <a:cs typeface="Arial"/>
                <a:sym typeface="Arial"/>
              </a:rPr>
              <a:t>Listagem 2</a:t>
            </a:r>
            <a:r>
              <a:rPr lang="pt-BR" sz="1800" b="0" i="0" u="none" strike="noStrike" cap="none" dirty="0">
                <a:solidFill>
                  <a:srgbClr val="000000"/>
                </a:solidFill>
                <a:effectLst/>
                <a:latin typeface="Arial"/>
                <a:ea typeface="Arial"/>
                <a:cs typeface="Arial"/>
                <a:sym typeface="Arial"/>
              </a:rPr>
              <a:t> um documento que representa um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a:t>
            </a:r>
          </a:p>
          <a:p>
            <a:pPr fontAlgn="base"/>
            <a:r>
              <a:rPr lang="pt-BR" sz="1800" b="0" i="0" u="none" strike="noStrike" cap="none" dirty="0">
                <a:solidFill>
                  <a:srgbClr val="000000"/>
                </a:solidFill>
                <a:effectLst/>
                <a:latin typeface="Arial"/>
                <a:ea typeface="Arial"/>
                <a:cs typeface="Arial"/>
                <a:sym typeface="Arial"/>
              </a:rPr>
              <a:t>Um documento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contém os seguintes campos:</a:t>
            </a:r>
          </a:p>
          <a:p>
            <a:pPr fontAlgn="base"/>
            <a:r>
              <a:rPr lang="pt-BR" sz="1800" b="1" i="0" u="none" strike="noStrike" cap="none" dirty="0">
                <a:solidFill>
                  <a:srgbClr val="000000"/>
                </a:solidFill>
                <a:effectLst/>
                <a:latin typeface="Arial"/>
                <a:ea typeface="Arial"/>
                <a:cs typeface="Arial"/>
                <a:sym typeface="Arial"/>
              </a:rPr>
              <a:t>_id </a:t>
            </a:r>
            <a:r>
              <a:rPr lang="pt-BR" sz="1800" b="0" i="0" u="none" strike="noStrike" cap="none" dirty="0">
                <a:solidFill>
                  <a:srgbClr val="000000"/>
                </a:solidFill>
                <a:effectLst/>
                <a:latin typeface="Arial"/>
                <a:ea typeface="Arial"/>
                <a:cs typeface="Arial"/>
                <a:sym typeface="Arial"/>
              </a:rPr>
              <a:t>– um identificador único gerado automaticamente;</a:t>
            </a:r>
          </a:p>
          <a:p>
            <a:pPr fontAlgn="base"/>
            <a:r>
              <a:rPr lang="pt-BR" sz="1800" b="1" i="0" u="none" strike="noStrike" cap="none" dirty="0" err="1">
                <a:solidFill>
                  <a:srgbClr val="000000"/>
                </a:solidFill>
                <a:effectLst/>
                <a:latin typeface="Arial"/>
                <a:ea typeface="Arial"/>
                <a:cs typeface="Arial"/>
                <a:sym typeface="Arial"/>
              </a:rPr>
              <a:t>files_id</a:t>
            </a:r>
            <a:r>
              <a:rPr lang="pt-BR" sz="1800" b="1" i="0" u="none" strike="noStrike" cap="none" dirty="0">
                <a:solidFill>
                  <a:srgbClr val="000000"/>
                </a:solidFill>
                <a:effectLst/>
                <a:latin typeface="Arial"/>
                <a:ea typeface="Arial"/>
                <a:cs typeface="Arial"/>
                <a:sym typeface="Arial"/>
              </a:rPr>
              <a:t> </a:t>
            </a:r>
            <a:r>
              <a:rPr lang="pt-BR" sz="1800" b="0" i="0" u="none" strike="noStrike" cap="none" dirty="0">
                <a:solidFill>
                  <a:srgbClr val="000000"/>
                </a:solidFill>
                <a:effectLst/>
                <a:latin typeface="Arial"/>
                <a:ea typeface="Arial"/>
                <a:cs typeface="Arial"/>
                <a:sym typeface="Arial"/>
              </a:rPr>
              <a:t>– será o identificador do documento pai, ou seja, o ID do documento da coleção files;</a:t>
            </a:r>
          </a:p>
          <a:p>
            <a:pPr fontAlgn="base"/>
            <a:r>
              <a:rPr lang="pt-BR" sz="1800" b="1" i="0" u="none" strike="noStrike" cap="none" dirty="0">
                <a:solidFill>
                  <a:srgbClr val="000000"/>
                </a:solidFill>
                <a:effectLst/>
                <a:latin typeface="Arial"/>
                <a:ea typeface="Arial"/>
                <a:cs typeface="Arial"/>
                <a:sym typeface="Arial"/>
              </a:rPr>
              <a:t>n </a:t>
            </a:r>
            <a:r>
              <a:rPr lang="pt-BR" sz="1800" b="0" i="0" u="none" strike="noStrike" cap="none" dirty="0">
                <a:solidFill>
                  <a:srgbClr val="000000"/>
                </a:solidFill>
                <a:effectLst/>
                <a:latin typeface="Arial"/>
                <a:ea typeface="Arial"/>
                <a:cs typeface="Arial"/>
                <a:sym typeface="Arial"/>
              </a:rPr>
              <a:t>– o valor deste documento na sequencia de </a:t>
            </a:r>
            <a:r>
              <a:rPr lang="pt-BR" sz="1800" b="0" i="0" u="none" strike="noStrike" cap="none" dirty="0" err="1">
                <a:solidFill>
                  <a:srgbClr val="000000"/>
                </a:solidFill>
                <a:effectLst/>
                <a:latin typeface="Arial"/>
                <a:ea typeface="Arial"/>
                <a:cs typeface="Arial"/>
                <a:sym typeface="Arial"/>
              </a:rPr>
              <a:t>chunks</a:t>
            </a:r>
            <a:r>
              <a:rPr lang="pt-BR" sz="1800" b="0" i="0" u="none" strike="noStrike" cap="none" dirty="0">
                <a:solidFill>
                  <a:srgbClr val="000000"/>
                </a:solidFill>
                <a:effectLst/>
                <a:latin typeface="Arial"/>
                <a:ea typeface="Arial"/>
                <a:cs typeface="Arial"/>
                <a:sym typeface="Arial"/>
              </a:rPr>
              <a:t>. O valor inicial será sempre zero (0);</a:t>
            </a:r>
          </a:p>
          <a:p>
            <a:pPr fontAlgn="base"/>
            <a:r>
              <a:rPr lang="pt-BR" sz="1800" b="1" i="0" u="none" strike="noStrike" cap="none" dirty="0">
                <a:solidFill>
                  <a:srgbClr val="000000"/>
                </a:solidFill>
                <a:effectLst/>
                <a:latin typeface="Arial"/>
                <a:ea typeface="Arial"/>
                <a:cs typeface="Arial"/>
                <a:sym typeface="Arial"/>
              </a:rPr>
              <a:t>data </a:t>
            </a:r>
            <a:r>
              <a:rPr lang="pt-BR" sz="1800" b="0" i="0" u="none" strike="noStrike" cap="none" dirty="0">
                <a:solidFill>
                  <a:srgbClr val="000000"/>
                </a:solidFill>
                <a:effectLst/>
                <a:latin typeface="Arial"/>
                <a:ea typeface="Arial"/>
                <a:cs typeface="Arial"/>
                <a:sym typeface="Arial"/>
              </a:rPr>
              <a:t>– representa o </a:t>
            </a:r>
            <a:r>
              <a:rPr lang="pt-BR" sz="1800" b="0" i="0" u="none" strike="noStrike" cap="none" dirty="0" err="1">
                <a:solidFill>
                  <a:srgbClr val="000000"/>
                </a:solidFill>
                <a:effectLst/>
                <a:latin typeface="Arial"/>
                <a:ea typeface="Arial"/>
                <a:cs typeface="Arial"/>
                <a:sym typeface="Arial"/>
              </a:rPr>
              <a:t>payload</a:t>
            </a:r>
            <a:r>
              <a:rPr lang="pt-BR" sz="1800" b="0" i="0" u="none" strike="noStrike" cap="none" dirty="0">
                <a:solidFill>
                  <a:srgbClr val="000000"/>
                </a:solidFill>
                <a:effectLst/>
                <a:latin typeface="Arial"/>
                <a:ea typeface="Arial"/>
                <a:cs typeface="Arial"/>
                <a:sym typeface="Arial"/>
              </a:rPr>
              <a:t> deste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a:t>
            </a:r>
          </a:p>
          <a:p>
            <a:pPr fontAlgn="base"/>
            <a:endParaRPr lang="pt-BR"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380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Vamos trabalhar com um exemplo para ver como isso funciona. Escrevi um pequeno programa Perl para carregar um conjunto de vídeos que minha esposa havia tirado em seu iPhone dos jogos de beisebol do meu filho e a ginástica da minha filha. A Figura 2 mostra o núcleo do programa (você pode baixar o programa inteiro do </a:t>
            </a:r>
            <a:r>
              <a:rPr lang="pt-BR" sz="1800" b="0" i="0" u="none" strike="noStrike" cap="none" dirty="0" err="1">
                <a:solidFill>
                  <a:srgbClr val="000000"/>
                </a:solidFill>
                <a:effectLst/>
                <a:latin typeface="Arial"/>
                <a:ea typeface="Arial"/>
                <a:cs typeface="Arial"/>
                <a:sym typeface="Arial"/>
              </a:rPr>
              <a:t>github</a:t>
            </a:r>
            <a:r>
              <a:rPr lang="pt-BR" sz="1800" b="0" i="0" u="none" strike="noStrike" cap="none" dirty="0">
                <a:solidFill>
                  <a:srgbClr val="000000"/>
                </a:solidFill>
                <a:effectLst/>
                <a:latin typeface="Arial"/>
                <a:ea typeface="Arial"/>
                <a:cs typeface="Arial"/>
                <a:sym typeface="Arial"/>
              </a:rPr>
              <a:t>). O programa executa as seguintes etapas: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Estabelece uma conexão com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 cria um objeto de banco de dados para o banco de dados "digital" no qual queremos carregar os arquivos</a:t>
            </a:r>
          </a:p>
          <a:p>
            <a:r>
              <a:rPr lang="pt-BR" sz="1800" b="0" i="0" u="none" strike="noStrike" cap="none" dirty="0">
                <a:solidFill>
                  <a:srgbClr val="000000"/>
                </a:solidFill>
                <a:effectLst/>
                <a:latin typeface="Arial"/>
                <a:ea typeface="Arial"/>
                <a:cs typeface="Arial"/>
                <a:sym typeface="Arial"/>
              </a:rPr>
              <a:t>Cria um objeto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para o banco de dados para obter acesso à API </a:t>
            </a:r>
            <a:r>
              <a:rPr lang="pt-BR" sz="1800" b="0" i="0" u="none" strike="noStrike" cap="none" dirty="0" err="1">
                <a:solidFill>
                  <a:srgbClr val="000000"/>
                </a:solidFill>
                <a:effectLst/>
                <a:latin typeface="Arial"/>
                <a:ea typeface="Arial"/>
                <a:cs typeface="Arial"/>
                <a:sym typeface="Arial"/>
              </a:rPr>
              <a:t>gridFS</a:t>
            </a:r>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Lê o diretório Filmes no meu laptop e encontra todos os arquivos .MOV</a:t>
            </a:r>
          </a:p>
          <a:p>
            <a:r>
              <a:rPr lang="pt-BR" sz="1800" b="0" i="0" u="none" strike="noStrike" cap="none" dirty="0">
                <a:solidFill>
                  <a:srgbClr val="000000"/>
                </a:solidFill>
                <a:effectLst/>
                <a:latin typeface="Arial"/>
                <a:ea typeface="Arial"/>
                <a:cs typeface="Arial"/>
                <a:sym typeface="Arial"/>
              </a:rPr>
              <a:t>Cada arquivo .MOV é inserido no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com três campos de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nome do arquivo, tipo de conteúdo e autor.</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4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O </a:t>
            </a:r>
            <a:r>
              <a:rPr lang="pt-BR" dirty="0" err="1"/>
              <a:t>MongoDB</a:t>
            </a:r>
            <a:r>
              <a:rPr lang="pt-BR" dirty="0"/>
              <a:t> é um tipo de servidor de banco de dados orientado a documentos desenvolvido na linguagem de programação C ++. A palavra Mongo é derivada de </a:t>
            </a:r>
            <a:r>
              <a:rPr lang="pt-BR" dirty="0" err="1"/>
              <a:t>Humongous</a:t>
            </a:r>
            <a:r>
              <a:rPr lang="pt-BR" dirty="0"/>
              <a:t>. O </a:t>
            </a:r>
            <a:r>
              <a:rPr lang="pt-BR" dirty="0" err="1"/>
              <a:t>MongoDB</a:t>
            </a:r>
            <a:r>
              <a:rPr lang="pt-BR" dirty="0"/>
              <a:t> é um produto de servidor de banco de dados de software livre que é usado para armazenamento orientado a documentos. O </a:t>
            </a:r>
            <a:r>
              <a:rPr lang="pt-BR" dirty="0" err="1"/>
              <a:t>MongoDB</a:t>
            </a:r>
            <a:r>
              <a:rPr lang="pt-BR" dirty="0"/>
              <a:t> melhorou o desempenho porque torna o armazenamento de dados mais rápido e fácil usando esquemas de bancos de dados dinâmicos semelhantes ao JSON, em vez de sistemas de bancos de dados relacionais tradicionais de tabelas e SQL, é por esse motivo; O </a:t>
            </a:r>
            <a:r>
              <a:rPr lang="pt-BR" dirty="0" err="1"/>
              <a:t>MongoDB</a:t>
            </a:r>
            <a:r>
              <a:rPr lang="pt-BR" dirty="0"/>
              <a:t> é categorizado como o servidor de banco de dados </a:t>
            </a:r>
            <a:r>
              <a:rPr lang="pt-BR" dirty="0" err="1"/>
              <a:t>NoSQL</a:t>
            </a:r>
            <a:r>
              <a:rPr lang="pt-BR" dirty="0"/>
              <a:t>. O esquema do banco de dados dinâmico usado no </a:t>
            </a:r>
            <a:r>
              <a:rPr lang="pt-BR" dirty="0" err="1"/>
              <a:t>MongoDB</a:t>
            </a:r>
            <a:r>
              <a:rPr lang="pt-BR" dirty="0"/>
              <a:t> é chamado de BSON.</a:t>
            </a:r>
          </a:p>
          <a:p>
            <a:r>
              <a:rPr lang="pt-BR" dirty="0"/>
              <a:t>História</a:t>
            </a:r>
          </a:p>
          <a:p>
            <a:r>
              <a:rPr lang="pt-BR" dirty="0"/>
              <a:t>O </a:t>
            </a:r>
            <a:r>
              <a:rPr lang="pt-BR" dirty="0" err="1"/>
              <a:t>MongoDB</a:t>
            </a:r>
            <a:r>
              <a:rPr lang="pt-BR" dirty="0"/>
              <a:t> foi desenvolvido em 2007 por uma organização com sede em Nova York, a 10gen, que agora se chama </a:t>
            </a:r>
            <a:r>
              <a:rPr lang="pt-BR" dirty="0" err="1"/>
              <a:t>MongoDB</a:t>
            </a:r>
            <a:r>
              <a:rPr lang="pt-BR" dirty="0"/>
              <a:t> Inc. O </a:t>
            </a:r>
            <a:r>
              <a:rPr lang="pt-BR" dirty="0" err="1"/>
              <a:t>MongoDB</a:t>
            </a:r>
            <a:r>
              <a:rPr lang="pt-BR" dirty="0"/>
              <a:t> foi desenvolvido inicialmente como PAAS (Platform as a </a:t>
            </a:r>
            <a:r>
              <a:rPr lang="pt-BR" dirty="0" err="1"/>
              <a:t>service</a:t>
            </a:r>
            <a:r>
              <a:rPr lang="pt-BR" dirty="0"/>
              <a:t>). Mais tarde, no ano de 2009, o </a:t>
            </a:r>
            <a:r>
              <a:rPr lang="pt-BR" dirty="0" err="1"/>
              <a:t>MongoDB</a:t>
            </a:r>
            <a:r>
              <a:rPr lang="pt-BR" dirty="0"/>
              <a:t> foi introduzido no mercado como um servidor de banco de dados de código aberto que foi mantido e apoiado pelo </a:t>
            </a:r>
            <a:r>
              <a:rPr lang="pt-BR" dirty="0" err="1"/>
              <a:t>MongoDB</a:t>
            </a:r>
            <a:r>
              <a:rPr lang="pt-BR" dirty="0"/>
              <a:t> Inc. Muitas organizações de grande e médio porte como </a:t>
            </a:r>
            <a:r>
              <a:rPr lang="pt-BR" dirty="0" err="1"/>
              <a:t>SourceForge</a:t>
            </a:r>
            <a:r>
              <a:rPr lang="pt-BR" dirty="0"/>
              <a:t>, </a:t>
            </a:r>
            <a:r>
              <a:rPr lang="pt-BR" dirty="0" err="1"/>
              <a:t>Foursquare</a:t>
            </a:r>
            <a:r>
              <a:rPr lang="pt-BR" dirty="0"/>
              <a:t>, </a:t>
            </a:r>
            <a:r>
              <a:rPr lang="pt-BR" dirty="0" err="1"/>
              <a:t>craigslist</a:t>
            </a:r>
            <a:r>
              <a:rPr lang="pt-BR" dirty="0"/>
              <a:t> e eBay estão usando o </a:t>
            </a:r>
            <a:r>
              <a:rPr lang="pt-BR" dirty="0" err="1"/>
              <a:t>MongoDB</a:t>
            </a:r>
            <a:r>
              <a:rPr lang="pt-BR" dirty="0"/>
              <a:t> em desenvolvimento. de suas aplicações de banco de dados.</a:t>
            </a:r>
            <a:endParaRPr lang="en-US" dirty="0"/>
          </a:p>
        </p:txBody>
      </p:sp>
    </p:spTree>
    <p:extLst>
      <p:ext uri="{BB962C8B-B14F-4D97-AF65-F5344CB8AC3E}">
        <p14:creationId xmlns:p14="http://schemas.microsoft.com/office/powerpoint/2010/main" val="1592489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Conforme os arquivos são inseridos no banco de dados,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calcula a soma de verificação MD5 do arquivo e a compara com a soma de verificação calculada pelo sistema de arquivos. Se eles não corresponderem, ocorrerá uma condição de erro. Meu programa simplesmente morrerá, mas poderá lidar com o erro e fazer algo mais inteligente.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Indo para o </a:t>
            </a:r>
            <a:r>
              <a:rPr lang="pt-BR" sz="1800" b="0" i="0" u="none" strike="noStrike" cap="none" dirty="0" err="1">
                <a:solidFill>
                  <a:srgbClr val="000000"/>
                </a:solidFill>
                <a:effectLst/>
                <a:latin typeface="Arial"/>
                <a:ea typeface="Arial"/>
                <a:cs typeface="Arial"/>
                <a:sym typeface="Arial"/>
              </a:rPr>
              <a:t>mongoshell</a:t>
            </a:r>
            <a:r>
              <a:rPr lang="pt-BR" sz="1800" b="0" i="0" u="none" strike="noStrike" cap="none" dirty="0">
                <a:solidFill>
                  <a:srgbClr val="000000"/>
                </a:solidFill>
                <a:effectLst/>
                <a:latin typeface="Arial"/>
                <a:ea typeface="Arial"/>
                <a:cs typeface="Arial"/>
                <a:sym typeface="Arial"/>
              </a:rPr>
              <a:t> e olhando para o banco de dados digital mostra que existem duas coleções: </a:t>
            </a:r>
            <a:r>
              <a:rPr lang="pt-BR" sz="1800" b="0" i="0" u="none" strike="noStrike" cap="none" dirty="0" err="1">
                <a:solidFill>
                  <a:srgbClr val="000000"/>
                </a:solidFill>
                <a:effectLst/>
                <a:latin typeface="Arial"/>
                <a:ea typeface="Arial"/>
                <a:cs typeface="Arial"/>
                <a:sym typeface="Arial"/>
              </a:rPr>
              <a:t>fs.chunks</a:t>
            </a:r>
            <a:r>
              <a:rPr lang="pt-BR" sz="1800" b="0" i="0" u="none" strike="noStrike" cap="none" dirty="0">
                <a:solidFill>
                  <a:srgbClr val="000000"/>
                </a:solidFill>
                <a:effectLst/>
                <a:latin typeface="Arial"/>
                <a:ea typeface="Arial"/>
                <a:cs typeface="Arial"/>
                <a:sym typeface="Arial"/>
              </a:rPr>
              <a:t> e </a:t>
            </a:r>
            <a:r>
              <a:rPr lang="pt-BR" sz="1800" b="0" i="0" u="none" strike="noStrike" cap="none" dirty="0" err="1">
                <a:solidFill>
                  <a:srgbClr val="000000"/>
                </a:solidFill>
                <a:effectLst/>
                <a:latin typeface="Arial"/>
                <a:ea typeface="Arial"/>
                <a:cs typeface="Arial"/>
                <a:sym typeface="Arial"/>
              </a:rPr>
              <a:t>fs.files</a:t>
            </a:r>
            <a:r>
              <a:rPr lang="pt-BR" sz="1800" b="0" i="0" u="none" strike="noStrike" cap="none" dirty="0">
                <a:solidFill>
                  <a:srgbClr val="000000"/>
                </a:solidFill>
                <a:effectLst/>
                <a:latin typeface="Arial"/>
                <a:ea typeface="Arial"/>
                <a:cs typeface="Arial"/>
                <a:sym typeface="Arial"/>
              </a:rPr>
              <a:t>, assim como esperamos.</a:t>
            </a:r>
          </a:p>
          <a:p>
            <a:br>
              <a:rPr lang="pt-BR" sz="1800" b="0" i="0" u="none" strike="noStrike" cap="none" dirty="0">
                <a:solidFill>
                  <a:srgbClr val="000000"/>
                </a:solidFill>
                <a:effectLst/>
                <a:latin typeface="Arial"/>
                <a:ea typeface="Arial"/>
                <a:cs typeface="Arial"/>
                <a:sym typeface="Arial"/>
              </a:rPr>
            </a:br>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Vamos primeiro olhar para a coleção </a:t>
            </a:r>
            <a:r>
              <a:rPr lang="pt-BR" sz="1800" b="0" i="0" u="none" strike="noStrike" cap="none" dirty="0" err="1">
                <a:solidFill>
                  <a:srgbClr val="000000"/>
                </a:solidFill>
                <a:effectLst/>
                <a:latin typeface="Arial"/>
                <a:ea typeface="Arial"/>
                <a:cs typeface="Arial"/>
                <a:sym typeface="Arial"/>
              </a:rPr>
              <a:t>fs.files</a:t>
            </a:r>
            <a:r>
              <a:rPr lang="pt-BR" sz="1800" b="0" i="0" u="none" strike="noStrike" cap="none" dirty="0">
                <a:solidFill>
                  <a:srgbClr val="000000"/>
                </a:solidFill>
                <a:effectLst/>
                <a:latin typeface="Arial"/>
                <a:ea typeface="Arial"/>
                <a:cs typeface="Arial"/>
                <a:sym typeface="Arial"/>
              </a:rPr>
              <a:t> (Figura 3). Esta coleção contém um documento para cada um dos arquivos MOV que carregamos no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Cada documento contém os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para o arquivo correspondente. Esses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consistem nos campos de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definidos </a:t>
            </a:r>
            <a:r>
              <a:rPr lang="pt-BR" sz="1800" b="0" i="0" u="none" strike="noStrike" cap="none" dirty="0" err="1">
                <a:solidFill>
                  <a:srgbClr val="000000"/>
                </a:solidFill>
                <a:effectLst/>
                <a:latin typeface="Arial"/>
                <a:ea typeface="Arial"/>
                <a:cs typeface="Arial"/>
                <a:sym typeface="Arial"/>
              </a:rPr>
              <a:t>GridFS</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length</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chunksize</a:t>
            </a:r>
            <a:r>
              <a:rPr lang="pt-BR" sz="1800" b="0" i="0" u="none" strike="noStrike" cap="none" dirty="0">
                <a:solidFill>
                  <a:srgbClr val="000000"/>
                </a:solidFill>
                <a:effectLst/>
                <a:latin typeface="Arial"/>
                <a:ea typeface="Arial"/>
                <a:cs typeface="Arial"/>
                <a:sym typeface="Arial"/>
              </a:rPr>
              <a:t> e </a:t>
            </a:r>
            <a:r>
              <a:rPr lang="pt-BR" sz="1800" b="0" i="0" u="none" strike="noStrike" cap="none" dirty="0" err="1">
                <a:solidFill>
                  <a:srgbClr val="000000"/>
                </a:solidFill>
                <a:effectLst/>
                <a:latin typeface="Arial"/>
                <a:ea typeface="Arial"/>
                <a:cs typeface="Arial"/>
                <a:sym typeface="Arial"/>
              </a:rPr>
              <a:t>uploadDate</a:t>
            </a:r>
            <a:r>
              <a:rPr lang="pt-BR" sz="1800" b="0" i="0" u="none" strike="noStrike" cap="none" dirty="0">
                <a:solidFill>
                  <a:srgbClr val="000000"/>
                </a:solidFill>
                <a:effectLst/>
                <a:latin typeface="Arial"/>
                <a:ea typeface="Arial"/>
                <a:cs typeface="Arial"/>
                <a:sym typeface="Arial"/>
              </a:rPr>
              <a:t>) mais os campos de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que eu forneci quando inseri os arquivos MOV: </a:t>
            </a:r>
            <a:r>
              <a:rPr lang="pt-BR" sz="1800" b="0" i="0" u="none" strike="noStrike" cap="none" dirty="0" err="1">
                <a:solidFill>
                  <a:srgbClr val="000000"/>
                </a:solidFill>
                <a:effectLst/>
                <a:latin typeface="Arial"/>
                <a:ea typeface="Arial"/>
                <a:cs typeface="Arial"/>
                <a:sym typeface="Arial"/>
              </a:rPr>
              <a:t>content-type</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author</a:t>
            </a:r>
            <a:r>
              <a:rPr lang="pt-BR" sz="1800" b="0" i="0" u="none" strike="noStrike" cap="none" dirty="0">
                <a:solidFill>
                  <a:srgbClr val="000000"/>
                </a:solidFill>
                <a:effectLst/>
                <a:latin typeface="Arial"/>
                <a:ea typeface="Arial"/>
                <a:cs typeface="Arial"/>
                <a:sym typeface="Arial"/>
              </a:rPr>
              <a:t> e </a:t>
            </a:r>
            <a:r>
              <a:rPr lang="pt-BR" sz="1800" b="0" i="0" u="none" strike="noStrike" cap="none" dirty="0" err="1">
                <a:solidFill>
                  <a:srgbClr val="000000"/>
                </a:solidFill>
                <a:effectLst/>
                <a:latin typeface="Arial"/>
                <a:ea typeface="Arial"/>
                <a:cs typeface="Arial"/>
                <a:sym typeface="Arial"/>
              </a:rPr>
              <a:t>filename</a:t>
            </a:r>
            <a:r>
              <a:rPr lang="pt-BR" sz="1800" b="0" i="0" u="none" strike="noStrike" cap="none" dirty="0">
                <a:solidFill>
                  <a:srgbClr val="000000"/>
                </a:solidFill>
                <a:effectLst/>
                <a:latin typeface="Arial"/>
                <a:ea typeface="Arial"/>
                <a:cs typeface="Arial"/>
                <a:sym typeface="Arial"/>
              </a:rPr>
              <a:t>. O campo </a:t>
            </a:r>
            <a:r>
              <a:rPr lang="pt-BR" sz="1800" b="0" i="0" u="none" strike="noStrike" cap="none" dirty="0" err="1">
                <a:solidFill>
                  <a:srgbClr val="000000"/>
                </a:solidFill>
                <a:effectLst/>
                <a:latin typeface="Arial"/>
                <a:ea typeface="Arial"/>
                <a:cs typeface="Arial"/>
                <a:sym typeface="Arial"/>
              </a:rPr>
              <a:t>length</a:t>
            </a:r>
            <a:r>
              <a:rPr lang="pt-BR" sz="1800" b="0" i="0" u="none" strike="noStrike" cap="none" dirty="0">
                <a:solidFill>
                  <a:srgbClr val="000000"/>
                </a:solidFill>
                <a:effectLst/>
                <a:latin typeface="Arial"/>
                <a:ea typeface="Arial"/>
                <a:cs typeface="Arial"/>
                <a:sym typeface="Arial"/>
              </a:rPr>
              <a:t> é o tamanho do documento em bytes, o campo </a:t>
            </a:r>
            <a:r>
              <a:rPr lang="pt-BR" sz="1800" b="0" i="0" u="none" strike="noStrike" cap="none" dirty="0" err="1">
                <a:solidFill>
                  <a:srgbClr val="000000"/>
                </a:solidFill>
                <a:effectLst/>
                <a:latin typeface="Arial"/>
                <a:ea typeface="Arial"/>
                <a:cs typeface="Arial"/>
                <a:sym typeface="Arial"/>
              </a:rPr>
              <a:t>chunk</a:t>
            </a:r>
            <a:r>
              <a:rPr lang="pt-BR" sz="1800" b="0" i="0" u="none" strike="noStrike" cap="none" dirty="0">
                <a:solidFill>
                  <a:srgbClr val="000000"/>
                </a:solidFill>
                <a:effectLst/>
                <a:latin typeface="Arial"/>
                <a:ea typeface="Arial"/>
                <a:cs typeface="Arial"/>
                <a:sym typeface="Arial"/>
              </a:rPr>
              <a:t> é o tamanho de cada fragmento em bytes e o </a:t>
            </a:r>
            <a:r>
              <a:rPr lang="pt-BR" sz="1800" b="0" i="0" u="none" strike="noStrike" cap="none" dirty="0" err="1">
                <a:solidFill>
                  <a:srgbClr val="000000"/>
                </a:solidFill>
                <a:effectLst/>
                <a:latin typeface="Arial"/>
                <a:ea typeface="Arial"/>
                <a:cs typeface="Arial"/>
                <a:sym typeface="Arial"/>
              </a:rPr>
              <a:t>uploadDate</a:t>
            </a:r>
            <a:r>
              <a:rPr lang="pt-BR" sz="1800" b="0" i="0" u="none" strike="noStrike" cap="none" dirty="0">
                <a:solidFill>
                  <a:srgbClr val="000000"/>
                </a:solidFill>
                <a:effectLst/>
                <a:latin typeface="Arial"/>
                <a:ea typeface="Arial"/>
                <a:cs typeface="Arial"/>
                <a:sym typeface="Arial"/>
              </a:rPr>
              <a:t> é a data em que o documento foi inserido pela primeira vez no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a:t>
            </a:r>
            <a:br>
              <a:rPr lang="pt-BR" sz="1800" b="0" i="0" u="none" strike="noStrike" cap="none" dirty="0">
                <a:solidFill>
                  <a:srgbClr val="000000"/>
                </a:solidFill>
                <a:effectLst/>
                <a:latin typeface="Arial"/>
                <a:ea typeface="Arial"/>
                <a:cs typeface="Arial"/>
                <a:sym typeface="Arial"/>
              </a:rPr>
            </a:b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Você pode definir quaisquer campos de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conforme apropriado e, devido à flexibilidade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cada documento pode ter o conjunto específico de campos que fazem sentido. Não há um requisito de que todos os arquivos tenham o mesmo conjunto de campos de </a:t>
            </a:r>
            <a:r>
              <a:rPr lang="pt-BR" sz="1800" b="0" i="0" u="none" strike="noStrike" cap="none" dirty="0" err="1">
                <a:solidFill>
                  <a:srgbClr val="000000"/>
                </a:solidFill>
                <a:effectLst/>
                <a:latin typeface="Arial"/>
                <a:ea typeface="Arial"/>
                <a:cs typeface="Arial"/>
                <a:sym typeface="Arial"/>
              </a:rPr>
              <a:t>metadados</a:t>
            </a:r>
            <a:r>
              <a:rPr lang="pt-BR" sz="1800" b="0" i="0" u="none" strike="noStrike" cap="none" dirty="0">
                <a:solidFill>
                  <a:srgbClr val="000000"/>
                </a:solidFill>
                <a:effectLst/>
                <a:latin typeface="Arial"/>
                <a:ea typeface="Arial"/>
                <a:cs typeface="Arial"/>
                <a:sym typeface="Arial"/>
              </a:rPr>
              <a:t> e você pode se sentir à vontade para adicionar ou modificar campos à medida que seu aplicativo evolui.</a:t>
            </a:r>
          </a:p>
          <a:p>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79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0" i="0" u="none" strike="noStrike" cap="none" dirty="0">
                <a:solidFill>
                  <a:srgbClr val="000000"/>
                </a:solidFill>
                <a:effectLst/>
                <a:latin typeface="Arial"/>
                <a:ea typeface="Arial"/>
                <a:cs typeface="Arial"/>
                <a:sym typeface="Arial"/>
              </a:rPr>
              <a:t>Cada documento na coleção </a:t>
            </a:r>
            <a:r>
              <a:rPr lang="pt-BR" sz="1800" b="0" i="0" u="none" strike="noStrike" cap="none" dirty="0" err="1">
                <a:solidFill>
                  <a:srgbClr val="000000"/>
                </a:solidFill>
                <a:effectLst/>
                <a:latin typeface="Arial"/>
                <a:ea typeface="Arial"/>
                <a:cs typeface="Arial"/>
                <a:sym typeface="Arial"/>
              </a:rPr>
              <a:t>fs.files</a:t>
            </a:r>
            <a:r>
              <a:rPr lang="pt-BR" sz="1800" b="0" i="0" u="none" strike="noStrike" cap="none" dirty="0">
                <a:solidFill>
                  <a:srgbClr val="000000"/>
                </a:solidFill>
                <a:effectLst/>
                <a:latin typeface="Arial"/>
                <a:ea typeface="Arial"/>
                <a:cs typeface="Arial"/>
                <a:sym typeface="Arial"/>
              </a:rPr>
              <a:t> é associado a um conjunto de documentos na coleção </a:t>
            </a:r>
            <a:r>
              <a:rPr lang="pt-BR" sz="1800" b="0" i="0" u="none" strike="noStrike" cap="none" dirty="0" err="1">
                <a:solidFill>
                  <a:srgbClr val="000000"/>
                </a:solidFill>
                <a:effectLst/>
                <a:latin typeface="Arial"/>
                <a:ea typeface="Arial"/>
                <a:cs typeface="Arial"/>
                <a:sym typeface="Arial"/>
              </a:rPr>
              <a:t>fs.chunks</a:t>
            </a:r>
            <a:r>
              <a:rPr lang="pt-BR" sz="1800" b="0" i="0" u="none" strike="noStrike" cap="none" dirty="0">
                <a:solidFill>
                  <a:srgbClr val="000000"/>
                </a:solidFill>
                <a:effectLst/>
                <a:latin typeface="Arial"/>
                <a:ea typeface="Arial"/>
                <a:cs typeface="Arial"/>
                <a:sym typeface="Arial"/>
              </a:rPr>
              <a:t> (Figura 4). Os documentos </a:t>
            </a:r>
            <a:r>
              <a:rPr lang="pt-BR" sz="1800" b="0" i="0" u="none" strike="noStrike" cap="none" dirty="0" err="1">
                <a:solidFill>
                  <a:srgbClr val="000000"/>
                </a:solidFill>
                <a:effectLst/>
                <a:latin typeface="Arial"/>
                <a:ea typeface="Arial"/>
                <a:cs typeface="Arial"/>
                <a:sym typeface="Arial"/>
              </a:rPr>
              <a:t>fs.chunks</a:t>
            </a:r>
            <a:r>
              <a:rPr lang="pt-BR" sz="1800" b="0" i="0" u="none" strike="noStrike" cap="none" dirty="0">
                <a:solidFill>
                  <a:srgbClr val="000000"/>
                </a:solidFill>
                <a:effectLst/>
                <a:latin typeface="Arial"/>
                <a:ea typeface="Arial"/>
                <a:cs typeface="Arial"/>
                <a:sym typeface="Arial"/>
              </a:rPr>
              <a:t> são numerados de 0 a n (veja o campo “n”) com dados binários para o pedaço armazenado no campo “data”. O documento </a:t>
            </a:r>
            <a:r>
              <a:rPr lang="pt-BR" sz="1800" b="0" i="0" u="none" strike="noStrike" cap="none" dirty="0" err="1">
                <a:solidFill>
                  <a:srgbClr val="000000"/>
                </a:solidFill>
                <a:effectLst/>
                <a:latin typeface="Arial"/>
                <a:ea typeface="Arial"/>
                <a:cs typeface="Arial"/>
                <a:sym typeface="Arial"/>
              </a:rPr>
              <a:t>fs.files</a:t>
            </a:r>
            <a:r>
              <a:rPr lang="pt-BR" sz="1800" b="0" i="0" u="none" strike="noStrike" cap="none" dirty="0">
                <a:solidFill>
                  <a:srgbClr val="000000"/>
                </a:solidFill>
                <a:effectLst/>
                <a:latin typeface="Arial"/>
                <a:ea typeface="Arial"/>
                <a:cs typeface="Arial"/>
                <a:sym typeface="Arial"/>
              </a:rPr>
              <a:t> está relacionado aos seus documentos de bloco correspondentes na coleção </a:t>
            </a:r>
            <a:r>
              <a:rPr lang="pt-BR" sz="1800" b="0" i="0" u="none" strike="noStrike" cap="none" dirty="0" err="1">
                <a:solidFill>
                  <a:srgbClr val="000000"/>
                </a:solidFill>
                <a:effectLst/>
                <a:latin typeface="Arial"/>
                <a:ea typeface="Arial"/>
                <a:cs typeface="Arial"/>
                <a:sym typeface="Arial"/>
              </a:rPr>
              <a:t>fs.chunks</a:t>
            </a:r>
            <a:r>
              <a:rPr lang="pt-BR" sz="1800" b="0" i="0" u="none" strike="noStrike" cap="none" dirty="0">
                <a:solidFill>
                  <a:srgbClr val="000000"/>
                </a:solidFill>
                <a:effectLst/>
                <a:latin typeface="Arial"/>
                <a:ea typeface="Arial"/>
                <a:cs typeface="Arial"/>
                <a:sym typeface="Arial"/>
              </a:rPr>
              <a:t> pelo campo </a:t>
            </a:r>
            <a:r>
              <a:rPr lang="pt-BR" sz="1800" b="0" i="0" u="none" strike="noStrike" cap="none" dirty="0" err="1">
                <a:solidFill>
                  <a:srgbClr val="000000"/>
                </a:solidFill>
                <a:effectLst/>
                <a:latin typeface="Arial"/>
                <a:ea typeface="Arial"/>
                <a:cs typeface="Arial"/>
                <a:sym typeface="Arial"/>
              </a:rPr>
              <a:t>files_id</a:t>
            </a:r>
            <a:r>
              <a:rPr lang="pt-BR" sz="1800" b="0" i="0" u="none" strike="noStrike" cap="none" dirty="0">
                <a:solidFill>
                  <a:srgbClr val="000000"/>
                </a:solidFill>
                <a:effectLst/>
                <a:latin typeface="Arial"/>
                <a:ea typeface="Arial"/>
                <a:cs typeface="Arial"/>
                <a:sym typeface="Arial"/>
              </a:rPr>
              <a:t>. O campo </a:t>
            </a:r>
            <a:r>
              <a:rPr lang="pt-BR" sz="1800" b="0" i="0" u="none" strike="noStrike" cap="none" dirty="0" err="1">
                <a:solidFill>
                  <a:srgbClr val="000000"/>
                </a:solidFill>
                <a:effectLst/>
                <a:latin typeface="Arial"/>
                <a:ea typeface="Arial"/>
                <a:cs typeface="Arial"/>
                <a:sym typeface="Arial"/>
              </a:rPr>
              <a:t>files_id</a:t>
            </a:r>
            <a:r>
              <a:rPr lang="pt-BR" sz="1800" b="0" i="0" u="none" strike="noStrike" cap="none" dirty="0">
                <a:solidFill>
                  <a:srgbClr val="000000"/>
                </a:solidFill>
                <a:effectLst/>
                <a:latin typeface="Arial"/>
                <a:ea typeface="Arial"/>
                <a:cs typeface="Arial"/>
                <a:sym typeface="Arial"/>
              </a:rPr>
              <a:t> é o _id do documento correspondente na coleção </a:t>
            </a:r>
            <a:r>
              <a:rPr lang="pt-BR" sz="1800" b="0" i="0" u="none" strike="noStrike" cap="none" dirty="0" err="1">
                <a:solidFill>
                  <a:srgbClr val="000000"/>
                </a:solidFill>
                <a:effectLst/>
                <a:latin typeface="Arial"/>
                <a:ea typeface="Arial"/>
                <a:cs typeface="Arial"/>
                <a:sym typeface="Arial"/>
              </a:rPr>
              <a:t>fs.files</a:t>
            </a:r>
            <a:r>
              <a:rPr lang="pt-BR" sz="1800" b="0" i="0" u="none" strike="noStrike" cap="none" dirty="0">
                <a:solidFill>
                  <a:srgbClr val="000000"/>
                </a:solidFill>
                <a:effectLst/>
                <a:latin typeface="Arial"/>
                <a:ea typeface="Arial"/>
                <a:cs typeface="Arial"/>
                <a:sym typeface="Arial"/>
              </a:rPr>
              <a:t>. Aqui estão os dois primeiros pedaços associados ao documento cujo </a:t>
            </a:r>
            <a:r>
              <a:rPr lang="pt-BR" sz="1800" b="0" i="0" u="none" strike="noStrike" cap="none" dirty="0" err="1">
                <a:solidFill>
                  <a:srgbClr val="000000"/>
                </a:solidFill>
                <a:effectLst/>
                <a:latin typeface="Arial"/>
                <a:ea typeface="Arial"/>
                <a:cs typeface="Arial"/>
                <a:sym typeface="Arial"/>
              </a:rPr>
              <a:t>ObjectId</a:t>
            </a:r>
            <a:r>
              <a:rPr lang="pt-BR" sz="1800" b="0" i="0" u="none" strike="noStrike" cap="none" dirty="0">
                <a:solidFill>
                  <a:srgbClr val="000000"/>
                </a:solidFill>
                <a:effectLst/>
                <a:latin typeface="Arial"/>
                <a:ea typeface="Arial"/>
                <a:cs typeface="Arial"/>
                <a:sym typeface="Arial"/>
              </a:rPr>
              <a:t> é 546fb304f9781507293f9896.</a:t>
            </a:r>
          </a:p>
          <a:p>
            <a:endParaRPr lang="pt-BR" sz="1800" b="0" i="0" u="none" strike="noStrike" cap="none" dirty="0">
              <a:solidFill>
                <a:srgbClr val="000000"/>
              </a:solidFill>
              <a:effectLst/>
              <a:latin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894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dirty="0"/>
              <a:t>Como o objetivo da API </a:t>
            </a:r>
            <a:r>
              <a:rPr lang="pt-BR" dirty="0" err="1"/>
              <a:t>GridFS</a:t>
            </a:r>
            <a:r>
              <a:rPr lang="pt-BR" dirty="0"/>
              <a:t> é facilitar e tornar mais eficiente a recuperação e a remontagem do documento binário, o </a:t>
            </a:r>
            <a:r>
              <a:rPr lang="pt-BR" dirty="0" err="1"/>
              <a:t>GridFS</a:t>
            </a:r>
            <a:r>
              <a:rPr lang="pt-BR" dirty="0"/>
              <a:t> cria automaticamente um índice composto na coleção </a:t>
            </a:r>
            <a:r>
              <a:rPr lang="pt-BR" dirty="0" err="1"/>
              <a:t>fs.chunks</a:t>
            </a:r>
            <a:r>
              <a:rPr lang="pt-BR" dirty="0"/>
              <a:t> nos campos </a:t>
            </a:r>
            <a:r>
              <a:rPr lang="pt-BR" dirty="0" err="1"/>
              <a:t>files_id</a:t>
            </a:r>
            <a:r>
              <a:rPr lang="pt-BR" dirty="0"/>
              <a:t> e n. Isso permitirá que o </a:t>
            </a:r>
            <a:r>
              <a:rPr lang="pt-BR" dirty="0" err="1"/>
              <a:t>MongoDB</a:t>
            </a:r>
            <a:r>
              <a:rPr lang="pt-BR" dirty="0"/>
              <a:t> identifique rapidamente todos os fragmentos associados a um determinado arquivo, classifique-os de 0 a n usando o campo n e os retorne ao driver para que possam ser montados de volta no documento original. Para demonstrar isso, aqui está a saída da execução de </a:t>
            </a:r>
            <a:r>
              <a:rPr lang="pt-BR" dirty="0" err="1"/>
              <a:t>getIndexes</a:t>
            </a:r>
            <a:r>
              <a:rPr lang="pt-BR" dirty="0"/>
              <a:t> na coleção </a:t>
            </a:r>
            <a:r>
              <a:rPr lang="pt-BR" dirty="0" err="1"/>
              <a:t>fs.chunks</a:t>
            </a:r>
            <a:r>
              <a:rPr lang="pt-BR" dirty="0"/>
              <a:t>. Como você vê o driver Perl criou automaticamente o índice composto quando inseri o primeiro documento em meu banco de dados.</a:t>
            </a:r>
          </a:p>
          <a:p>
            <a:r>
              <a:rPr lang="en-US" sz="1800" b="0" i="0" u="none" strike="noStrike" cap="none" dirty="0">
                <a:solidFill>
                  <a:srgbClr val="000000"/>
                </a:solidFill>
                <a:effectLst/>
                <a:latin typeface="Arial"/>
                <a:ea typeface="Arial"/>
                <a:cs typeface="Arial"/>
                <a:sym typeface="Arial"/>
                <a:hlinkClick r:id="rId3"/>
              </a:rPr>
              <a:t>http://docs.mongodb.org/manual/core/gridfs/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145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dirty="0"/>
              <a:t>Como o objetivo da API </a:t>
            </a:r>
            <a:r>
              <a:rPr lang="pt-BR" dirty="0" err="1"/>
              <a:t>GridFS</a:t>
            </a:r>
            <a:r>
              <a:rPr lang="pt-BR" dirty="0"/>
              <a:t> é facilitar e tornar mais eficiente a recuperação e a remontagem do documento binário, o </a:t>
            </a:r>
            <a:r>
              <a:rPr lang="pt-BR" dirty="0" err="1"/>
              <a:t>GridFS</a:t>
            </a:r>
            <a:r>
              <a:rPr lang="pt-BR" dirty="0"/>
              <a:t> cria automaticamente um índice composto na coleção </a:t>
            </a:r>
            <a:r>
              <a:rPr lang="pt-BR" dirty="0" err="1"/>
              <a:t>fs.chunks</a:t>
            </a:r>
            <a:r>
              <a:rPr lang="pt-BR" dirty="0"/>
              <a:t> nos campos </a:t>
            </a:r>
            <a:r>
              <a:rPr lang="pt-BR" dirty="0" err="1"/>
              <a:t>files_id</a:t>
            </a:r>
            <a:r>
              <a:rPr lang="pt-BR" dirty="0"/>
              <a:t> e n. Isso permitirá que o </a:t>
            </a:r>
            <a:r>
              <a:rPr lang="pt-BR" dirty="0" err="1"/>
              <a:t>MongoDB</a:t>
            </a:r>
            <a:r>
              <a:rPr lang="pt-BR" dirty="0"/>
              <a:t> identifique rapidamente todos os fragmentos associados a um determinado arquivo, classifique-os de 0 a n usando o campo n e os retorne ao driver para que possam ser montados de volta no documento original. Para demonstrar isso, aqui está a saída da execução de </a:t>
            </a:r>
            <a:r>
              <a:rPr lang="pt-BR" dirty="0" err="1"/>
              <a:t>getIndexes</a:t>
            </a:r>
            <a:r>
              <a:rPr lang="pt-BR" dirty="0"/>
              <a:t> na coleção </a:t>
            </a:r>
            <a:r>
              <a:rPr lang="pt-BR" dirty="0" err="1"/>
              <a:t>fs.chunks</a:t>
            </a:r>
            <a:r>
              <a:rPr lang="pt-BR" dirty="0"/>
              <a:t>. Como você vê o driver Perl criou automaticamente o índice composto quando inseri o primeiro documento em meu banco de dados.</a:t>
            </a:r>
          </a:p>
          <a:p>
            <a:r>
              <a:rPr lang="en-US" sz="1800" b="0" i="0" u="none" strike="noStrike" cap="none" dirty="0">
                <a:solidFill>
                  <a:srgbClr val="000000"/>
                </a:solidFill>
                <a:effectLst/>
                <a:latin typeface="Arial"/>
                <a:ea typeface="Arial"/>
                <a:cs typeface="Arial"/>
                <a:sym typeface="Arial"/>
                <a:hlinkClick r:id="rId3"/>
              </a:rPr>
              <a:t>http://docs.mongodb.org/manual/core/gridfs/</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500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Agora, apesar da introdução, vimos que os índices são bons para consultas, mas ter muitos índices pode atrasar outras operações, como a operação Inserir, Excluir e Atualizar.</a:t>
            </a:r>
          </a:p>
          <a:p>
            <a:pPr marL="0" lvl="0" indent="0" rtl="0">
              <a:spcBef>
                <a:spcPts val="0"/>
              </a:spcBef>
              <a:spcAft>
                <a:spcPts val="0"/>
              </a:spcAft>
              <a:buNone/>
            </a:pPr>
            <a:endParaRPr lang="pt-BR" dirty="0"/>
          </a:p>
          <a:p>
            <a:pPr marL="0" lvl="0" indent="0" rtl="0">
              <a:spcBef>
                <a:spcPts val="0"/>
              </a:spcBef>
              <a:spcAft>
                <a:spcPts val="0"/>
              </a:spcAft>
              <a:buNone/>
            </a:pPr>
            <a:r>
              <a:rPr lang="pt-BR" dirty="0"/>
              <a:t>Se houver operações </a:t>
            </a:r>
            <a:r>
              <a:rPr lang="pt-BR" dirty="0" err="1"/>
              <a:t>freqüentes</a:t>
            </a:r>
            <a:r>
              <a:rPr lang="pt-BR" dirty="0"/>
              <a:t> de inserção, exclusão e atualização realizadas em documentos, os índices precisariam mudar com frequência, o que seria apenas uma sobrecarga para a coleção.</a:t>
            </a:r>
          </a:p>
          <a:p>
            <a:pPr marL="0" lvl="0" indent="0" rtl="0">
              <a:spcBef>
                <a:spcPts val="0"/>
              </a:spcBef>
              <a:spcAft>
                <a:spcPts val="0"/>
              </a:spcAft>
              <a:buNone/>
            </a:pPr>
            <a:endParaRPr lang="pt-BR" dirty="0"/>
          </a:p>
          <a:p>
            <a:pPr marL="0" lvl="0" indent="0" rtl="0">
              <a:spcBef>
                <a:spcPts val="0"/>
              </a:spcBef>
              <a:spcAft>
                <a:spcPts val="0"/>
              </a:spcAft>
              <a:buNone/>
            </a:pPr>
            <a:r>
              <a:rPr lang="pt-BR" dirty="0"/>
              <a:t>O exemplo abaixo mostra um exemplo de quais valores de campo podem constituir um índice em uma coleção. Um índice pode ser baseado em apenas um campo na coleção ou pode ser baseado em vários campos na coleção.</a:t>
            </a:r>
          </a:p>
          <a:p>
            <a:pPr marL="0" lvl="0" indent="0" rtl="0">
              <a:spcBef>
                <a:spcPts val="0"/>
              </a:spcBef>
              <a:spcAft>
                <a:spcPts val="0"/>
              </a:spcAft>
              <a:buNone/>
            </a:pPr>
            <a:endParaRPr lang="pt-BR" dirty="0"/>
          </a:p>
          <a:p>
            <a:pPr marL="0" lvl="0" indent="0" rtl="0">
              <a:spcBef>
                <a:spcPts val="0"/>
              </a:spcBef>
              <a:spcAft>
                <a:spcPts val="0"/>
              </a:spcAft>
              <a:buNone/>
            </a:pPr>
            <a:r>
              <a:rPr lang="pt-BR" dirty="0"/>
              <a:t>No exemplo abaixo, o </a:t>
            </a:r>
            <a:r>
              <a:rPr lang="pt-BR" dirty="0" err="1"/>
              <a:t>Employeeid</a:t>
            </a:r>
            <a:r>
              <a:rPr lang="pt-BR" dirty="0"/>
              <a:t> "1" e </a:t>
            </a:r>
            <a:r>
              <a:rPr lang="pt-BR" dirty="0" err="1"/>
              <a:t>EmployeeCode</a:t>
            </a:r>
            <a:r>
              <a:rPr lang="pt-BR" dirty="0"/>
              <a:t> "AA" são usados para indexar os documentos na coleção. Assim, quando uma pesquisa de consulta é feita, esses índices serão usados para localizar de forma rápida e eficiente os documentos necessários na coleção.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986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 criação de um índice no </a:t>
            </a:r>
            <a:r>
              <a:rPr lang="pt-BR" dirty="0" err="1"/>
              <a:t>MongoDB</a:t>
            </a:r>
            <a:r>
              <a:rPr lang="pt-BR" dirty="0"/>
              <a:t> é feita usando o método "</a:t>
            </a:r>
            <a:r>
              <a:rPr lang="pt-BR" dirty="0" err="1"/>
              <a:t>createIndex</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O exemplo a seguir mostra como isso pode ser feito. Vamos supor que temos nossa mesma coleção de funcionários que possui os nomes de campo "</a:t>
            </a:r>
            <a:r>
              <a:rPr lang="pt-BR" dirty="0" err="1"/>
              <a:t>Employeeid</a:t>
            </a:r>
            <a:r>
              <a:rPr lang="pt-BR" dirty="0"/>
              <a:t>" e "</a:t>
            </a:r>
            <a:r>
              <a:rPr lang="pt-BR" dirty="0" err="1"/>
              <a:t>EmployeeName</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Tutorial de Indexação do </a:t>
            </a:r>
            <a:r>
              <a:rPr lang="pt-BR" dirty="0" err="1"/>
              <a:t>MongoDB</a:t>
            </a:r>
            <a:r>
              <a:rPr lang="pt-BR" dirty="0"/>
              <a:t> - </a:t>
            </a:r>
            <a:r>
              <a:rPr lang="pt-BR" dirty="0" err="1"/>
              <a:t>createIndex</a:t>
            </a:r>
            <a:r>
              <a:rPr lang="pt-BR" dirty="0"/>
              <a:t> ()</a:t>
            </a:r>
          </a:p>
          <a:p>
            <a:pPr marL="0" lvl="0" indent="0" rtl="0">
              <a:spcBef>
                <a:spcPts val="0"/>
              </a:spcBef>
              <a:spcAft>
                <a:spcPts val="0"/>
              </a:spcAft>
              <a:buNone/>
            </a:pPr>
            <a:endParaRPr lang="pt-BR" dirty="0"/>
          </a:p>
          <a:p>
            <a:pPr marL="0" lvl="0" indent="0" rtl="0">
              <a:spcBef>
                <a:spcPts val="0"/>
              </a:spcBef>
              <a:spcAft>
                <a:spcPts val="0"/>
              </a:spcAft>
              <a:buNone/>
            </a:pPr>
            <a:r>
              <a:rPr lang="pt-BR" dirty="0"/>
              <a:t>Explicação do código:</a:t>
            </a:r>
          </a:p>
          <a:p>
            <a:pPr marL="0" lvl="0" indent="0" rtl="0">
              <a:spcBef>
                <a:spcPts val="0"/>
              </a:spcBef>
              <a:spcAft>
                <a:spcPts val="0"/>
              </a:spcAft>
              <a:buNone/>
            </a:pPr>
            <a:endParaRPr lang="pt-BR" dirty="0"/>
          </a:p>
          <a:p>
            <a:pPr marL="0" lvl="0" indent="0" rtl="0">
              <a:spcBef>
                <a:spcPts val="0"/>
              </a:spcBef>
              <a:spcAft>
                <a:spcPts val="0"/>
              </a:spcAft>
              <a:buNone/>
            </a:pPr>
            <a:r>
              <a:rPr lang="pt-BR" dirty="0"/>
              <a:t>O método </a:t>
            </a:r>
            <a:r>
              <a:rPr lang="pt-BR" dirty="0" err="1"/>
              <a:t>createIndex</a:t>
            </a:r>
            <a:r>
              <a:rPr lang="pt-BR" dirty="0"/>
              <a:t> é usado para criar um índice baseado no "</a:t>
            </a:r>
            <a:r>
              <a:rPr lang="pt-BR" dirty="0" err="1"/>
              <a:t>Employeeid</a:t>
            </a:r>
            <a:r>
              <a:rPr lang="pt-BR" dirty="0"/>
              <a:t>" do documento.</a:t>
            </a:r>
          </a:p>
          <a:p>
            <a:pPr marL="0" lvl="0" indent="0" rtl="0">
              <a:spcBef>
                <a:spcPts val="0"/>
              </a:spcBef>
              <a:spcAft>
                <a:spcPts val="0"/>
              </a:spcAft>
              <a:buNone/>
            </a:pPr>
            <a:r>
              <a:rPr lang="pt-BR" dirty="0"/>
              <a:t>O parâmetro '1' indica que quando o índice é criado com os valores do campo "</a:t>
            </a:r>
            <a:r>
              <a:rPr lang="pt-BR" dirty="0" err="1"/>
              <a:t>Employeeid</a:t>
            </a:r>
            <a:r>
              <a:rPr lang="pt-BR" dirty="0"/>
              <a:t>", eles devem ser classificados em ordem crescente. Observe que isso é diferente do campo _id (o campo id é usado para identificar exclusivamente cada documento na coleção), criado automaticamente na coleção pelo </a:t>
            </a:r>
            <a:r>
              <a:rPr lang="pt-BR" dirty="0" err="1"/>
              <a:t>MongoDB</a:t>
            </a:r>
            <a:r>
              <a:rPr lang="pt-BR" dirty="0"/>
              <a:t>. Os documentos agora serão classificados de acordo com o </a:t>
            </a:r>
            <a:r>
              <a:rPr lang="pt-BR" dirty="0" err="1"/>
              <a:t>Employeeid</a:t>
            </a:r>
            <a:r>
              <a:rPr lang="pt-BR" dirty="0"/>
              <a:t> e não o campo _id.</a:t>
            </a:r>
          </a:p>
          <a:p>
            <a:pPr marL="0" lvl="0" indent="0" rtl="0">
              <a:spcBef>
                <a:spcPts val="0"/>
              </a:spcBef>
              <a:spcAft>
                <a:spcPts val="0"/>
              </a:spcAft>
              <a:buNone/>
            </a:pPr>
            <a:endParaRPr lang="pt-BR" dirty="0"/>
          </a:p>
          <a:p>
            <a:pPr marL="0" lvl="0" indent="0" rtl="0">
              <a:spcBef>
                <a:spcPts val="0"/>
              </a:spcBef>
              <a:spcAft>
                <a:spcPts val="0"/>
              </a:spcAft>
              <a:buNone/>
            </a:pPr>
            <a:r>
              <a:rPr lang="pt-BR" dirty="0"/>
              <a:t>O </a:t>
            </a:r>
            <a:r>
              <a:rPr lang="pt-BR" dirty="0" err="1"/>
              <a:t>numIndexesBefore</a:t>
            </a:r>
            <a:r>
              <a:rPr lang="pt-BR" dirty="0"/>
              <a:t>: 1 indica o número de valores de campo (os campos reais na coleção) que estavam lá nos índices antes do comando ser executado. Lembre-se de que cada coleção possui o campo _id, que também conta como um valor de campo para o índice. Como o campo de índice _id faz parte da coleção quando é criado inicialmente, o valor de </a:t>
            </a:r>
            <a:r>
              <a:rPr lang="pt-BR" dirty="0" err="1"/>
              <a:t>numIndexesBefore</a:t>
            </a:r>
            <a:r>
              <a:rPr lang="pt-BR" dirty="0"/>
              <a:t> é 1.</a:t>
            </a:r>
          </a:p>
          <a:p>
            <a:pPr marL="0" lvl="0" indent="0" rtl="0">
              <a:spcBef>
                <a:spcPts val="0"/>
              </a:spcBef>
              <a:spcAft>
                <a:spcPts val="0"/>
              </a:spcAft>
              <a:buNone/>
            </a:pPr>
            <a:r>
              <a:rPr lang="pt-BR" dirty="0"/>
              <a:t>O </a:t>
            </a:r>
            <a:r>
              <a:rPr lang="pt-BR" dirty="0" err="1"/>
              <a:t>numIndexesAfter</a:t>
            </a:r>
            <a:r>
              <a:rPr lang="pt-BR" dirty="0"/>
              <a:t>: 2 indica o número de valores de campo que estavam presentes nos índices após o comando ter sido executado.</a:t>
            </a:r>
          </a:p>
          <a:p>
            <a:pPr marL="0" lvl="0" indent="0" rtl="0">
              <a:spcBef>
                <a:spcPts val="0"/>
              </a:spcBef>
              <a:spcAft>
                <a:spcPts val="0"/>
              </a:spcAft>
              <a:buNone/>
            </a:pPr>
            <a:r>
              <a:rPr lang="pt-BR" dirty="0"/>
              <a:t>Aqui, a saída "ok: 1" especifica que a operação foi bem-sucedida e o novo índice é adicionado à coleção.</a:t>
            </a:r>
          </a:p>
          <a:p>
            <a:pPr marL="0" lvl="0" indent="0" rtl="0">
              <a:spcBef>
                <a:spcPts val="0"/>
              </a:spcBef>
              <a:spcAft>
                <a:spcPts val="0"/>
              </a:spcAft>
              <a:buNone/>
            </a:pPr>
            <a:r>
              <a:rPr lang="pt-BR" dirty="0"/>
              <a:t>O código acima mostra como criar um índice com base em um valor de campo, mas também é possível criar um índice com base em vários valores de campo.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733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a:t>O método </a:t>
            </a:r>
            <a:r>
              <a:rPr lang="pt-BR" dirty="0" err="1"/>
              <a:t>createIndex</a:t>
            </a:r>
            <a:r>
              <a:rPr lang="pt-BR" dirty="0"/>
              <a:t> agora leva em conta vários valores de campo que agora farão com que o índice seja criado com base em "</a:t>
            </a:r>
            <a:r>
              <a:rPr lang="pt-BR" dirty="0" err="1"/>
              <a:t>Employeeid</a:t>
            </a:r>
            <a:r>
              <a:rPr lang="pt-BR" dirty="0"/>
              <a:t>" e "</a:t>
            </a:r>
            <a:r>
              <a:rPr lang="pt-BR" dirty="0" err="1"/>
              <a:t>EmployeeName</a:t>
            </a:r>
            <a:r>
              <a:rPr lang="pt-BR" dirty="0"/>
              <a:t>". O </a:t>
            </a:r>
            <a:r>
              <a:rPr lang="pt-BR" dirty="0" err="1"/>
              <a:t>Employeeid</a:t>
            </a:r>
            <a:r>
              <a:rPr lang="pt-BR" dirty="0"/>
              <a:t>: 1 e </a:t>
            </a:r>
            <a:r>
              <a:rPr lang="pt-BR" dirty="0" err="1"/>
              <a:t>EmployeeName</a:t>
            </a:r>
            <a:r>
              <a:rPr lang="pt-BR" dirty="0"/>
              <a:t>: 1 indicam que o índice deve ser criado nesses 2 valores de campo com o: 1 indicando que deve estar em ordem crescente.</a:t>
            </a: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401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 criação de um índice no </a:t>
            </a:r>
            <a:r>
              <a:rPr lang="pt-BR" dirty="0" err="1"/>
              <a:t>MongoDB</a:t>
            </a:r>
            <a:r>
              <a:rPr lang="pt-BR" dirty="0"/>
              <a:t> é feita usando o método "</a:t>
            </a:r>
            <a:r>
              <a:rPr lang="pt-BR" dirty="0" err="1"/>
              <a:t>createIndex</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O exemplo a seguir mostra como isso pode ser feito. Vamos supor que temos nossa mesma coleção de funcionários que possui os nomes de campo "</a:t>
            </a:r>
            <a:r>
              <a:rPr lang="pt-BR" dirty="0" err="1"/>
              <a:t>Employeeid</a:t>
            </a:r>
            <a:r>
              <a:rPr lang="pt-BR" dirty="0"/>
              <a:t>" e "</a:t>
            </a:r>
            <a:r>
              <a:rPr lang="pt-BR" dirty="0" err="1"/>
              <a:t>EmployeeName</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Tutorial de Indexação do </a:t>
            </a:r>
            <a:r>
              <a:rPr lang="pt-BR" dirty="0" err="1"/>
              <a:t>MongoDB</a:t>
            </a:r>
            <a:r>
              <a:rPr lang="pt-BR" dirty="0"/>
              <a:t> - </a:t>
            </a:r>
            <a:r>
              <a:rPr lang="pt-BR" dirty="0" err="1"/>
              <a:t>createIndex</a:t>
            </a:r>
            <a:r>
              <a:rPr lang="pt-BR" dirty="0"/>
              <a:t> ()</a:t>
            </a:r>
          </a:p>
          <a:p>
            <a:pPr marL="0" lvl="0" indent="0" rtl="0">
              <a:spcBef>
                <a:spcPts val="0"/>
              </a:spcBef>
              <a:spcAft>
                <a:spcPts val="0"/>
              </a:spcAft>
              <a:buNone/>
            </a:pPr>
            <a:endParaRPr lang="pt-BR" dirty="0"/>
          </a:p>
          <a:p>
            <a:pPr marL="0" lvl="0" indent="0" rtl="0">
              <a:spcBef>
                <a:spcPts val="0"/>
              </a:spcBef>
              <a:spcAft>
                <a:spcPts val="0"/>
              </a:spcAft>
              <a:buNone/>
            </a:pPr>
            <a:r>
              <a:rPr lang="pt-BR" dirty="0"/>
              <a:t>Explicação do código:</a:t>
            </a:r>
          </a:p>
          <a:p>
            <a:pPr marL="0" lvl="0" indent="0" rtl="0">
              <a:spcBef>
                <a:spcPts val="0"/>
              </a:spcBef>
              <a:spcAft>
                <a:spcPts val="0"/>
              </a:spcAft>
              <a:buNone/>
            </a:pPr>
            <a:endParaRPr lang="pt-BR" dirty="0"/>
          </a:p>
          <a:p>
            <a:pPr marL="0" lvl="0" indent="0" rtl="0">
              <a:spcBef>
                <a:spcPts val="0"/>
              </a:spcBef>
              <a:spcAft>
                <a:spcPts val="0"/>
              </a:spcAft>
              <a:buNone/>
            </a:pPr>
            <a:r>
              <a:rPr lang="pt-BR" dirty="0"/>
              <a:t>O método </a:t>
            </a:r>
            <a:r>
              <a:rPr lang="pt-BR" dirty="0" err="1"/>
              <a:t>createIndex</a:t>
            </a:r>
            <a:r>
              <a:rPr lang="pt-BR" dirty="0"/>
              <a:t> é usado para criar um índice baseado no "</a:t>
            </a:r>
            <a:r>
              <a:rPr lang="pt-BR" dirty="0" err="1"/>
              <a:t>Employeeid</a:t>
            </a:r>
            <a:r>
              <a:rPr lang="pt-BR" dirty="0"/>
              <a:t>" do documento.</a:t>
            </a:r>
          </a:p>
          <a:p>
            <a:pPr marL="0" lvl="0" indent="0" rtl="0">
              <a:spcBef>
                <a:spcPts val="0"/>
              </a:spcBef>
              <a:spcAft>
                <a:spcPts val="0"/>
              </a:spcAft>
              <a:buNone/>
            </a:pPr>
            <a:r>
              <a:rPr lang="pt-BR" dirty="0"/>
              <a:t>O parâmetro '1' indica que quando o índice é criado com os valores do campo "</a:t>
            </a:r>
            <a:r>
              <a:rPr lang="pt-BR" dirty="0" err="1"/>
              <a:t>Employeeid</a:t>
            </a:r>
            <a:r>
              <a:rPr lang="pt-BR" dirty="0"/>
              <a:t>", eles devem ser classificados em ordem crescente. Observe que isso é diferente do campo _id (o campo id é usado para identificar exclusivamente cada documento na coleção), criado automaticamente na coleção pelo </a:t>
            </a:r>
            <a:r>
              <a:rPr lang="pt-BR" dirty="0" err="1"/>
              <a:t>MongoDB</a:t>
            </a:r>
            <a:r>
              <a:rPr lang="pt-BR" dirty="0"/>
              <a:t>. Os documentos agora serão classificados de acordo com o </a:t>
            </a:r>
            <a:r>
              <a:rPr lang="pt-BR" dirty="0" err="1"/>
              <a:t>Employeeid</a:t>
            </a:r>
            <a:r>
              <a:rPr lang="pt-BR" dirty="0"/>
              <a:t> e não o campo _id.</a:t>
            </a:r>
          </a:p>
          <a:p>
            <a:pPr marL="0" lvl="0" indent="0" rtl="0">
              <a:spcBef>
                <a:spcPts val="0"/>
              </a:spcBef>
              <a:spcAft>
                <a:spcPts val="0"/>
              </a:spcAft>
              <a:buNone/>
            </a:pPr>
            <a:endParaRPr lang="pt-BR" dirty="0"/>
          </a:p>
          <a:p>
            <a:pPr marL="0" lvl="0" indent="0" rtl="0">
              <a:spcBef>
                <a:spcPts val="0"/>
              </a:spcBef>
              <a:spcAft>
                <a:spcPts val="0"/>
              </a:spcAft>
              <a:buNone/>
            </a:pPr>
            <a:r>
              <a:rPr lang="pt-BR" dirty="0"/>
              <a:t>O </a:t>
            </a:r>
            <a:r>
              <a:rPr lang="pt-BR" dirty="0" err="1"/>
              <a:t>numIndexesBefore</a:t>
            </a:r>
            <a:r>
              <a:rPr lang="pt-BR" dirty="0"/>
              <a:t>: 1 indica o número de valores de campo (os campos reais na coleção) que estavam lá nos índices antes do comando ser executado. Lembre-se de que cada coleção possui o campo _id, que também conta como um valor de campo para o índice. Como o campo de índice _id faz parte da coleção quando é criado inicialmente, o valor de </a:t>
            </a:r>
            <a:r>
              <a:rPr lang="pt-BR" dirty="0" err="1"/>
              <a:t>numIndexesBefore</a:t>
            </a:r>
            <a:r>
              <a:rPr lang="pt-BR" dirty="0"/>
              <a:t> é 1.</a:t>
            </a:r>
          </a:p>
          <a:p>
            <a:pPr marL="0" lvl="0" indent="0" rtl="0">
              <a:spcBef>
                <a:spcPts val="0"/>
              </a:spcBef>
              <a:spcAft>
                <a:spcPts val="0"/>
              </a:spcAft>
              <a:buNone/>
            </a:pPr>
            <a:r>
              <a:rPr lang="pt-BR" dirty="0"/>
              <a:t>O </a:t>
            </a:r>
            <a:r>
              <a:rPr lang="pt-BR" dirty="0" err="1"/>
              <a:t>numIndexesAfter</a:t>
            </a:r>
            <a:r>
              <a:rPr lang="pt-BR" dirty="0"/>
              <a:t>: 2 indica o número de valores de campo que estavam presentes nos índices após o comando ter sido executado.</a:t>
            </a:r>
          </a:p>
          <a:p>
            <a:pPr marL="0" lvl="0" indent="0" rtl="0">
              <a:spcBef>
                <a:spcPts val="0"/>
              </a:spcBef>
              <a:spcAft>
                <a:spcPts val="0"/>
              </a:spcAft>
              <a:buNone/>
            </a:pPr>
            <a:r>
              <a:rPr lang="pt-BR" dirty="0"/>
              <a:t>Aqui, a saída "ok: 1" especifica que a operação foi bem-sucedida e o novo índice é adicionado à coleção.</a:t>
            </a:r>
          </a:p>
          <a:p>
            <a:pPr marL="0" lvl="0" indent="0" rtl="0">
              <a:spcBef>
                <a:spcPts val="0"/>
              </a:spcBef>
              <a:spcAft>
                <a:spcPts val="0"/>
              </a:spcAft>
              <a:buNone/>
            </a:pPr>
            <a:r>
              <a:rPr lang="pt-BR" dirty="0"/>
              <a:t>O código acima mostra como criar um índice com base em um valor de campo, mas também é possível criar um índice com base em vários valores de campo.</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817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Encontrar um índice no </a:t>
            </a:r>
            <a:r>
              <a:rPr lang="pt-BR" dirty="0" err="1"/>
              <a:t>MongoDB</a:t>
            </a:r>
            <a:r>
              <a:rPr lang="pt-BR" dirty="0"/>
              <a:t> é feito usando o método "</a:t>
            </a:r>
            <a:r>
              <a:rPr lang="pt-BR" dirty="0" err="1"/>
              <a:t>getIndexes</a:t>
            </a:r>
            <a:r>
              <a:rPr lang="pt-BR" dirty="0"/>
              <a:t>".</a:t>
            </a:r>
          </a:p>
          <a:p>
            <a:pPr marL="0" lvl="0" indent="0" rtl="0">
              <a:spcBef>
                <a:spcPts val="0"/>
              </a:spcBef>
              <a:spcAft>
                <a:spcPts val="0"/>
              </a:spcAft>
              <a:buNone/>
            </a:pPr>
            <a:r>
              <a:rPr lang="pt-BR" dirty="0"/>
              <a:t>O exemplo a seguir mostra como isso pode ser feito;</a:t>
            </a:r>
          </a:p>
          <a:p>
            <a:pPr marL="0" lvl="0" indent="0" rtl="0">
              <a:spcBef>
                <a:spcPts val="0"/>
              </a:spcBef>
              <a:spcAft>
                <a:spcPts val="0"/>
              </a:spcAft>
              <a:buNone/>
            </a:pPr>
            <a:r>
              <a:rPr lang="pt-BR" dirty="0"/>
              <a:t>O método </a:t>
            </a:r>
            <a:r>
              <a:rPr lang="pt-BR" dirty="0" err="1"/>
              <a:t>getIndexes</a:t>
            </a:r>
            <a:r>
              <a:rPr lang="pt-BR" dirty="0"/>
              <a:t> é usado para localizar todos os índices em uma coleção.</a:t>
            </a:r>
          </a:p>
          <a:p>
            <a:pPr marL="0" lvl="0" indent="0" rtl="0">
              <a:spcBef>
                <a:spcPts val="0"/>
              </a:spcBef>
              <a:spcAft>
                <a:spcPts val="0"/>
              </a:spcAft>
              <a:buNone/>
            </a:pPr>
            <a:r>
              <a:rPr lang="pt-BR" dirty="0"/>
              <a:t>Se o comando for executado com sucesso, a seguinte saída será mostrada.</a:t>
            </a:r>
          </a:p>
          <a:p>
            <a:pPr marL="0" lvl="0" indent="0" rtl="0">
              <a:spcBef>
                <a:spcPts val="0"/>
              </a:spcBef>
              <a:spcAft>
                <a:spcPts val="0"/>
              </a:spcAft>
              <a:buNone/>
            </a:pPr>
            <a:r>
              <a:rPr lang="pt-BR" dirty="0"/>
              <a:t>A saída retorna um documento que mostra apenas que há dois índices na coleção, que é o campo _id, e o outro é o campo ID do funcionário. O: 1 indica que os valores do campo no índice são criados em ordem crescente.</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791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A remoção de um índice no </a:t>
            </a:r>
            <a:r>
              <a:rPr lang="pt-BR" dirty="0" err="1"/>
              <a:t>MongoDB</a:t>
            </a:r>
            <a:r>
              <a:rPr lang="pt-BR" dirty="0"/>
              <a:t> é feita usando o método </a:t>
            </a:r>
            <a:r>
              <a:rPr lang="pt-BR" dirty="0" err="1"/>
              <a:t>dropIndex</a:t>
            </a:r>
            <a:r>
              <a:rPr lang="pt-BR" dirty="0"/>
              <a:t>.</a:t>
            </a:r>
          </a:p>
          <a:p>
            <a:pPr marL="0" lvl="0" indent="0" rtl="0">
              <a:spcBef>
                <a:spcPts val="0"/>
              </a:spcBef>
              <a:spcAft>
                <a:spcPts val="0"/>
              </a:spcAft>
              <a:buNone/>
            </a:pPr>
            <a:r>
              <a:rPr lang="pt-BR" dirty="0"/>
              <a:t>O exemplo a seguir mostra como isso pode ser feito;</a:t>
            </a:r>
          </a:p>
          <a:p>
            <a:pPr marL="0" lvl="0" indent="0" rtl="0">
              <a:spcBef>
                <a:spcPts val="0"/>
              </a:spcBef>
              <a:spcAft>
                <a:spcPts val="0"/>
              </a:spcAft>
              <a:buNone/>
            </a:pPr>
            <a:r>
              <a:rPr lang="pt-BR" dirty="0"/>
              <a:t>O método </a:t>
            </a:r>
            <a:r>
              <a:rPr lang="pt-BR" dirty="0" err="1"/>
              <a:t>dropIndex</a:t>
            </a:r>
            <a:r>
              <a:rPr lang="pt-BR" dirty="0"/>
              <a:t> usa os valores obrigatórios do campo que precisam ser removidos do índice.</a:t>
            </a:r>
          </a:p>
          <a:p>
            <a:pPr marL="0" lvl="0" indent="0" rtl="0">
              <a:spcBef>
                <a:spcPts val="0"/>
              </a:spcBef>
              <a:spcAft>
                <a:spcPts val="0"/>
              </a:spcAft>
              <a:buNone/>
            </a:pPr>
            <a:r>
              <a:rPr lang="pt-BR" dirty="0"/>
              <a:t>Se o comando for executado com sucesso, a seguinte saída será mostrada.</a:t>
            </a:r>
          </a:p>
          <a:p>
            <a:pPr marL="0" lvl="0" indent="0" rtl="0">
              <a:spcBef>
                <a:spcPts val="0"/>
              </a:spcBef>
              <a:spcAft>
                <a:spcPts val="0"/>
              </a:spcAft>
              <a:buNone/>
            </a:pPr>
            <a:r>
              <a:rPr lang="pt-BR" dirty="0"/>
              <a:t>O </a:t>
            </a:r>
            <a:r>
              <a:rPr lang="pt-BR" dirty="0" err="1"/>
              <a:t>nIndexesWas</a:t>
            </a:r>
            <a:r>
              <a:rPr lang="pt-BR" dirty="0"/>
              <a:t>: 3 indica o número de valores de campo que estavam lá nos índices antes de o comando ser executado. Lembre-se de que cada coleção possui o campo _id, que também conta como um valor de campo para o índice.</a:t>
            </a:r>
          </a:p>
          <a:p>
            <a:pPr marL="0" lvl="0" indent="0" rtl="0">
              <a:spcBef>
                <a:spcPts val="0"/>
              </a:spcBef>
              <a:spcAft>
                <a:spcPts val="0"/>
              </a:spcAft>
              <a:buNone/>
            </a:pPr>
            <a:r>
              <a:rPr lang="pt-BR" dirty="0"/>
              <a:t>A saída ok: 1 especifica que a operação foi bem-sucedida e o campo "</a:t>
            </a:r>
            <a:r>
              <a:rPr lang="pt-BR" dirty="0" err="1"/>
              <a:t>Employeeid</a:t>
            </a:r>
            <a:r>
              <a:rPr lang="pt-BR" dirty="0"/>
              <a:t>" é removido do índice.</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68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Este Banco de Dados tem como característica ser código-fonte aberto licenciado pela GNU AGPL (</a:t>
            </a:r>
            <a:r>
              <a:rPr lang="pt-BR" sz="1800" b="0" i="0" u="none" strike="noStrike" cap="none" dirty="0" err="1">
                <a:solidFill>
                  <a:srgbClr val="000000"/>
                </a:solidFill>
                <a:effectLst/>
                <a:latin typeface="Arial"/>
                <a:ea typeface="Arial"/>
                <a:cs typeface="Arial"/>
                <a:sym typeface="Arial"/>
              </a:rPr>
              <a:t>Affero</a:t>
            </a:r>
            <a:r>
              <a:rPr lang="pt-BR" sz="1800" b="0" i="0" u="none" strike="noStrike" cap="none" dirty="0">
                <a:solidFill>
                  <a:srgbClr val="000000"/>
                </a:solidFill>
                <a:effectLst/>
                <a:latin typeface="Arial"/>
                <a:ea typeface="Arial"/>
                <a:cs typeface="Arial"/>
                <a:sym typeface="Arial"/>
              </a:rPr>
              <a:t> General </a:t>
            </a:r>
            <a:r>
              <a:rPr lang="pt-BR" sz="1800" b="0" i="0" u="none" strike="noStrike" cap="none" dirty="0" err="1">
                <a:solidFill>
                  <a:srgbClr val="000000"/>
                </a:solidFill>
                <a:effectLst/>
                <a:latin typeface="Arial"/>
                <a:ea typeface="Arial"/>
                <a:cs typeface="Arial"/>
                <a:sym typeface="Arial"/>
              </a:rPr>
              <a:t>Public</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License</a:t>
            </a:r>
            <a:r>
              <a:rPr lang="pt-BR" sz="1800" b="0" i="0" u="none" strike="noStrike" cap="none" dirty="0">
                <a:solidFill>
                  <a:srgbClr val="000000"/>
                </a:solidFill>
                <a:effectLst/>
                <a:latin typeface="Arial"/>
                <a:ea typeface="Arial"/>
                <a:cs typeface="Arial"/>
                <a:sym typeface="Arial"/>
              </a:rPr>
              <a:t>) versão 3.0, possuir alta performance, não possuir esquemas, ser escrito em C++, </a:t>
            </a:r>
            <a:r>
              <a:rPr lang="pt-BR" sz="1800" b="0" i="0" u="none" strike="noStrike" cap="none" dirty="0" err="1">
                <a:solidFill>
                  <a:srgbClr val="000000"/>
                </a:solidFill>
                <a:effectLst/>
                <a:latin typeface="Arial"/>
                <a:ea typeface="Arial"/>
                <a:cs typeface="Arial"/>
                <a:sym typeface="Arial"/>
              </a:rPr>
              <a:t>multiplataforma</a:t>
            </a:r>
            <a:r>
              <a:rPr lang="pt-BR" sz="1800" b="0" i="0" u="none" strike="noStrike" cap="none" dirty="0">
                <a:solidFill>
                  <a:srgbClr val="000000"/>
                </a:solidFill>
                <a:effectLst/>
                <a:latin typeface="Arial"/>
                <a:ea typeface="Arial"/>
                <a:cs typeface="Arial"/>
                <a:sym typeface="Arial"/>
              </a:rPr>
              <a:t> e ser formado por um conjunto de aplicativos JSON. Apesar do projeto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ter iniciado em 2007 o Banco de Dados somente foi concluído em 2009 lançando assim a primeira versão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Diversas linguagens e plataforma já possuem drivers para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entre elas destacam-se: C, C#, C++, </a:t>
            </a:r>
            <a:r>
              <a:rPr lang="pt-BR" sz="1800" b="0" i="0" u="none" strike="noStrike" cap="none" dirty="0" err="1">
                <a:solidFill>
                  <a:srgbClr val="000000"/>
                </a:solidFill>
                <a:effectLst/>
                <a:latin typeface="Arial"/>
                <a:ea typeface="Arial"/>
                <a:cs typeface="Arial"/>
                <a:sym typeface="Arial"/>
              </a:rPr>
              <a:t>Haskell</a:t>
            </a:r>
            <a:r>
              <a:rPr lang="pt-BR" sz="1800" b="0" i="0" u="none" strike="noStrike" cap="none" dirty="0">
                <a:solidFill>
                  <a:srgbClr val="000000"/>
                </a:solidFill>
                <a:effectLst/>
                <a:latin typeface="Arial"/>
                <a:ea typeface="Arial"/>
                <a:cs typeface="Arial"/>
                <a:sym typeface="Arial"/>
              </a:rPr>
              <a:t>, </a:t>
            </a:r>
            <a:r>
              <a:rPr lang="pt-BR" sz="1800" b="1" i="0" u="none" strike="noStrike" cap="none" dirty="0">
                <a:solidFill>
                  <a:srgbClr val="000000"/>
                </a:solidFill>
                <a:effectLst/>
                <a:latin typeface="Arial"/>
                <a:ea typeface="Arial"/>
                <a:cs typeface="Arial"/>
                <a:sym typeface="Arial"/>
                <a:hlinkClick r:id="rId3"/>
              </a:rPr>
              <a:t>Java</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JavaScript</a:t>
            </a:r>
            <a:r>
              <a:rPr lang="pt-BR" sz="1800" b="0" i="0" u="none" strike="noStrike" cap="none" dirty="0">
                <a:solidFill>
                  <a:srgbClr val="000000"/>
                </a:solidFill>
                <a:effectLst/>
                <a:latin typeface="Arial"/>
                <a:ea typeface="Arial"/>
                <a:cs typeface="Arial"/>
                <a:sym typeface="Arial"/>
              </a:rPr>
              <a:t>, Perl, </a:t>
            </a:r>
            <a:r>
              <a:rPr lang="pt-BR" sz="1800" b="1" i="0" u="none" strike="noStrike" cap="none" dirty="0">
                <a:solidFill>
                  <a:srgbClr val="000000"/>
                </a:solidFill>
                <a:effectLst/>
                <a:latin typeface="Arial"/>
                <a:ea typeface="Arial"/>
                <a:cs typeface="Arial"/>
                <a:sym typeface="Arial"/>
                <a:hlinkClick r:id="rId4"/>
              </a:rPr>
              <a:t>PHP</a:t>
            </a:r>
            <a:r>
              <a:rPr lang="pt-BR" sz="1800" b="0" i="0" u="none" strike="noStrike" cap="none" dirty="0">
                <a:solidFill>
                  <a:srgbClr val="000000"/>
                </a:solidFill>
                <a:effectLst/>
                <a:latin typeface="Arial"/>
                <a:ea typeface="Arial"/>
                <a:cs typeface="Arial"/>
                <a:sym typeface="Arial"/>
              </a:rPr>
              <a:t>, Python, Ruby e Scala. Além disso,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possui binários para diversas plataformas como Windows, Mac OS X, Linux e Solaris.</a:t>
            </a:r>
          </a:p>
          <a:p>
            <a:r>
              <a:rPr lang="pt-BR" dirty="0"/>
              <a:t>Melhor usado: se você precisar de consultas dinâmicas. Se preferir definir índices, não mapeie / reduza funções. Se você precisa de um bom desempenho em um grande banco de dados. Se você quisesse o </a:t>
            </a:r>
            <a:r>
              <a:rPr lang="pt-BR" dirty="0" err="1"/>
              <a:t>CouchDB</a:t>
            </a:r>
            <a:r>
              <a:rPr lang="pt-BR" dirty="0"/>
              <a:t>, mas seus dados mudassem muito, enchendo discos.</a:t>
            </a:r>
          </a:p>
          <a:p>
            <a:endParaRPr lang="pt-BR" dirty="0"/>
          </a:p>
          <a:p>
            <a:r>
              <a:rPr lang="pt-BR" dirty="0"/>
              <a:t>Por exemplo: Para a maioria das coisas que você faria com o MySQL ou </a:t>
            </a:r>
            <a:r>
              <a:rPr lang="pt-BR" dirty="0" err="1"/>
              <a:t>PostgreSQL</a:t>
            </a:r>
            <a:r>
              <a:rPr lang="pt-BR" dirty="0"/>
              <a:t>, mas ter colunas predefinidas realmente o retém.</a:t>
            </a:r>
            <a:endParaRPr lang="en-US" dirty="0"/>
          </a:p>
        </p:txBody>
      </p:sp>
    </p:spTree>
    <p:extLst>
      <p:ext uri="{BB962C8B-B14F-4D97-AF65-F5344CB8AC3E}">
        <p14:creationId xmlns:p14="http://schemas.microsoft.com/office/powerpoint/2010/main" val="2335842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Para remover todos os índices de uma vez na coleção, pode-se usar o comando </a:t>
            </a:r>
            <a:r>
              <a:rPr lang="pt-BR" dirty="0" err="1"/>
              <a:t>dropIndexes</a:t>
            </a:r>
            <a:r>
              <a:rPr lang="pt-BR" dirty="0"/>
              <a:t>.</a:t>
            </a:r>
          </a:p>
          <a:p>
            <a:pPr marL="0" lvl="0" indent="0" rtl="0">
              <a:spcBef>
                <a:spcPts val="0"/>
              </a:spcBef>
              <a:spcAft>
                <a:spcPts val="0"/>
              </a:spcAft>
              <a:buNone/>
            </a:pPr>
            <a:r>
              <a:rPr lang="pt-BR" dirty="0"/>
              <a:t>O método </a:t>
            </a:r>
            <a:r>
              <a:rPr lang="pt-BR" dirty="0" err="1"/>
              <a:t>dropIndexes</a:t>
            </a:r>
            <a:r>
              <a:rPr lang="pt-BR" dirty="0"/>
              <a:t> eliminará todos os índices, exceto o índice _id.</a:t>
            </a:r>
          </a:p>
          <a:p>
            <a:pPr marL="0" lvl="0" indent="0" rtl="0">
              <a:spcBef>
                <a:spcPts val="0"/>
              </a:spcBef>
              <a:spcAft>
                <a:spcPts val="0"/>
              </a:spcAft>
              <a:buNone/>
            </a:pPr>
            <a:r>
              <a:rPr lang="pt-BR" dirty="0"/>
              <a:t>Se o comando for executado com sucesso, a seguinte saída será mostrada.</a:t>
            </a:r>
          </a:p>
          <a:p>
            <a:pPr marL="0" lvl="0" indent="0" rtl="0">
              <a:spcBef>
                <a:spcPts val="0"/>
              </a:spcBef>
              <a:spcAft>
                <a:spcPts val="0"/>
              </a:spcAft>
              <a:buNone/>
            </a:pPr>
            <a:r>
              <a:rPr lang="pt-BR" dirty="0"/>
              <a:t>O </a:t>
            </a:r>
            <a:r>
              <a:rPr lang="pt-BR" dirty="0" err="1"/>
              <a:t>nIndexesWas</a:t>
            </a:r>
            <a:r>
              <a:rPr lang="pt-BR" dirty="0"/>
              <a:t>: 2 indica o número de valores de campo que estavam nos índices antes do comando ser executado.</a:t>
            </a:r>
          </a:p>
          <a:p>
            <a:pPr marL="0" lvl="0" indent="0" rtl="0">
              <a:spcBef>
                <a:spcPts val="0"/>
              </a:spcBef>
              <a:spcAft>
                <a:spcPts val="0"/>
              </a:spcAft>
              <a:buNone/>
            </a:pPr>
            <a:r>
              <a:rPr lang="pt-BR" dirty="0"/>
              <a:t>Lembre-se novamente que cada coleção possui o campo _id que também conta como um valor de campo para o índice, e que não será removido pelo </a:t>
            </a:r>
            <a:r>
              <a:rPr lang="pt-BR" dirty="0" err="1"/>
              <a:t>MongoDB</a:t>
            </a:r>
            <a:r>
              <a:rPr lang="pt-BR" dirty="0"/>
              <a:t> e é o que esta mensagem indica.</a:t>
            </a:r>
          </a:p>
          <a:p>
            <a:pPr marL="0" lvl="0" indent="0" rtl="0">
              <a:spcBef>
                <a:spcPts val="0"/>
              </a:spcBef>
              <a:spcAft>
                <a:spcPts val="0"/>
              </a:spcAft>
              <a:buNone/>
            </a:pPr>
            <a:r>
              <a:rPr lang="pt-BR" dirty="0"/>
              <a:t>A saída ok: 1 especifica que a operação foi bem-sucedida.</a:t>
            </a: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4125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90</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2296260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409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680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b="1" dirty="0">
                <a:solidFill>
                  <a:schemeClr val="tx1"/>
                </a:solidFill>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dirty="0">
                <a:solidFill>
                  <a:schemeClr val="tx1"/>
                </a:solidFill>
              </a:rPr>
              <a:t>({},{"</a:t>
            </a:r>
            <a:r>
              <a:rPr lang="pt-BR" sz="1800" dirty="0" err="1">
                <a:solidFill>
                  <a:schemeClr val="tx1"/>
                </a:solidFill>
              </a:rPr>
              <a:t>restaurant_id</a:t>
            </a:r>
            <a:r>
              <a:rPr lang="pt-BR" sz="1800" dirty="0">
                <a:solidFill>
                  <a:schemeClr val="tx1"/>
                </a:solidFill>
              </a:rPr>
              <a:t>" : 1,"name":1,"borough":1,"cuisine" :1});</a:t>
            </a:r>
          </a:p>
          <a:p>
            <a:r>
              <a:rPr lang="pt-BR" sz="1800" b="1" dirty="0" err="1">
                <a:solidFill>
                  <a:schemeClr val="tx1"/>
                </a:solidFill>
              </a:rPr>
              <a:t>db.restaurants.find</a:t>
            </a:r>
            <a:r>
              <a:rPr lang="pt-BR" sz="1800" dirty="0">
                <a:solidFill>
                  <a:schemeClr val="tx1"/>
                </a:solidFill>
              </a:rPr>
              <a:t>({},{"</a:t>
            </a:r>
            <a:r>
              <a:rPr lang="pt-BR" sz="1800" dirty="0" err="1">
                <a:solidFill>
                  <a:schemeClr val="tx1"/>
                </a:solidFill>
              </a:rPr>
              <a:t>restaurant_id</a:t>
            </a:r>
            <a:r>
              <a:rPr lang="pt-BR" sz="1800" dirty="0">
                <a:solidFill>
                  <a:schemeClr val="tx1"/>
                </a:solidFill>
              </a:rPr>
              <a:t>" : 1,"name":1,"borough":1,"cuisine" :1,"_id":0});</a:t>
            </a:r>
            <a:endParaRPr lang="en-US" sz="1800" b="0" i="0" u="none" strike="noStrike" cap="none" dirty="0">
              <a:solidFill>
                <a:srgbClr val="000000"/>
              </a:solidFill>
              <a:effectLst/>
              <a:latin typeface="Arial"/>
              <a:ea typeface="Arial"/>
              <a:cs typeface="Arial"/>
              <a:sym typeface="Aria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7831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56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2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en-US" sz="1800" b="0" i="0" u="none" strike="noStrike" cap="none" dirty="0">
                <a:solidFill>
                  <a:srgbClr val="000000"/>
                </a:solidFill>
                <a:effectLst/>
                <a:latin typeface="Arial"/>
                <a:ea typeface="Arial"/>
                <a:cs typeface="Arial"/>
                <a:sym typeface="Arial"/>
              </a:rPr>
              <a:t>When possible, </a:t>
            </a:r>
            <a:r>
              <a:rPr lang="en-US" sz="1800" b="0" i="0" u="none" strike="noStrike" cap="none" dirty="0" err="1">
                <a:solidFill>
                  <a:srgbClr val="000000"/>
                </a:solidFill>
                <a:effectLst/>
                <a:latin typeface="Arial"/>
                <a:ea typeface="Arial"/>
                <a:cs typeface="Arial"/>
                <a:sym typeface="Arial"/>
                <a:hlinkClick r:id="rId3" tooltip="db.collection.distinct()"/>
              </a:rPr>
              <a:t>db.collection.distinct</a:t>
            </a:r>
            <a:r>
              <a:rPr lang="en-US" sz="1800" b="0" i="0" u="none" strike="noStrike" cap="none" dirty="0">
                <a:solidFill>
                  <a:srgbClr val="000000"/>
                </a:solidFill>
                <a:effectLst/>
                <a:latin typeface="Arial"/>
                <a:ea typeface="Arial"/>
                <a:cs typeface="Arial"/>
                <a:sym typeface="Arial"/>
                <a:hlinkClick r:id="rId3" tooltip="db.collection.distinct()"/>
              </a:rPr>
              <a:t>()</a:t>
            </a:r>
            <a:r>
              <a:rPr lang="en-US" sz="1800" b="0" i="0" u="none" strike="noStrike" cap="none" dirty="0">
                <a:solidFill>
                  <a:srgbClr val="000000"/>
                </a:solidFill>
                <a:effectLst/>
                <a:latin typeface="Arial"/>
                <a:ea typeface="Arial"/>
                <a:cs typeface="Arial"/>
                <a:sym typeface="Arial"/>
              </a:rPr>
              <a:t> operations can use indexes.</a:t>
            </a:r>
          </a:p>
          <a:p>
            <a:r>
              <a:rPr lang="en-US" sz="1800" b="0" i="0" u="none" strike="noStrike" cap="none" dirty="0">
                <a:solidFill>
                  <a:srgbClr val="000000"/>
                </a:solidFill>
                <a:effectLst/>
                <a:latin typeface="Arial"/>
                <a:ea typeface="Arial"/>
                <a:cs typeface="Arial"/>
                <a:sym typeface="Arial"/>
              </a:rPr>
              <a:t>Indexes can also </a:t>
            </a:r>
            <a:r>
              <a:rPr lang="en-US" sz="1800" b="0" i="0" u="none" strike="noStrike" cap="none" dirty="0">
                <a:solidFill>
                  <a:srgbClr val="000000"/>
                </a:solidFill>
                <a:effectLst/>
                <a:latin typeface="Arial"/>
                <a:ea typeface="Arial"/>
                <a:cs typeface="Arial"/>
                <a:sym typeface="Arial"/>
                <a:hlinkClick r:id="rId4"/>
              </a:rPr>
              <a:t>cover</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hlinkClick r:id="rId3" tooltip="db.collection.distinct()"/>
              </a:rPr>
              <a:t>db.collection.distinct</a:t>
            </a:r>
            <a:r>
              <a:rPr lang="en-US" sz="1800" b="0" i="0" u="none" strike="noStrike" cap="none" dirty="0">
                <a:solidFill>
                  <a:srgbClr val="000000"/>
                </a:solidFill>
                <a:effectLst/>
                <a:latin typeface="Arial"/>
                <a:ea typeface="Arial"/>
                <a:cs typeface="Arial"/>
                <a:sym typeface="Arial"/>
                <a:hlinkClick r:id="rId3" tooltip="db.collection.distinct()"/>
              </a:rPr>
              <a:t>()</a:t>
            </a:r>
            <a:r>
              <a:rPr lang="en-US" sz="1800" b="0" i="0" u="none" strike="noStrike" cap="none" dirty="0">
                <a:solidFill>
                  <a:srgbClr val="000000"/>
                </a:solidFill>
                <a:effectLst/>
                <a:latin typeface="Arial"/>
                <a:ea typeface="Arial"/>
                <a:cs typeface="Arial"/>
                <a:sym typeface="Arial"/>
              </a:rPr>
              <a:t> operations. See </a:t>
            </a:r>
            <a:r>
              <a:rPr lang="en-US" sz="1800" b="0" i="0" u="none" strike="noStrike" cap="none" dirty="0">
                <a:solidFill>
                  <a:srgbClr val="000000"/>
                </a:solidFill>
                <a:effectLst/>
                <a:latin typeface="Arial"/>
                <a:ea typeface="Arial"/>
                <a:cs typeface="Arial"/>
                <a:sym typeface="Arial"/>
                <a:hlinkClick r:id="rId4"/>
              </a:rPr>
              <a:t>Covered Query</a:t>
            </a:r>
            <a:r>
              <a:rPr lang="en-US" sz="1800" b="0" i="0" u="none" strike="noStrike" cap="none" dirty="0">
                <a:solidFill>
                  <a:srgbClr val="000000"/>
                </a:solidFill>
                <a:effectLst/>
                <a:latin typeface="Arial"/>
                <a:ea typeface="Arial"/>
                <a:cs typeface="Arial"/>
                <a:sym typeface="Arial"/>
              </a:rPr>
              <a:t> for more information on queries covered by indexes.</a:t>
            </a:r>
          </a:p>
          <a:p>
            <a:r>
              <a:rPr lang="en-US" sz="1800" b="0" i="0" u="none" strike="noStrike" cap="none" dirty="0">
                <a:solidFill>
                  <a:srgbClr val="000000"/>
                </a:solidFill>
                <a:effectLst/>
                <a:latin typeface="Arial"/>
                <a:ea typeface="Arial"/>
                <a:cs typeface="Arial"/>
                <a:sym typeface="Arial"/>
              </a:rPr>
              <a:t>Examples</a:t>
            </a:r>
          </a:p>
          <a:p>
            <a:r>
              <a:rPr lang="en-US" sz="1800" b="0" i="0" u="none" strike="noStrike" cap="none" dirty="0">
                <a:solidFill>
                  <a:srgbClr val="000000"/>
                </a:solidFill>
                <a:effectLst/>
                <a:latin typeface="Arial"/>
                <a:ea typeface="Arial"/>
                <a:cs typeface="Arial"/>
                <a:sym typeface="Arial"/>
              </a:rPr>
              <a:t>The examples use the inventory collection that contains the following documents: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"_id": 1,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"A", "item": {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"111", "color": "red" }, "sizes": [ "S", "M" ] } { "_id": 2,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"A", "item": {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"111", "color": "blue" }, "sizes": [ "M", "L" ] } { "_id": 3,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"B", "item": {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"222", "color": "blue" }, "sizes": "S" } { "_id": 4,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"A", "item": {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"333", "color": "black" }, "sizes": [ "S" ] } </a:t>
            </a:r>
          </a:p>
          <a:p>
            <a:r>
              <a:rPr lang="en-US" sz="1800" b="1" i="0" u="none" strike="noStrike" cap="none" dirty="0">
                <a:solidFill>
                  <a:srgbClr val="000000"/>
                </a:solidFill>
                <a:effectLst/>
                <a:latin typeface="Arial"/>
                <a:ea typeface="Arial"/>
                <a:cs typeface="Arial"/>
                <a:sym typeface="Arial"/>
              </a:rPr>
              <a:t>Return Distinct Values for a Field</a:t>
            </a:r>
          </a:p>
          <a:p>
            <a:r>
              <a:rPr lang="en-US" sz="1800" b="0" i="0" u="none" strike="noStrike" cap="none" dirty="0">
                <a:solidFill>
                  <a:srgbClr val="000000"/>
                </a:solidFill>
                <a:effectLst/>
                <a:latin typeface="Arial"/>
                <a:ea typeface="Arial"/>
                <a:cs typeface="Arial"/>
                <a:sym typeface="Arial"/>
              </a:rPr>
              <a:t>The following example returns the distinct values for the field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from all documents in the </a:t>
            </a:r>
            <a:r>
              <a:rPr lang="en-US" sz="1800" b="0" i="0" u="none" strike="noStrike" cap="none" dirty="0" err="1">
                <a:solidFill>
                  <a:srgbClr val="000000"/>
                </a:solidFill>
                <a:effectLst/>
                <a:latin typeface="Arial"/>
                <a:ea typeface="Arial"/>
                <a:cs typeface="Arial"/>
                <a:sym typeface="Arial"/>
              </a:rPr>
              <a:t>inventorycollection</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db.inventory.distinct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 </a:t>
            </a:r>
          </a:p>
          <a:p>
            <a:r>
              <a:rPr lang="en-US" sz="1800" b="0" i="0" u="none" strike="noStrike" cap="none" dirty="0">
                <a:solidFill>
                  <a:srgbClr val="000000"/>
                </a:solidFill>
                <a:effectLst/>
                <a:latin typeface="Arial"/>
                <a:ea typeface="Arial"/>
                <a:cs typeface="Arial"/>
                <a:sym typeface="Arial"/>
              </a:rPr>
              <a:t>The method returns the following array of distinct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values: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"A", "B" ] </a:t>
            </a:r>
          </a:p>
          <a:p>
            <a:r>
              <a:rPr lang="en-US" sz="1800" b="1" i="0" u="none" strike="noStrike" cap="none" dirty="0">
                <a:solidFill>
                  <a:srgbClr val="000000"/>
                </a:solidFill>
                <a:effectLst/>
                <a:latin typeface="Arial"/>
                <a:ea typeface="Arial"/>
                <a:cs typeface="Arial"/>
                <a:sym typeface="Arial"/>
              </a:rPr>
              <a:t>Return Distinct Values for an Embedded Field</a:t>
            </a:r>
          </a:p>
          <a:p>
            <a:r>
              <a:rPr lang="en-US" sz="1800" b="0" i="0" u="none" strike="noStrike" cap="none" dirty="0">
                <a:solidFill>
                  <a:srgbClr val="000000"/>
                </a:solidFill>
                <a:effectLst/>
                <a:latin typeface="Arial"/>
                <a:ea typeface="Arial"/>
                <a:cs typeface="Arial"/>
                <a:sym typeface="Arial"/>
              </a:rPr>
              <a:t>The following example returns the distinct values for the field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embedded in the item field, from all documents in the inventory collection:</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db.inventory.distinct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item.sku</a:t>
            </a:r>
            <a:r>
              <a:rPr lang="en-US" sz="1800" b="0" i="0" u="none" strike="noStrike" cap="none" dirty="0">
                <a:solidFill>
                  <a:srgbClr val="000000"/>
                </a:solidFill>
                <a:effectLst/>
                <a:latin typeface="Arial"/>
                <a:ea typeface="Arial"/>
                <a:cs typeface="Arial"/>
                <a:sym typeface="Arial"/>
              </a:rPr>
              <a:t>" ) </a:t>
            </a:r>
          </a:p>
          <a:p>
            <a:r>
              <a:rPr lang="en-US" sz="1800" b="0" i="0" u="none" strike="noStrike" cap="none" dirty="0">
                <a:solidFill>
                  <a:srgbClr val="000000"/>
                </a:solidFill>
                <a:effectLst/>
                <a:latin typeface="Arial"/>
                <a:ea typeface="Arial"/>
                <a:cs typeface="Arial"/>
                <a:sym typeface="Arial"/>
              </a:rPr>
              <a:t>The method returns the following array of distinct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values: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"111", "222", "333" ] </a:t>
            </a:r>
          </a:p>
          <a:p>
            <a:r>
              <a:rPr lang="en-US" sz="1800" b="1" i="0" u="none" strike="noStrike" cap="all" dirty="0">
                <a:solidFill>
                  <a:srgbClr val="000000"/>
                </a:solidFill>
                <a:effectLst/>
                <a:latin typeface="Arial"/>
                <a:ea typeface="Arial"/>
                <a:cs typeface="Arial"/>
                <a:sym typeface="Arial"/>
              </a:rPr>
              <a:t>SEE ALSO</a:t>
            </a:r>
          </a:p>
          <a:p>
            <a:r>
              <a:rPr lang="en-US" sz="1800" b="0" i="0" u="none" strike="noStrike" cap="none" dirty="0">
                <a:solidFill>
                  <a:srgbClr val="000000"/>
                </a:solidFill>
                <a:effectLst/>
                <a:latin typeface="Arial"/>
                <a:ea typeface="Arial"/>
                <a:cs typeface="Arial"/>
                <a:sym typeface="Arial"/>
                <a:hlinkClick r:id="rId5"/>
              </a:rPr>
              <a:t>Dot Notation</a:t>
            </a:r>
            <a:r>
              <a:rPr lang="en-US" sz="1800" b="0" i="0" u="none" strike="noStrike" cap="none" dirty="0">
                <a:solidFill>
                  <a:srgbClr val="000000"/>
                </a:solidFill>
                <a:effectLst/>
                <a:latin typeface="Arial"/>
                <a:ea typeface="Arial"/>
                <a:cs typeface="Arial"/>
                <a:sym typeface="Arial"/>
              </a:rPr>
              <a:t> for information on accessing fields within embedded documents</a:t>
            </a:r>
          </a:p>
          <a:p>
            <a:r>
              <a:rPr lang="en-US" sz="1800" b="1" i="0" u="none" strike="noStrike" cap="none" dirty="0">
                <a:solidFill>
                  <a:srgbClr val="000000"/>
                </a:solidFill>
                <a:effectLst/>
                <a:latin typeface="Arial"/>
                <a:ea typeface="Arial"/>
                <a:cs typeface="Arial"/>
                <a:sym typeface="Arial"/>
              </a:rPr>
              <a:t>Return Distinct Values for an Array Field</a:t>
            </a:r>
          </a:p>
          <a:p>
            <a:r>
              <a:rPr lang="en-US" sz="1800" b="0" i="0" u="none" strike="noStrike" cap="none" dirty="0">
                <a:solidFill>
                  <a:srgbClr val="000000"/>
                </a:solidFill>
                <a:effectLst/>
                <a:latin typeface="Arial"/>
                <a:ea typeface="Arial"/>
                <a:cs typeface="Arial"/>
                <a:sym typeface="Arial"/>
              </a:rPr>
              <a:t>The following example returns the distinct values for the field sizes from all documents in the </a:t>
            </a:r>
            <a:r>
              <a:rPr lang="en-US" sz="1800" b="0" i="0" u="none" strike="noStrike" cap="none" dirty="0" err="1">
                <a:solidFill>
                  <a:srgbClr val="000000"/>
                </a:solidFill>
                <a:effectLst/>
                <a:latin typeface="Arial"/>
                <a:ea typeface="Arial"/>
                <a:cs typeface="Arial"/>
                <a:sym typeface="Arial"/>
              </a:rPr>
              <a:t>inventorycollection</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db.inventory.distinct</a:t>
            </a:r>
            <a:r>
              <a:rPr lang="en-US" sz="1800" b="0" i="0" u="none" strike="noStrike" cap="none" dirty="0">
                <a:solidFill>
                  <a:srgbClr val="000000"/>
                </a:solidFill>
                <a:effectLst/>
                <a:latin typeface="Arial"/>
                <a:ea typeface="Arial"/>
                <a:cs typeface="Arial"/>
                <a:sym typeface="Arial"/>
              </a:rPr>
              <a:t>( "sizes" ) </a:t>
            </a:r>
          </a:p>
          <a:p>
            <a:r>
              <a:rPr lang="en-US" sz="1800" b="0" i="0" u="none" strike="noStrike" cap="none" dirty="0">
                <a:solidFill>
                  <a:srgbClr val="000000"/>
                </a:solidFill>
                <a:effectLst/>
                <a:latin typeface="Arial"/>
                <a:ea typeface="Arial"/>
                <a:cs typeface="Arial"/>
                <a:sym typeface="Arial"/>
              </a:rPr>
              <a:t>The method returns the following array of distinct sizes values: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"M", "S", "L" ] </a:t>
            </a:r>
          </a:p>
          <a:p>
            <a:r>
              <a:rPr lang="en-US" sz="1800" b="0" i="0" u="none" strike="noStrike" cap="none" dirty="0">
                <a:solidFill>
                  <a:srgbClr val="000000"/>
                </a:solidFill>
                <a:effectLst/>
                <a:latin typeface="Arial"/>
                <a:ea typeface="Arial"/>
                <a:cs typeface="Arial"/>
                <a:sym typeface="Arial"/>
              </a:rPr>
              <a:t>For information on </a:t>
            </a:r>
            <a:r>
              <a:rPr lang="en-US" sz="1800" b="0" i="0" u="none" strike="noStrike" cap="none" dirty="0">
                <a:solidFill>
                  <a:srgbClr val="000000"/>
                </a:solidFill>
                <a:effectLst/>
                <a:latin typeface="Arial"/>
                <a:ea typeface="Arial"/>
                <a:cs typeface="Arial"/>
                <a:sym typeface="Arial"/>
                <a:hlinkClick r:id="rId3" tooltip="db.collection.distinct()"/>
              </a:rPr>
              <a:t>distinct()</a:t>
            </a:r>
            <a:r>
              <a:rPr lang="en-US" sz="1800" b="0" i="0" u="none" strike="noStrike" cap="none" dirty="0">
                <a:solidFill>
                  <a:srgbClr val="000000"/>
                </a:solidFill>
                <a:effectLst/>
                <a:latin typeface="Arial"/>
                <a:ea typeface="Arial"/>
                <a:cs typeface="Arial"/>
                <a:sym typeface="Arial"/>
              </a:rPr>
              <a:t> and array fields, see the </a:t>
            </a:r>
            <a:r>
              <a:rPr lang="en-US" sz="1800" b="0" i="0" u="none" strike="noStrike" cap="none" dirty="0">
                <a:solidFill>
                  <a:srgbClr val="000000"/>
                </a:solidFill>
                <a:effectLst/>
                <a:latin typeface="Arial"/>
                <a:ea typeface="Arial"/>
                <a:cs typeface="Arial"/>
                <a:sym typeface="Arial"/>
                <a:hlinkClick r:id="rId6"/>
              </a:rPr>
              <a:t>Behavior</a:t>
            </a:r>
            <a:r>
              <a:rPr lang="en-US" sz="1800" b="0" i="0" u="none" strike="noStrike" cap="none" dirty="0">
                <a:solidFill>
                  <a:srgbClr val="000000"/>
                </a:solidFill>
                <a:effectLst/>
                <a:latin typeface="Arial"/>
                <a:ea typeface="Arial"/>
                <a:cs typeface="Arial"/>
                <a:sym typeface="Arial"/>
              </a:rPr>
              <a:t> section.</a:t>
            </a:r>
          </a:p>
          <a:p>
            <a:r>
              <a:rPr lang="en-US" sz="1800" b="1" i="0" u="none" strike="noStrike" cap="none" dirty="0">
                <a:solidFill>
                  <a:srgbClr val="000000"/>
                </a:solidFill>
                <a:effectLst/>
                <a:latin typeface="Arial"/>
                <a:ea typeface="Arial"/>
                <a:cs typeface="Arial"/>
                <a:sym typeface="Arial"/>
              </a:rPr>
              <a:t>Specify Query with distinct</a:t>
            </a:r>
          </a:p>
          <a:p>
            <a:r>
              <a:rPr lang="en-US" sz="1800" b="0" i="0" u="none" strike="noStrike" cap="none" dirty="0">
                <a:solidFill>
                  <a:srgbClr val="000000"/>
                </a:solidFill>
                <a:effectLst/>
                <a:latin typeface="Arial"/>
                <a:ea typeface="Arial"/>
                <a:cs typeface="Arial"/>
                <a:sym typeface="Arial"/>
              </a:rPr>
              <a:t>The following example returns the distinct values for the field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embedded in the item field, from the documents whose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is equal to "A":</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db.inventory.distinct</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item.sku</a:t>
            </a:r>
            <a:r>
              <a:rPr lang="en-US" sz="1800" b="0" i="0" u="none" strike="noStrike" cap="none" dirty="0">
                <a:solidFill>
                  <a:srgbClr val="000000"/>
                </a:solidFill>
                <a:effectLst/>
                <a:latin typeface="Arial"/>
                <a:ea typeface="Arial"/>
                <a:cs typeface="Arial"/>
                <a:sym typeface="Arial"/>
              </a:rPr>
              <a:t>", { </a:t>
            </a:r>
            <a:r>
              <a:rPr lang="en-US" sz="1800" b="0" i="0" u="none" strike="noStrike" cap="none" dirty="0" err="1">
                <a:solidFill>
                  <a:srgbClr val="000000"/>
                </a:solidFill>
                <a:effectLst/>
                <a:latin typeface="Arial"/>
                <a:ea typeface="Arial"/>
                <a:cs typeface="Arial"/>
                <a:sym typeface="Arial"/>
              </a:rPr>
              <a:t>dept</a:t>
            </a:r>
            <a:r>
              <a:rPr lang="en-US" sz="1800" b="0" i="0" u="none" strike="noStrike" cap="none" dirty="0">
                <a:solidFill>
                  <a:srgbClr val="000000"/>
                </a:solidFill>
                <a:effectLst/>
                <a:latin typeface="Arial"/>
                <a:ea typeface="Arial"/>
                <a:cs typeface="Arial"/>
                <a:sym typeface="Arial"/>
              </a:rPr>
              <a:t>: "A" } ) </a:t>
            </a:r>
          </a:p>
          <a:p>
            <a:r>
              <a:rPr lang="en-US" sz="1800" b="0" i="0" u="none" strike="noStrike" cap="none" dirty="0">
                <a:solidFill>
                  <a:srgbClr val="000000"/>
                </a:solidFill>
                <a:effectLst/>
                <a:latin typeface="Arial"/>
                <a:ea typeface="Arial"/>
                <a:cs typeface="Arial"/>
                <a:sym typeface="Arial"/>
              </a:rPr>
              <a:t>The method returns the following array of distinct </a:t>
            </a:r>
            <a:r>
              <a:rPr lang="en-US" sz="1800" b="0" i="0" u="none" strike="noStrike" cap="none" dirty="0" err="1">
                <a:solidFill>
                  <a:srgbClr val="000000"/>
                </a:solidFill>
                <a:effectLst/>
                <a:latin typeface="Arial"/>
                <a:ea typeface="Arial"/>
                <a:cs typeface="Arial"/>
                <a:sym typeface="Arial"/>
              </a:rPr>
              <a:t>sku</a:t>
            </a:r>
            <a:r>
              <a:rPr lang="en-US" sz="1800" b="0" i="0" u="none" strike="noStrike" cap="none" dirty="0">
                <a:solidFill>
                  <a:srgbClr val="000000"/>
                </a:solidFill>
                <a:effectLst/>
                <a:latin typeface="Arial"/>
                <a:ea typeface="Arial"/>
                <a:cs typeface="Arial"/>
                <a:sym typeface="Arial"/>
              </a:rPr>
              <a:t> values: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"111", "333" ] </a:t>
            </a:r>
          </a:p>
          <a:p>
            <a:r>
              <a:rPr lang="en-US" sz="1800" b="1" i="0" u="none" strike="noStrike" cap="none" dirty="0">
                <a:solidFill>
                  <a:srgbClr val="000000"/>
                </a:solidFill>
                <a:effectLst/>
                <a:latin typeface="Arial"/>
                <a:ea typeface="Arial"/>
                <a:cs typeface="Arial"/>
                <a:sym typeface="Arial"/>
              </a:rPr>
              <a:t>Specify a Collation</a:t>
            </a:r>
          </a:p>
          <a:p>
            <a:r>
              <a:rPr lang="en-US" sz="1800" b="0" i="1" u="none" strike="noStrike" cap="none" dirty="0">
                <a:solidFill>
                  <a:srgbClr val="000000"/>
                </a:solidFill>
                <a:effectLst/>
                <a:latin typeface="Arial"/>
                <a:ea typeface="Arial"/>
                <a:cs typeface="Arial"/>
                <a:sym typeface="Arial"/>
              </a:rPr>
              <a:t>New in version 3.4.</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hlinkClick r:id="rId7"/>
              </a:rPr>
              <a:t>Collation</a:t>
            </a:r>
            <a:r>
              <a:rPr lang="en-US" sz="1800" b="0" i="0" u="none" strike="noStrike" cap="none" dirty="0">
                <a:solidFill>
                  <a:srgbClr val="000000"/>
                </a:solidFill>
                <a:effectLst/>
                <a:latin typeface="Arial"/>
                <a:ea typeface="Arial"/>
                <a:cs typeface="Arial"/>
                <a:sym typeface="Arial"/>
              </a:rPr>
              <a:t> allows users to specify language-specific rules for string comparison, such as rules for </a:t>
            </a:r>
            <a:r>
              <a:rPr lang="en-US" sz="1800" b="0" i="0" u="none" strike="noStrike" cap="none" dirty="0" err="1">
                <a:solidFill>
                  <a:srgbClr val="000000"/>
                </a:solidFill>
                <a:effectLst/>
                <a:latin typeface="Arial"/>
                <a:ea typeface="Arial"/>
                <a:cs typeface="Arial"/>
                <a:sym typeface="Arial"/>
              </a:rPr>
              <a:t>lettercase</a:t>
            </a:r>
            <a:r>
              <a:rPr lang="en-US" sz="1800" b="0" i="0" u="none" strike="noStrike" cap="none" dirty="0">
                <a:solidFill>
                  <a:srgbClr val="000000"/>
                </a:solidFill>
                <a:effectLst/>
                <a:latin typeface="Arial"/>
                <a:ea typeface="Arial"/>
                <a:cs typeface="Arial"/>
                <a:sym typeface="Arial"/>
              </a:rPr>
              <a:t> and accent marks.</a:t>
            </a:r>
          </a:p>
          <a:p>
            <a:r>
              <a:rPr lang="en-US" sz="1800" b="0" i="0" u="none" strike="noStrike" cap="none" dirty="0">
                <a:solidFill>
                  <a:srgbClr val="000000"/>
                </a:solidFill>
                <a:effectLst/>
                <a:latin typeface="Arial"/>
                <a:ea typeface="Arial"/>
                <a:cs typeface="Arial"/>
                <a:sym typeface="Arial"/>
              </a:rPr>
              <a:t>A collection </a:t>
            </a:r>
            <a:r>
              <a:rPr lang="en-US" sz="1800" b="0" i="0" u="none" strike="noStrike" cap="none" dirty="0" err="1">
                <a:solidFill>
                  <a:srgbClr val="000000"/>
                </a:solidFill>
                <a:effectLst/>
                <a:latin typeface="Arial"/>
                <a:ea typeface="Arial"/>
                <a:cs typeface="Arial"/>
                <a:sym typeface="Arial"/>
              </a:rPr>
              <a:t>myColl</a:t>
            </a:r>
            <a:r>
              <a:rPr lang="en-US" sz="1800" b="0" i="0" u="none" strike="noStrike" cap="none" dirty="0">
                <a:solidFill>
                  <a:srgbClr val="000000"/>
                </a:solidFill>
                <a:effectLst/>
                <a:latin typeface="Arial"/>
                <a:ea typeface="Arial"/>
                <a:cs typeface="Arial"/>
                <a:sym typeface="Arial"/>
              </a:rPr>
              <a:t> has the following documents:</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 _id: 1, category: "café", status: "A" } { _id: 2, category: "cafe", status: "a" } { _id: 3, category: "</a:t>
            </a:r>
            <a:r>
              <a:rPr lang="en-US" sz="1800" b="0" i="0" u="none" strike="noStrike" cap="none" dirty="0" err="1">
                <a:solidFill>
                  <a:srgbClr val="000000"/>
                </a:solidFill>
                <a:effectLst/>
                <a:latin typeface="Arial"/>
                <a:ea typeface="Arial"/>
                <a:cs typeface="Arial"/>
                <a:sym typeface="Arial"/>
              </a:rPr>
              <a:t>cafE</a:t>
            </a:r>
            <a:r>
              <a:rPr lang="en-US" sz="1800" b="0" i="0" u="none" strike="noStrike" cap="none" dirty="0">
                <a:solidFill>
                  <a:srgbClr val="000000"/>
                </a:solidFill>
                <a:effectLst/>
                <a:latin typeface="Arial"/>
                <a:ea typeface="Arial"/>
                <a:cs typeface="Arial"/>
                <a:sym typeface="Arial"/>
              </a:rPr>
              <a:t>", status: "a" } </a:t>
            </a:r>
          </a:p>
          <a:p>
            <a:r>
              <a:rPr lang="en-US" sz="1800" b="0" i="0" u="none" strike="noStrike" cap="none" dirty="0">
                <a:solidFill>
                  <a:srgbClr val="000000"/>
                </a:solidFill>
                <a:effectLst/>
                <a:latin typeface="Arial"/>
                <a:ea typeface="Arial"/>
                <a:cs typeface="Arial"/>
                <a:sym typeface="Arial"/>
              </a:rPr>
              <a:t>The following aggregation operation includes the </a:t>
            </a:r>
            <a:r>
              <a:rPr lang="en-US" sz="1800" b="0" i="0" u="none" strike="noStrike" cap="none" dirty="0">
                <a:solidFill>
                  <a:srgbClr val="000000"/>
                </a:solidFill>
                <a:effectLst/>
                <a:latin typeface="Arial"/>
                <a:ea typeface="Arial"/>
                <a:cs typeface="Arial"/>
                <a:sym typeface="Arial"/>
                <a:hlinkClick r:id="rId8"/>
              </a:rPr>
              <a:t>Collation</a:t>
            </a:r>
            <a:r>
              <a:rPr lang="en-US" sz="1800" b="0" i="0" u="none" strike="noStrike" cap="none" dirty="0">
                <a:solidFill>
                  <a:srgbClr val="000000"/>
                </a:solidFill>
                <a:effectLst/>
                <a:latin typeface="Arial"/>
                <a:ea typeface="Arial"/>
                <a:cs typeface="Arial"/>
                <a:sym typeface="Arial"/>
              </a:rPr>
              <a:t> option:</a:t>
            </a:r>
          </a:p>
          <a:p>
            <a:r>
              <a:rPr lang="en-US" sz="1800" b="0" i="0" u="none" strike="noStrike" cap="none" dirty="0" err="1">
                <a:solidFill>
                  <a:srgbClr val="000000"/>
                </a:solidFill>
                <a:effectLst/>
                <a:latin typeface="Arial"/>
                <a:ea typeface="Arial"/>
                <a:cs typeface="Arial"/>
                <a:sym typeface="Arial"/>
              </a:rPr>
              <a:t>copycopied</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db.myColl.distinct</a:t>
            </a:r>
            <a:r>
              <a:rPr lang="en-US" sz="1800" b="0" i="0" u="none" strike="noStrike" cap="none" dirty="0">
                <a:solidFill>
                  <a:srgbClr val="000000"/>
                </a:solidFill>
                <a:effectLst/>
                <a:latin typeface="Arial"/>
                <a:ea typeface="Arial"/>
                <a:cs typeface="Arial"/>
                <a:sym typeface="Arial"/>
              </a:rPr>
              <a:t>( "category", {}, { collation: { locale: "</a:t>
            </a:r>
            <a:r>
              <a:rPr lang="en-US" sz="1800" b="0" i="0" u="none" strike="noStrike" cap="none" dirty="0" err="1">
                <a:solidFill>
                  <a:srgbClr val="000000"/>
                </a:solidFill>
                <a:effectLst/>
                <a:latin typeface="Arial"/>
                <a:ea typeface="Arial"/>
                <a:cs typeface="Arial"/>
                <a:sym typeface="Arial"/>
              </a:rPr>
              <a:t>fr</a:t>
            </a:r>
            <a:r>
              <a:rPr lang="en-US" sz="1800" b="0" i="0" u="none" strike="noStrike" cap="none" dirty="0">
                <a:solidFill>
                  <a:srgbClr val="000000"/>
                </a:solidFill>
                <a:effectLst/>
                <a:latin typeface="Arial"/>
                <a:ea typeface="Arial"/>
                <a:cs typeface="Arial"/>
                <a:sym typeface="Arial"/>
              </a:rPr>
              <a:t>", strength: 1 } } ) </a:t>
            </a:r>
          </a:p>
          <a:p>
            <a:r>
              <a:rPr lang="en-US" sz="1800" b="0" i="0" u="none" strike="noStrike" cap="none" dirty="0">
                <a:solidFill>
                  <a:srgbClr val="000000"/>
                </a:solidFill>
                <a:effectLst/>
                <a:latin typeface="Arial"/>
                <a:ea typeface="Arial"/>
                <a:cs typeface="Arial"/>
                <a:sym typeface="Arial"/>
              </a:rPr>
              <a:t>For descriptions on the collation fields, see </a:t>
            </a:r>
            <a:r>
              <a:rPr lang="en-US" sz="1800" b="0" i="0" u="none" strike="noStrike" cap="none" dirty="0">
                <a:solidFill>
                  <a:srgbClr val="000000"/>
                </a:solidFill>
                <a:effectLst/>
                <a:latin typeface="Arial"/>
                <a:ea typeface="Arial"/>
                <a:cs typeface="Arial"/>
                <a:sym typeface="Arial"/>
                <a:hlinkClick r:id="rId9"/>
              </a:rPr>
              <a:t>Collation </a:t>
            </a:r>
            <a:endParaRPr lang="en-US" sz="1800" b="0" i="0" u="none" strike="noStrike" cap="none" dirty="0">
              <a:solidFill>
                <a:srgbClr val="000000"/>
              </a:solidFill>
              <a:effectLst/>
              <a:latin typeface="Arial"/>
              <a:ea typeface="Arial"/>
              <a:cs typeface="Arial"/>
              <a:sym typeface="Arial"/>
            </a:endParaRPr>
          </a:p>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86235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1" dirty="0" err="1">
                <a:solidFill>
                  <a:schemeClr val="tx1"/>
                </a:solidFill>
              </a:rPr>
              <a:t>db.restaurants.find</a:t>
            </a:r>
            <a:r>
              <a:rPr lang="pt-BR" sz="1800" dirty="0">
                <a:solidFill>
                  <a:schemeClr val="tx1"/>
                </a:solidFill>
              </a:rPr>
              <a:t>({},{"</a:t>
            </a:r>
            <a:r>
              <a:rPr lang="pt-BR" sz="1800" dirty="0" err="1">
                <a:solidFill>
                  <a:schemeClr val="tx1"/>
                </a:solidFill>
              </a:rPr>
              <a:t>restaurant_id</a:t>
            </a:r>
            <a:r>
              <a:rPr lang="pt-BR" sz="1800" dirty="0">
                <a:solidFill>
                  <a:schemeClr val="tx1"/>
                </a:solidFill>
              </a:rPr>
              <a:t>" : 1,"name":1,"borough":1,"cuisine" :1,"_id":0});</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dirty="0">
                <a:solidFill>
                  <a:schemeClr val="tx1"/>
                </a:solidFill>
              </a:rPr>
              <a:t>({"</a:t>
            </a:r>
            <a:r>
              <a:rPr lang="pt-BR" sz="1800" dirty="0" err="1">
                <a:solidFill>
                  <a:schemeClr val="tx1"/>
                </a:solidFill>
              </a:rPr>
              <a:t>borough</a:t>
            </a:r>
            <a:r>
              <a:rPr lang="pt-BR" sz="1800" dirty="0">
                <a:solidFill>
                  <a:schemeClr val="tx1"/>
                </a:solidFill>
              </a:rPr>
              <a:t>": "</a:t>
            </a:r>
            <a:r>
              <a:rPr lang="pt-BR" sz="1800" dirty="0" err="1">
                <a:solidFill>
                  <a:schemeClr val="tx1"/>
                </a:solidFill>
              </a:rPr>
              <a:t>Bronx</a:t>
            </a:r>
            <a:r>
              <a:rPr lang="pt-BR" sz="1800" dirty="0">
                <a:solidFill>
                  <a:schemeClr val="tx1"/>
                </a:solidFill>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dirty="0">
                <a:solidFill>
                  <a:schemeClr val="tx1"/>
                </a:solidFill>
              </a:rPr>
              <a:t>({"</a:t>
            </a:r>
            <a:r>
              <a:rPr lang="pt-BR" sz="1800" dirty="0" err="1">
                <a:solidFill>
                  <a:schemeClr val="tx1"/>
                </a:solidFill>
              </a:rPr>
              <a:t>borough</a:t>
            </a:r>
            <a:r>
              <a:rPr lang="pt-BR" sz="1800" dirty="0">
                <a:solidFill>
                  <a:schemeClr val="tx1"/>
                </a:solidFill>
              </a:rPr>
              <a:t>": "</a:t>
            </a:r>
            <a:r>
              <a:rPr lang="pt-BR" sz="1800" dirty="0" err="1">
                <a:solidFill>
                  <a:schemeClr val="tx1"/>
                </a:solidFill>
              </a:rPr>
              <a:t>Bronx</a:t>
            </a:r>
            <a:r>
              <a:rPr lang="pt-BR" sz="1800" dirty="0">
                <a:solidFill>
                  <a:schemeClr val="tx1"/>
                </a:solidFill>
              </a:rPr>
              <a:t>"}).</a:t>
            </a:r>
            <a:r>
              <a:rPr lang="pt-BR" sz="1800" dirty="0" err="1">
                <a:solidFill>
                  <a:schemeClr val="tx1"/>
                </a:solidFill>
              </a:rPr>
              <a:t>limit</a:t>
            </a:r>
            <a:r>
              <a:rPr lang="pt-BR" sz="1800" dirty="0">
                <a:solidFill>
                  <a:schemeClr val="tx1"/>
                </a:solidFill>
              </a:rPr>
              <a:t>(5);</a:t>
            </a:r>
          </a:p>
          <a:p>
            <a:r>
              <a:rPr lang="pt-BR" sz="1800" b="1" dirty="0" err="1">
                <a:solidFill>
                  <a:schemeClr val="tx1"/>
                </a:solidFill>
              </a:rPr>
              <a:t>db.restaurants.find</a:t>
            </a:r>
            <a:r>
              <a:rPr lang="pt-BR" sz="1800" dirty="0">
                <a:solidFill>
                  <a:schemeClr val="tx1"/>
                </a:solidFill>
              </a:rPr>
              <a:t>({"</a:t>
            </a:r>
            <a:r>
              <a:rPr lang="pt-BR" sz="1800" dirty="0" err="1">
                <a:solidFill>
                  <a:schemeClr val="tx1"/>
                </a:solidFill>
              </a:rPr>
              <a:t>borough</a:t>
            </a:r>
            <a:r>
              <a:rPr lang="pt-BR" sz="1800" dirty="0">
                <a:solidFill>
                  <a:schemeClr val="tx1"/>
                </a:solidFill>
              </a:rPr>
              <a:t>": "</a:t>
            </a:r>
            <a:r>
              <a:rPr lang="pt-BR" sz="1800" dirty="0" err="1">
                <a:solidFill>
                  <a:schemeClr val="tx1"/>
                </a:solidFill>
              </a:rPr>
              <a:t>Bronx</a:t>
            </a:r>
            <a:r>
              <a:rPr lang="pt-BR" sz="1800" dirty="0">
                <a:solidFill>
                  <a:schemeClr val="tx1"/>
                </a:solidFill>
              </a:rPr>
              <a:t>"}).</a:t>
            </a:r>
            <a:r>
              <a:rPr lang="pt-BR" sz="1800" dirty="0" err="1">
                <a:solidFill>
                  <a:schemeClr val="tx1"/>
                </a:solidFill>
              </a:rPr>
              <a:t>skip</a:t>
            </a:r>
            <a:r>
              <a:rPr lang="pt-BR" sz="1800" dirty="0">
                <a:solidFill>
                  <a:schemeClr val="tx1"/>
                </a:solidFill>
              </a:rPr>
              <a:t>(5).</a:t>
            </a:r>
            <a:r>
              <a:rPr lang="pt-BR" sz="1800" dirty="0" err="1">
                <a:solidFill>
                  <a:schemeClr val="tx1"/>
                </a:solidFill>
              </a:rPr>
              <a:t>limit</a:t>
            </a:r>
            <a:r>
              <a:rPr lang="pt-BR" sz="1800" dirty="0">
                <a:solidFill>
                  <a:schemeClr val="tx1"/>
                </a:solidFill>
              </a:rPr>
              <a:t>(5);</a:t>
            </a:r>
          </a:p>
          <a:p>
            <a:endParaRPr lang="pt-BR" sz="1800" dirty="0">
              <a:solidFill>
                <a:schemeClr val="tx1"/>
              </a:solidFil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987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08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pPr fontAlgn="base"/>
            <a:r>
              <a:rPr lang="pt-BR" dirty="0"/>
              <a:t>O </a:t>
            </a:r>
            <a:r>
              <a:rPr lang="pt-BR" dirty="0" err="1"/>
              <a:t>MongoDB</a:t>
            </a:r>
            <a:r>
              <a:rPr lang="pt-BR" dirty="0"/>
              <a:t> é um produto de servidor de banco de dados de software livre que é usado para armazenamento orientado a documentos. O </a:t>
            </a:r>
            <a:r>
              <a:rPr lang="pt-BR" dirty="0" err="1"/>
              <a:t>MongoDB</a:t>
            </a:r>
            <a:r>
              <a:rPr lang="pt-BR" dirty="0"/>
              <a:t> melhorou o desempenho porque torna o armazenamento de dados mais rápido e fácil usando esquemas de bancos de dados dinâmicos semelhantes ao JSON, em vez de sistemas de bancos de dados relacionais tradicionais de tabelas e SQL, é por esse motivo; O </a:t>
            </a:r>
            <a:r>
              <a:rPr lang="pt-BR" dirty="0" err="1"/>
              <a:t>MongoDB</a:t>
            </a:r>
            <a:r>
              <a:rPr lang="pt-BR" dirty="0"/>
              <a:t> é categorizado como o servidor de banco de dados </a:t>
            </a:r>
            <a:r>
              <a:rPr lang="pt-BR" dirty="0" err="1"/>
              <a:t>NoSQL</a:t>
            </a:r>
            <a:r>
              <a:rPr lang="pt-BR" dirty="0"/>
              <a:t>. O esquema do banco de dados dinâmico usado no </a:t>
            </a:r>
            <a:r>
              <a:rPr lang="pt-BR" dirty="0" err="1"/>
              <a:t>MongoDB</a:t>
            </a:r>
            <a:r>
              <a:rPr lang="pt-BR" dirty="0"/>
              <a:t> é chamado de BSON.</a:t>
            </a:r>
          </a:p>
          <a:p>
            <a:pPr fontAlgn="base"/>
            <a:r>
              <a:rPr lang="pt-BR" sz="1800" b="0" i="0" u="none" strike="noStrike" cap="none" dirty="0">
                <a:solidFill>
                  <a:srgbClr val="000000"/>
                </a:solidFill>
                <a:effectLst/>
                <a:latin typeface="Arial"/>
                <a:ea typeface="Arial"/>
                <a:cs typeface="Arial"/>
                <a:sym typeface="Arial"/>
              </a:rPr>
              <a:t>Basicamente, neste tipo de banco (</a:t>
            </a:r>
            <a:r>
              <a:rPr lang="pt-BR" sz="1800" b="0" i="0" u="none" strike="noStrike" cap="none" dirty="0" err="1">
                <a:solidFill>
                  <a:srgbClr val="000000"/>
                </a:solidFill>
                <a:effectLst/>
                <a:latin typeface="Arial"/>
                <a:ea typeface="Arial"/>
                <a:cs typeface="Arial"/>
                <a:sym typeface="Arial"/>
              </a:rPr>
              <a:t>document-based</a:t>
            </a:r>
            <a:r>
              <a:rPr lang="pt-BR" sz="1800" b="0" i="0" u="none" strike="noStrike" cap="none" dirty="0">
                <a:solidFill>
                  <a:srgbClr val="000000"/>
                </a:solidFill>
                <a:effectLst/>
                <a:latin typeface="Arial"/>
                <a:ea typeface="Arial"/>
                <a:cs typeface="Arial"/>
                <a:sym typeface="Arial"/>
              </a:rPr>
              <a:t> ou </a:t>
            </a:r>
            <a:r>
              <a:rPr lang="pt-BR" sz="1800" b="0" i="0" u="none" strike="noStrike" cap="none" dirty="0" err="1">
                <a:solidFill>
                  <a:srgbClr val="000000"/>
                </a:solidFill>
                <a:effectLst/>
                <a:latin typeface="Arial"/>
                <a:ea typeface="Arial"/>
                <a:cs typeface="Arial"/>
                <a:sym typeface="Arial"/>
              </a:rPr>
              <a:t>document-oriented</a:t>
            </a:r>
            <a:r>
              <a:rPr lang="pt-BR" sz="1800" b="0" i="0" u="none" strike="noStrike" cap="none" dirty="0">
                <a:solidFill>
                  <a:srgbClr val="000000"/>
                </a:solidFill>
                <a:effectLst/>
                <a:latin typeface="Arial"/>
                <a:ea typeface="Arial"/>
                <a:cs typeface="Arial"/>
                <a:sym typeface="Arial"/>
              </a:rPr>
              <a:t>), temos coleções de documentos, nas quais cada documento é autossuficiente, ele contém todos os dados que possa precisar, ao invés do conceito de não repetição + chaves estrangeiras do modelo relacional.</a:t>
            </a:r>
          </a:p>
          <a:p>
            <a:pPr fontAlgn="base"/>
            <a:r>
              <a:rPr lang="pt-BR" sz="1800" b="0" i="0" u="none" strike="noStrike" cap="none" dirty="0">
                <a:solidFill>
                  <a:srgbClr val="000000"/>
                </a:solidFill>
                <a:effectLst/>
                <a:latin typeface="Arial"/>
                <a:ea typeface="Arial"/>
                <a:cs typeface="Arial"/>
                <a:sym typeface="Arial"/>
              </a:rPr>
              <a:t>A ideia é que você não tenha de fazer </a:t>
            </a:r>
            <a:r>
              <a:rPr lang="pt-BR" sz="1800" b="0" i="0" u="none" strike="noStrike" cap="none" dirty="0" err="1">
                <a:solidFill>
                  <a:srgbClr val="000000"/>
                </a:solidFill>
                <a:effectLst/>
                <a:latin typeface="Arial"/>
                <a:ea typeface="Arial"/>
                <a:cs typeface="Arial"/>
                <a:sym typeface="Arial"/>
                <a:hlinkClick r:id="rId3"/>
              </a:rPr>
              <a:t>JOINs</a:t>
            </a:r>
            <a:r>
              <a:rPr lang="pt-BR" sz="1800" b="0" i="0" u="none" strike="noStrike" cap="none" dirty="0">
                <a:solidFill>
                  <a:srgbClr val="000000"/>
                </a:solidFill>
                <a:effectLst/>
                <a:latin typeface="Arial"/>
                <a:ea typeface="Arial"/>
                <a:cs typeface="Arial"/>
                <a:sym typeface="Arial"/>
                <a:hlinkClick r:id="rId3"/>
              </a:rPr>
              <a:t> pois eles prejudicam muito a performance em suas queries</a:t>
            </a:r>
            <a:r>
              <a:rPr lang="pt-BR" sz="1800" b="0" i="0" u="none" strike="noStrike" cap="none" dirty="0">
                <a:solidFill>
                  <a:srgbClr val="000000"/>
                </a:solidFill>
                <a:effectLst/>
                <a:latin typeface="Arial"/>
                <a:ea typeface="Arial"/>
                <a:cs typeface="Arial"/>
                <a:sym typeface="Arial"/>
              </a:rPr>
              <a:t> (são um mal necessário no modelo relacional, infelizmente). Você modela a sua base de forma que a cada query você vai uma vez no banco e com apenas uma chave primária pega tudo que precisa.</a:t>
            </a:r>
          </a:p>
          <a:p>
            <a:pPr fontAlgn="base"/>
            <a:r>
              <a:rPr lang="pt-BR" sz="1800" b="0" i="0" u="none" strike="noStrike" cap="none" dirty="0">
                <a:solidFill>
                  <a:srgbClr val="000000"/>
                </a:solidFill>
                <a:effectLst/>
                <a:latin typeface="Arial"/>
                <a:ea typeface="Arial"/>
                <a:cs typeface="Arial"/>
                <a:sym typeface="Arial"/>
              </a:rPr>
              <a:t>O escalonamento horizontal com </a:t>
            </a:r>
            <a:r>
              <a:rPr lang="pt-BR" sz="1800" b="0" i="0" u="none" strike="noStrike" cap="none" dirty="0" err="1">
                <a:solidFill>
                  <a:srgbClr val="000000"/>
                </a:solidFill>
                <a:effectLst/>
                <a:latin typeface="Arial"/>
                <a:ea typeface="Arial"/>
                <a:cs typeface="Arial"/>
                <a:sym typeface="Arial"/>
              </a:rPr>
              <a:t>Sharding</a:t>
            </a:r>
            <a:r>
              <a:rPr lang="pt-BR" sz="1800" b="0" i="0" u="none" strike="noStrike" cap="none" dirty="0">
                <a:solidFill>
                  <a:srgbClr val="000000"/>
                </a:solidFill>
                <a:effectLst/>
                <a:latin typeface="Arial"/>
                <a:ea typeface="Arial"/>
                <a:cs typeface="Arial"/>
                <a:sym typeface="Arial"/>
              </a:rPr>
              <a:t> é muito bem implementado no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Sharding</a:t>
            </a:r>
            <a:r>
              <a:rPr lang="pt-BR" sz="1800" b="0" i="0" u="none" strike="noStrike" cap="none" dirty="0">
                <a:solidFill>
                  <a:srgbClr val="000000"/>
                </a:solidFill>
                <a:effectLst/>
                <a:latin typeface="Arial"/>
                <a:ea typeface="Arial"/>
                <a:cs typeface="Arial"/>
                <a:sym typeface="Arial"/>
              </a:rPr>
              <a:t> é utilizado quando temos muitos dados e estamos no limite do disco, dessa forma dividimos esses dados entre várias máquinas, assim temos mais rendimento e maior capacidade de armazenamento em disco. Portanto, quanto mais </a:t>
            </a:r>
            <a:r>
              <a:rPr lang="pt-BR" sz="1800" b="0" i="0" u="none" strike="noStrike" cap="none" dirty="0" err="1">
                <a:solidFill>
                  <a:srgbClr val="000000"/>
                </a:solidFill>
                <a:effectLst/>
                <a:latin typeface="Arial"/>
                <a:ea typeface="Arial"/>
                <a:cs typeface="Arial"/>
                <a:sym typeface="Arial"/>
              </a:rPr>
              <a:t>Shards</a:t>
            </a:r>
            <a:r>
              <a:rPr lang="pt-BR" sz="1800" b="0" i="0" u="none" strike="noStrike" cap="none" dirty="0">
                <a:solidFill>
                  <a:srgbClr val="000000"/>
                </a:solidFill>
                <a:effectLst/>
                <a:latin typeface="Arial"/>
                <a:ea typeface="Arial"/>
                <a:cs typeface="Arial"/>
                <a:sym typeface="Arial"/>
              </a:rPr>
              <a:t> maior será o armazenamento e o desempenho.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disponibiliza essa opção. Para mais detalhes sobre </a:t>
            </a:r>
            <a:r>
              <a:rPr lang="pt-BR" sz="1800" b="0" i="0" u="none" strike="noStrike" cap="none" dirty="0" err="1">
                <a:solidFill>
                  <a:srgbClr val="000000"/>
                </a:solidFill>
                <a:effectLst/>
                <a:latin typeface="Arial"/>
                <a:ea typeface="Arial"/>
                <a:cs typeface="Arial"/>
                <a:sym typeface="Arial"/>
              </a:rPr>
              <a:t>Sharding</a:t>
            </a:r>
            <a:r>
              <a:rPr lang="pt-BR" sz="1800" b="0" i="0" u="none" strike="noStrike" cap="none" dirty="0">
                <a:solidFill>
                  <a:srgbClr val="000000"/>
                </a:solidFill>
                <a:effectLst/>
                <a:latin typeface="Arial"/>
                <a:ea typeface="Arial"/>
                <a:cs typeface="Arial"/>
                <a:sym typeface="Arial"/>
              </a:rPr>
              <a:t> podemos consultar a documentação oficial na página oficial do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em</a:t>
            </a:r>
            <a:r>
              <a:rPr lang="pt-BR" sz="1800" b="1" i="0" u="none" strike="noStrike" cap="none" dirty="0" err="1">
                <a:solidFill>
                  <a:srgbClr val="000000"/>
                </a:solidFill>
                <a:effectLst/>
                <a:latin typeface="Arial"/>
                <a:ea typeface="Arial"/>
                <a:cs typeface="Arial"/>
                <a:sym typeface="Arial"/>
                <a:hlinkClick r:id="rId4"/>
              </a:rPr>
              <a:t>http</a:t>
            </a:r>
            <a:r>
              <a:rPr lang="pt-BR" sz="1800" b="1" i="0" u="none" strike="noStrike" cap="none" dirty="0">
                <a:solidFill>
                  <a:srgbClr val="000000"/>
                </a:solidFill>
                <a:effectLst/>
                <a:latin typeface="Arial"/>
                <a:ea typeface="Arial"/>
                <a:cs typeface="Arial"/>
                <a:sym typeface="Arial"/>
                <a:hlinkClick r:id="rId4"/>
              </a:rPr>
              <a:t>://www.mongodb.org/display/DOCS/</a:t>
            </a:r>
            <a:r>
              <a:rPr lang="pt-BR" sz="1800" b="1" i="0" u="none" strike="noStrike" cap="none" dirty="0" err="1">
                <a:solidFill>
                  <a:srgbClr val="000000"/>
                </a:solidFill>
                <a:effectLst/>
                <a:latin typeface="Arial"/>
                <a:ea typeface="Arial"/>
                <a:cs typeface="Arial"/>
                <a:sym typeface="Arial"/>
                <a:hlinkClick r:id="rId4"/>
              </a:rPr>
              <a:t>Configuring+Sharding</a:t>
            </a:r>
            <a:r>
              <a:rPr lang="pt-BR" sz="1800" b="0" i="0" u="none" strike="noStrike" cap="none" dirty="0">
                <a:solidFill>
                  <a:srgbClr val="000000"/>
                </a:solidFill>
                <a:effectLst/>
                <a:latin typeface="Arial"/>
                <a:ea typeface="Arial"/>
                <a:cs typeface="Arial"/>
                <a:sym typeface="Arial"/>
              </a:rPr>
              <a:t>. Banco de dados relacionais muito utilizados como o MySQL não suportam esse tipo de solução por padrão, para isso teríamos que manipular os dados em uma camada acima da base de dados, sendo muito mais trabalhoso.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74468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144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1" dirty="0" err="1">
                <a:solidFill>
                  <a:schemeClr val="tx1"/>
                </a:solidFill>
              </a:rPr>
              <a:t>db.restaurants.find</a:t>
            </a:r>
            <a:r>
              <a:rPr lang="pt-BR" sz="1800" dirty="0">
                <a:solidFill>
                  <a:schemeClr val="tx1"/>
                </a:solidFill>
              </a:rPr>
              <a:t>({grades : { $</a:t>
            </a:r>
            <a:r>
              <a:rPr lang="pt-BR" sz="1800" dirty="0" err="1">
                <a:solidFill>
                  <a:schemeClr val="tx1"/>
                </a:solidFill>
              </a:rPr>
              <a:t>elemMatch</a:t>
            </a:r>
            <a:r>
              <a:rPr lang="pt-BR" sz="1800" dirty="0">
                <a:solidFill>
                  <a:schemeClr val="tx1"/>
                </a:solidFill>
              </a:rPr>
              <a:t>:{"score":{$</a:t>
            </a:r>
            <a:r>
              <a:rPr lang="pt-BR" sz="1800" dirty="0" err="1">
                <a:solidFill>
                  <a:schemeClr val="tx1"/>
                </a:solidFill>
              </a:rPr>
              <a:t>gt</a:t>
            </a:r>
            <a:r>
              <a:rPr lang="pt-BR" sz="1800" dirty="0">
                <a:solidFill>
                  <a:schemeClr val="tx1"/>
                </a:solidFill>
              </a:rPr>
              <a:t> : 90}}}});</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dirty="0">
                <a:solidFill>
                  <a:schemeClr val="tx1"/>
                </a:solidFill>
              </a:rPr>
              <a:t>({grades : { $</a:t>
            </a:r>
            <a:r>
              <a:rPr lang="pt-BR" sz="1800" dirty="0" err="1">
                <a:solidFill>
                  <a:schemeClr val="tx1"/>
                </a:solidFill>
              </a:rPr>
              <a:t>elemMatch</a:t>
            </a:r>
            <a:r>
              <a:rPr lang="pt-BR" sz="1800" dirty="0">
                <a:solidFill>
                  <a:schemeClr val="tx1"/>
                </a:solidFill>
              </a:rPr>
              <a:t>:{"score":{$</a:t>
            </a:r>
            <a:r>
              <a:rPr lang="pt-BR" sz="1800" dirty="0" err="1">
                <a:solidFill>
                  <a:schemeClr val="tx1"/>
                </a:solidFill>
              </a:rPr>
              <a:t>gt</a:t>
            </a:r>
            <a:r>
              <a:rPr lang="pt-BR" sz="1800" dirty="0">
                <a:solidFill>
                  <a:schemeClr val="tx1"/>
                </a:solidFill>
              </a:rPr>
              <a:t> : 80 , $</a:t>
            </a:r>
            <a:r>
              <a:rPr lang="pt-BR" sz="1800" dirty="0" err="1">
                <a:solidFill>
                  <a:schemeClr val="tx1"/>
                </a:solidFill>
              </a:rPr>
              <a:t>lt</a:t>
            </a:r>
            <a:r>
              <a:rPr lang="pt-BR" sz="1800" dirty="0">
                <a:solidFill>
                  <a:schemeClr val="tx1"/>
                </a:solidFill>
              </a:rPr>
              <a:t> :100}}}});</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800" b="1" dirty="0" err="1">
                <a:solidFill>
                  <a:schemeClr val="tx1"/>
                </a:solidFill>
              </a:rPr>
              <a:t>db.restaurants.find</a:t>
            </a:r>
            <a:r>
              <a:rPr lang="pt-BR" sz="1800" dirty="0">
                <a:solidFill>
                  <a:schemeClr val="tx1"/>
                </a:solidFill>
              </a:rPr>
              <a:t>({"</a:t>
            </a:r>
            <a:r>
              <a:rPr lang="pt-BR" sz="1800" dirty="0" err="1">
                <a:solidFill>
                  <a:schemeClr val="tx1"/>
                </a:solidFill>
              </a:rPr>
              <a:t>address.coord</a:t>
            </a:r>
            <a:r>
              <a:rPr lang="pt-BR" sz="1800" dirty="0">
                <a:solidFill>
                  <a:schemeClr val="tx1"/>
                </a:solidFill>
              </a:rPr>
              <a:t>" : {$</a:t>
            </a:r>
            <a:r>
              <a:rPr lang="pt-BR" sz="1800" dirty="0" err="1">
                <a:solidFill>
                  <a:schemeClr val="tx1"/>
                </a:solidFill>
              </a:rPr>
              <a:t>lt</a:t>
            </a:r>
            <a:r>
              <a:rPr lang="pt-BR" sz="1800" dirty="0">
                <a:solidFill>
                  <a:schemeClr val="tx1"/>
                </a:solidFill>
              </a:rPr>
              <a:t> : -95.754168}});</a:t>
            </a:r>
          </a:p>
          <a:p>
            <a:endParaRPr lang="pt-BR" sz="1800" dirty="0">
              <a:solidFill>
                <a:schemeClr val="tx1"/>
              </a:solidFil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415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1" dirty="0" err="1">
                <a:solidFill>
                  <a:schemeClr val="tx1"/>
                </a:solidFill>
              </a:rPr>
              <a:t>db.restaurants.find</a:t>
            </a:r>
            <a:r>
              <a:rPr lang="pt-BR" sz="1800" b="1" dirty="0">
                <a:solidFill>
                  <a:schemeClr val="tx1"/>
                </a:solidFill>
              </a:rPr>
              <a:t>(</a:t>
            </a:r>
          </a:p>
          <a:p>
            <a:r>
              <a:rPr lang="pt-BR" sz="1800" b="1" dirty="0">
                <a:solidFill>
                  <a:schemeClr val="tx1"/>
                </a:solidFill>
              </a:rPr>
              <a:t>               </a:t>
            </a:r>
            <a:r>
              <a:rPr lang="pt-BR" sz="1800" dirty="0">
                <a:solidFill>
                  <a:schemeClr val="tx1"/>
                </a:solidFill>
              </a:rPr>
              <a:t>{$and:</a:t>
            </a:r>
          </a:p>
          <a:p>
            <a:r>
              <a:rPr lang="pt-BR" sz="1800" dirty="0">
                <a:solidFill>
                  <a:schemeClr val="tx1"/>
                </a:solidFill>
              </a:rPr>
              <a:t>                    [</a:t>
            </a:r>
          </a:p>
          <a:p>
            <a:r>
              <a:rPr lang="pt-BR" sz="1800" dirty="0">
                <a:solidFill>
                  <a:schemeClr val="tx1"/>
                </a:solidFill>
              </a:rPr>
              <a:t>                       {"</a:t>
            </a:r>
            <a:r>
              <a:rPr lang="pt-BR" sz="1800" dirty="0" err="1">
                <a:solidFill>
                  <a:schemeClr val="tx1"/>
                </a:solidFill>
              </a:rPr>
              <a:t>cuisine</a:t>
            </a:r>
            <a:r>
              <a:rPr lang="pt-BR" sz="1800" dirty="0">
                <a:solidFill>
                  <a:schemeClr val="tx1"/>
                </a:solidFill>
              </a:rPr>
              <a:t>" : {$ne :"American "}},</a:t>
            </a:r>
          </a:p>
          <a:p>
            <a:r>
              <a:rPr lang="pt-BR" sz="1800" dirty="0">
                <a:solidFill>
                  <a:schemeClr val="tx1"/>
                </a:solidFill>
              </a:rPr>
              <a:t>                       {"</a:t>
            </a:r>
            <a:r>
              <a:rPr lang="pt-BR" sz="1800" dirty="0" err="1">
                <a:solidFill>
                  <a:schemeClr val="tx1"/>
                </a:solidFill>
              </a:rPr>
              <a:t>grades.score</a:t>
            </a:r>
            <a:r>
              <a:rPr lang="pt-BR" sz="1800" dirty="0">
                <a:solidFill>
                  <a:schemeClr val="tx1"/>
                </a:solidFill>
              </a:rPr>
              <a:t>" : {$</a:t>
            </a:r>
            <a:r>
              <a:rPr lang="pt-BR" sz="1800" dirty="0" err="1">
                <a:solidFill>
                  <a:schemeClr val="tx1"/>
                </a:solidFill>
              </a:rPr>
              <a:t>gt</a:t>
            </a:r>
            <a:r>
              <a:rPr lang="pt-BR" sz="1800" dirty="0">
                <a:solidFill>
                  <a:schemeClr val="tx1"/>
                </a:solidFill>
              </a:rPr>
              <a:t> : 70}},</a:t>
            </a:r>
          </a:p>
          <a:p>
            <a:r>
              <a:rPr lang="pt-BR" sz="1800" dirty="0">
                <a:solidFill>
                  <a:schemeClr val="tx1"/>
                </a:solidFill>
              </a:rPr>
              <a:t>                       {"</a:t>
            </a:r>
            <a:r>
              <a:rPr lang="pt-BR" sz="1800" dirty="0" err="1">
                <a:solidFill>
                  <a:schemeClr val="tx1"/>
                </a:solidFill>
              </a:rPr>
              <a:t>address.coord</a:t>
            </a:r>
            <a:r>
              <a:rPr lang="pt-BR" sz="1800" dirty="0">
                <a:solidFill>
                  <a:schemeClr val="tx1"/>
                </a:solidFill>
              </a:rPr>
              <a:t>" : {$</a:t>
            </a:r>
            <a:r>
              <a:rPr lang="pt-BR" sz="1800" dirty="0" err="1">
                <a:solidFill>
                  <a:schemeClr val="tx1"/>
                </a:solidFill>
              </a:rPr>
              <a:t>lt</a:t>
            </a:r>
            <a:r>
              <a:rPr lang="pt-BR" sz="1800" dirty="0">
                <a:solidFill>
                  <a:schemeClr val="tx1"/>
                </a:solidFill>
              </a:rPr>
              <a:t> : -65.754168}}</a:t>
            </a:r>
          </a:p>
          <a:p>
            <a:r>
              <a:rPr lang="pt-BR" sz="1800" dirty="0">
                <a:solidFill>
                  <a:schemeClr val="tx1"/>
                </a:solidFill>
              </a:rPr>
              <a:t>                    ]</a:t>
            </a:r>
          </a:p>
          <a:p>
            <a:r>
              <a:rPr lang="pt-BR" sz="1800" dirty="0">
                <a:solidFill>
                  <a:schemeClr val="tx1"/>
                </a:solidFill>
              </a:rPr>
              <a:t>                }</a:t>
            </a:r>
          </a:p>
          <a:p>
            <a:r>
              <a:rPr lang="pt-BR" sz="1800" dirty="0">
                <a:solidFill>
                  <a:schemeClr val="tx1"/>
                </a:solidFill>
              </a:rPr>
              <a:t>                    );</a:t>
            </a:r>
          </a:p>
          <a:p>
            <a:endParaRPr lang="pt-BR" sz="1800" dirty="0">
              <a:solidFill>
                <a:schemeClr val="tx1"/>
              </a:solidFill>
            </a:endParaRPr>
          </a:p>
          <a:p>
            <a:r>
              <a:rPr lang="pt-BR" sz="1800" b="1" dirty="0" err="1">
                <a:solidFill>
                  <a:schemeClr val="tx1"/>
                </a:solidFill>
              </a:rPr>
              <a:t>db.restaurants.find</a:t>
            </a:r>
            <a:r>
              <a:rPr lang="pt-BR" sz="1800" dirty="0">
                <a:solidFill>
                  <a:schemeClr val="tx1"/>
                </a:solidFill>
              </a:rPr>
              <a:t>(</a:t>
            </a:r>
          </a:p>
          <a:p>
            <a:r>
              <a:rPr lang="pt-BR" sz="1800" dirty="0">
                <a:solidFill>
                  <a:schemeClr val="tx1"/>
                </a:solidFill>
              </a:rPr>
              <a:t>                           {</a:t>
            </a:r>
          </a:p>
          <a:p>
            <a:r>
              <a:rPr lang="pt-BR" sz="1800" dirty="0">
                <a:solidFill>
                  <a:schemeClr val="tx1"/>
                </a:solidFill>
              </a:rPr>
              <a:t>                             "</a:t>
            </a:r>
            <a:r>
              <a:rPr lang="pt-BR" sz="1800" dirty="0" err="1">
                <a:solidFill>
                  <a:schemeClr val="tx1"/>
                </a:solidFill>
              </a:rPr>
              <a:t>cuisine</a:t>
            </a:r>
            <a:r>
              <a:rPr lang="pt-BR" sz="1800" dirty="0">
                <a:solidFill>
                  <a:schemeClr val="tx1"/>
                </a:solidFill>
              </a:rPr>
              <a:t>" : {$ne : "American "},</a:t>
            </a:r>
          </a:p>
          <a:p>
            <a:r>
              <a:rPr lang="pt-BR" sz="1800" dirty="0">
                <a:solidFill>
                  <a:schemeClr val="tx1"/>
                </a:solidFill>
              </a:rPr>
              <a:t>                             "</a:t>
            </a:r>
            <a:r>
              <a:rPr lang="pt-BR" sz="1800" dirty="0" err="1">
                <a:solidFill>
                  <a:schemeClr val="tx1"/>
                </a:solidFill>
              </a:rPr>
              <a:t>grades.score</a:t>
            </a:r>
            <a:r>
              <a:rPr lang="pt-BR" sz="1800" dirty="0">
                <a:solidFill>
                  <a:schemeClr val="tx1"/>
                </a:solidFill>
              </a:rPr>
              <a:t>" :{$</a:t>
            </a:r>
            <a:r>
              <a:rPr lang="pt-BR" sz="1800" dirty="0" err="1">
                <a:solidFill>
                  <a:schemeClr val="tx1"/>
                </a:solidFill>
              </a:rPr>
              <a:t>gt</a:t>
            </a:r>
            <a:r>
              <a:rPr lang="pt-BR" sz="1800" dirty="0">
                <a:solidFill>
                  <a:schemeClr val="tx1"/>
                </a:solidFill>
              </a:rPr>
              <a:t>: 70},</a:t>
            </a:r>
          </a:p>
          <a:p>
            <a:r>
              <a:rPr lang="pt-BR" sz="1800" dirty="0">
                <a:solidFill>
                  <a:schemeClr val="tx1"/>
                </a:solidFill>
              </a:rPr>
              <a:t>                             "</a:t>
            </a:r>
            <a:r>
              <a:rPr lang="pt-BR" sz="1800" dirty="0" err="1">
                <a:solidFill>
                  <a:schemeClr val="tx1"/>
                </a:solidFill>
              </a:rPr>
              <a:t>address.coord</a:t>
            </a:r>
            <a:r>
              <a:rPr lang="pt-BR" sz="1800" dirty="0">
                <a:solidFill>
                  <a:schemeClr val="tx1"/>
                </a:solidFill>
              </a:rPr>
              <a:t>" : {$</a:t>
            </a:r>
            <a:r>
              <a:rPr lang="pt-BR" sz="1800" dirty="0" err="1">
                <a:solidFill>
                  <a:schemeClr val="tx1"/>
                </a:solidFill>
              </a:rPr>
              <a:t>lt</a:t>
            </a:r>
            <a:r>
              <a:rPr lang="pt-BR" sz="1800" dirty="0">
                <a:solidFill>
                  <a:schemeClr val="tx1"/>
                </a:solidFill>
              </a:rPr>
              <a:t> : -65.754168}</a:t>
            </a:r>
          </a:p>
          <a:p>
            <a:r>
              <a:rPr lang="pt-BR" sz="1800" dirty="0">
                <a:solidFill>
                  <a:schemeClr val="tx1"/>
                </a:solidFill>
              </a:rPr>
              <a:t>                            }</a:t>
            </a:r>
          </a:p>
          <a:p>
            <a:r>
              <a:rPr lang="pt-BR" sz="1800" dirty="0">
                <a:solidFill>
                  <a:schemeClr val="tx1"/>
                </a:solidFill>
              </a:rPr>
              <a:t>                     );</a:t>
            </a:r>
          </a:p>
          <a:p>
            <a:endParaRPr lang="pt-BR" sz="1800" dirty="0">
              <a:solidFill>
                <a:schemeClr val="tx1"/>
              </a:solidFil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492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r>
              <a:rPr lang="pt-BR" sz="1800" b="1" dirty="0" err="1">
                <a:solidFill>
                  <a:schemeClr val="tx1"/>
                </a:solidFill>
              </a:rPr>
              <a:t>db.restaurants.find</a:t>
            </a:r>
            <a:r>
              <a:rPr lang="pt-BR" sz="1800" dirty="0">
                <a:solidFill>
                  <a:schemeClr val="tx1"/>
                </a:solidFill>
              </a:rPr>
              <a:t>(</a:t>
            </a:r>
          </a:p>
          <a:p>
            <a:r>
              <a:rPr lang="pt-BR" sz="1800" dirty="0">
                <a:solidFill>
                  <a:schemeClr val="tx1"/>
                </a:solidFill>
              </a:rPr>
              <a:t>{</a:t>
            </a:r>
            <a:r>
              <a:rPr lang="pt-BR" sz="1800" dirty="0" err="1">
                <a:solidFill>
                  <a:schemeClr val="tx1"/>
                </a:solidFill>
              </a:rPr>
              <a:t>name</a:t>
            </a:r>
            <a:r>
              <a:rPr lang="pt-BR" sz="1800" dirty="0">
                <a:solidFill>
                  <a:schemeClr val="tx1"/>
                </a:solidFill>
              </a:rPr>
              <a:t>: /^Wil/},</a:t>
            </a:r>
          </a:p>
          <a:p>
            <a:r>
              <a:rPr lang="pt-BR" sz="1800" dirty="0">
                <a:solidFill>
                  <a:schemeClr val="tx1"/>
                </a:solidFill>
              </a:rPr>
              <a:t>{</a:t>
            </a:r>
          </a:p>
          <a:p>
            <a:r>
              <a:rPr lang="pt-BR" sz="1800" dirty="0">
                <a:solidFill>
                  <a:schemeClr val="tx1"/>
                </a:solidFill>
              </a:rPr>
              <a:t>"</a:t>
            </a:r>
            <a:r>
              <a:rPr lang="pt-BR" sz="1800" dirty="0" err="1">
                <a:solidFill>
                  <a:schemeClr val="tx1"/>
                </a:solidFill>
              </a:rPr>
              <a:t>restaurant_id</a:t>
            </a:r>
            <a:r>
              <a:rPr lang="pt-BR" sz="1800" dirty="0">
                <a:solidFill>
                  <a:schemeClr val="tx1"/>
                </a:solidFill>
              </a:rPr>
              <a:t>" : 1,</a:t>
            </a:r>
          </a:p>
          <a:p>
            <a:r>
              <a:rPr lang="pt-BR" sz="1800" dirty="0">
                <a:solidFill>
                  <a:schemeClr val="tx1"/>
                </a:solidFill>
              </a:rPr>
              <a:t>"name":1,"borough":1,</a:t>
            </a:r>
          </a:p>
          <a:p>
            <a:r>
              <a:rPr lang="pt-BR" sz="1800" dirty="0">
                <a:solidFill>
                  <a:schemeClr val="tx1"/>
                </a:solidFill>
              </a:rPr>
              <a:t>"</a:t>
            </a:r>
            <a:r>
              <a:rPr lang="pt-BR" sz="1800" dirty="0" err="1">
                <a:solidFill>
                  <a:schemeClr val="tx1"/>
                </a:solidFill>
              </a:rPr>
              <a:t>cuisine</a:t>
            </a:r>
            <a:r>
              <a:rPr lang="pt-BR" sz="1800" dirty="0">
                <a:solidFill>
                  <a:schemeClr val="tx1"/>
                </a:solidFill>
              </a:rPr>
              <a:t>" :1</a:t>
            </a:r>
          </a:p>
          <a:p>
            <a:r>
              <a:rPr lang="pt-BR" sz="1800" dirty="0">
                <a:solidFill>
                  <a:schemeClr val="tx1"/>
                </a:solidFill>
              </a:rPr>
              <a:t>}</a:t>
            </a:r>
          </a:p>
          <a:p>
            <a:r>
              <a:rPr lang="pt-BR" sz="1800" dirty="0">
                <a:solidFill>
                  <a:schemeClr val="tx1"/>
                </a:solidFill>
              </a:rPr>
              <a:t>);</a:t>
            </a:r>
          </a:p>
          <a:p>
            <a:endParaRPr lang="pt-BR" sz="1800" dirty="0">
              <a:solidFill>
                <a:schemeClr val="tx1"/>
              </a:solidFill>
            </a:endParaRPr>
          </a:p>
          <a:p>
            <a:r>
              <a:rPr lang="pt-BR" sz="1800" b="1" dirty="0" err="1">
                <a:solidFill>
                  <a:schemeClr val="tx1"/>
                </a:solidFill>
              </a:rPr>
              <a:t>db.restaurants.find</a:t>
            </a:r>
            <a:r>
              <a:rPr lang="pt-BR" sz="1800" dirty="0">
                <a:solidFill>
                  <a:schemeClr val="tx1"/>
                </a:solidFill>
              </a:rPr>
              <a:t>(</a:t>
            </a:r>
          </a:p>
          <a:p>
            <a:r>
              <a:rPr lang="pt-BR" sz="1800" dirty="0">
                <a:solidFill>
                  <a:schemeClr val="tx1"/>
                </a:solidFill>
              </a:rPr>
              <a:t>{</a:t>
            </a:r>
            <a:r>
              <a:rPr lang="pt-BR" sz="1800" dirty="0" err="1">
                <a:solidFill>
                  <a:schemeClr val="tx1"/>
                </a:solidFill>
              </a:rPr>
              <a:t>name</a:t>
            </a:r>
            <a:r>
              <a:rPr lang="pt-BR" sz="1800" dirty="0">
                <a:solidFill>
                  <a:schemeClr val="tx1"/>
                </a:solidFill>
              </a:rPr>
              <a:t>: /</a:t>
            </a:r>
            <a:r>
              <a:rPr lang="pt-BR" sz="1800" dirty="0" err="1">
                <a:solidFill>
                  <a:schemeClr val="tx1"/>
                </a:solidFill>
              </a:rPr>
              <a:t>ces</a:t>
            </a:r>
            <a:r>
              <a:rPr lang="pt-BR" sz="1800" dirty="0">
                <a:solidFill>
                  <a:schemeClr val="tx1"/>
                </a:solidFill>
              </a:rPr>
              <a:t>$/},</a:t>
            </a:r>
          </a:p>
          <a:p>
            <a:r>
              <a:rPr lang="pt-BR" sz="1800" dirty="0">
                <a:solidFill>
                  <a:schemeClr val="tx1"/>
                </a:solidFill>
              </a:rPr>
              <a:t>{</a:t>
            </a:r>
          </a:p>
          <a:p>
            <a:r>
              <a:rPr lang="pt-BR" sz="1800" dirty="0">
                <a:solidFill>
                  <a:schemeClr val="tx1"/>
                </a:solidFill>
              </a:rPr>
              <a:t>"</a:t>
            </a:r>
            <a:r>
              <a:rPr lang="pt-BR" sz="1800" dirty="0" err="1">
                <a:solidFill>
                  <a:schemeClr val="tx1"/>
                </a:solidFill>
              </a:rPr>
              <a:t>restaurant_id</a:t>
            </a:r>
            <a:r>
              <a:rPr lang="pt-BR" sz="1800" dirty="0">
                <a:solidFill>
                  <a:schemeClr val="tx1"/>
                </a:solidFill>
              </a:rPr>
              <a:t>" : 1,</a:t>
            </a:r>
          </a:p>
          <a:p>
            <a:r>
              <a:rPr lang="pt-BR" sz="1800" dirty="0">
                <a:solidFill>
                  <a:schemeClr val="tx1"/>
                </a:solidFill>
              </a:rPr>
              <a:t>"name":1,"borough":1,</a:t>
            </a:r>
          </a:p>
          <a:p>
            <a:r>
              <a:rPr lang="pt-BR" sz="1800" dirty="0">
                <a:solidFill>
                  <a:schemeClr val="tx1"/>
                </a:solidFill>
              </a:rPr>
              <a:t>"</a:t>
            </a:r>
            <a:r>
              <a:rPr lang="pt-BR" sz="1800" dirty="0" err="1">
                <a:solidFill>
                  <a:schemeClr val="tx1"/>
                </a:solidFill>
              </a:rPr>
              <a:t>cuisine</a:t>
            </a:r>
            <a:r>
              <a:rPr lang="pt-BR" sz="1800" dirty="0">
                <a:solidFill>
                  <a:schemeClr val="tx1"/>
                </a:solidFill>
              </a:rPr>
              <a:t>" :1</a:t>
            </a:r>
          </a:p>
          <a:p>
            <a:r>
              <a:rPr lang="pt-BR" sz="1800" dirty="0">
                <a:solidFill>
                  <a:schemeClr val="tx1"/>
                </a:solidFill>
              </a:rPr>
              <a:t>}</a:t>
            </a:r>
          </a:p>
          <a:p>
            <a:r>
              <a:rPr lang="pt-BR" sz="1800" dirty="0">
                <a:solidFill>
                  <a:schemeClr val="tx1"/>
                </a:solidFill>
              </a:rPr>
              <a:t>);</a:t>
            </a:r>
          </a:p>
          <a:p>
            <a:endParaRPr lang="pt-BR" sz="1800" dirty="0">
              <a:solidFill>
                <a:schemeClr val="tx1"/>
              </a:solidFill>
            </a:endParaRPr>
          </a:p>
          <a:p>
            <a:r>
              <a:rPr lang="pt-BR" sz="1800" b="1" dirty="0" err="1">
                <a:solidFill>
                  <a:schemeClr val="tx1"/>
                </a:solidFill>
              </a:rPr>
              <a:t>db.restaurants.find</a:t>
            </a:r>
            <a:r>
              <a:rPr lang="pt-BR" sz="1800" dirty="0">
                <a:solidFill>
                  <a:schemeClr val="tx1"/>
                </a:solidFill>
              </a:rPr>
              <a:t>(</a:t>
            </a:r>
          </a:p>
          <a:p>
            <a:r>
              <a:rPr lang="pt-BR" sz="1800" dirty="0">
                <a:solidFill>
                  <a:schemeClr val="tx1"/>
                </a:solidFill>
              </a:rPr>
              <a:t>{"</a:t>
            </a:r>
            <a:r>
              <a:rPr lang="pt-BR" sz="1800" dirty="0" err="1">
                <a:solidFill>
                  <a:schemeClr val="tx1"/>
                </a:solidFill>
              </a:rPr>
              <a:t>name</a:t>
            </a:r>
            <a:r>
              <a:rPr lang="pt-BR" sz="1800" dirty="0">
                <a:solidFill>
                  <a:schemeClr val="tx1"/>
                </a:solidFill>
              </a:rPr>
              <a:t>": /.*Reg.*/},</a:t>
            </a:r>
          </a:p>
          <a:p>
            <a:r>
              <a:rPr lang="pt-BR" sz="1800" dirty="0">
                <a:solidFill>
                  <a:schemeClr val="tx1"/>
                </a:solidFill>
              </a:rPr>
              <a:t>{</a:t>
            </a:r>
          </a:p>
          <a:p>
            <a:r>
              <a:rPr lang="pt-BR" sz="1800" dirty="0">
                <a:solidFill>
                  <a:schemeClr val="tx1"/>
                </a:solidFill>
              </a:rPr>
              <a:t>"</a:t>
            </a:r>
            <a:r>
              <a:rPr lang="pt-BR" sz="1800" dirty="0" err="1">
                <a:solidFill>
                  <a:schemeClr val="tx1"/>
                </a:solidFill>
              </a:rPr>
              <a:t>restaurant_id</a:t>
            </a:r>
            <a:r>
              <a:rPr lang="pt-BR" sz="1800" dirty="0">
                <a:solidFill>
                  <a:schemeClr val="tx1"/>
                </a:solidFill>
              </a:rPr>
              <a:t>" : 1,</a:t>
            </a:r>
          </a:p>
          <a:p>
            <a:r>
              <a:rPr lang="pt-BR" sz="1800" dirty="0">
                <a:solidFill>
                  <a:schemeClr val="tx1"/>
                </a:solidFill>
              </a:rPr>
              <a:t>"name":1,"borough":1,</a:t>
            </a:r>
          </a:p>
          <a:p>
            <a:r>
              <a:rPr lang="pt-BR" sz="1800" dirty="0">
                <a:solidFill>
                  <a:schemeClr val="tx1"/>
                </a:solidFill>
              </a:rPr>
              <a:t>"</a:t>
            </a:r>
            <a:r>
              <a:rPr lang="pt-BR" sz="1800" dirty="0" err="1">
                <a:solidFill>
                  <a:schemeClr val="tx1"/>
                </a:solidFill>
              </a:rPr>
              <a:t>cuisine</a:t>
            </a:r>
            <a:r>
              <a:rPr lang="pt-BR" sz="1800" dirty="0">
                <a:solidFill>
                  <a:schemeClr val="tx1"/>
                </a:solidFill>
              </a:rPr>
              <a:t>" :1</a:t>
            </a:r>
          </a:p>
          <a:p>
            <a:r>
              <a:rPr lang="pt-BR" sz="1800" dirty="0">
                <a:solidFill>
                  <a:schemeClr val="tx1"/>
                </a:solidFill>
              </a:rPr>
              <a:t>}</a:t>
            </a:r>
          </a:p>
          <a:p>
            <a:r>
              <a:rPr lang="pt-BR" sz="1800" dirty="0">
                <a:solidFill>
                  <a:schemeClr val="tx1"/>
                </a:solidFill>
              </a:rPr>
              <a:t>);</a:t>
            </a:r>
          </a:p>
          <a:p>
            <a:endParaRPr lang="pt-BR" sz="1800" dirty="0">
              <a:solidFill>
                <a:schemeClr val="tx1"/>
              </a:solidFill>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9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103</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780807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089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414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624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107</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64215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743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pPr fontAlgn="base"/>
            <a:r>
              <a:rPr lang="pt-BR" sz="1800" b="0" i="0" u="none" strike="noStrike" cap="none" dirty="0">
                <a:solidFill>
                  <a:srgbClr val="000000"/>
                </a:solidFill>
                <a:effectLst/>
                <a:latin typeface="Arial"/>
                <a:ea typeface="Arial"/>
                <a:cs typeface="Arial"/>
                <a:sym typeface="Arial"/>
              </a:rPr>
              <a:t>Dados desestruturados são um problema para a imensa maioria dos bancos de dados relacionais, mas não tanto para 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Quando o seu </a:t>
            </a:r>
            <a:r>
              <a:rPr lang="pt-BR" sz="1800" b="0" i="0" u="none" strike="noStrike" cap="none" dirty="0" err="1">
                <a:solidFill>
                  <a:srgbClr val="000000"/>
                </a:solidFill>
                <a:effectLst/>
                <a:latin typeface="Arial"/>
                <a:ea typeface="Arial"/>
                <a:cs typeface="Arial"/>
                <a:sym typeface="Arial"/>
              </a:rPr>
              <a:t>schema</a:t>
            </a:r>
            <a:r>
              <a:rPr lang="pt-BR" sz="1800" b="0" i="0" u="none" strike="noStrike" cap="none" dirty="0">
                <a:solidFill>
                  <a:srgbClr val="000000"/>
                </a:solidFill>
                <a:effectLst/>
                <a:latin typeface="Arial"/>
                <a:ea typeface="Arial"/>
                <a:cs typeface="Arial"/>
                <a:sym typeface="Arial"/>
              </a:rPr>
              <a:t> é variável, é livre, usar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vem muito bem a calhar. Os documentos BSON (JSON binário) do Mongo são </a:t>
            </a:r>
            <a:r>
              <a:rPr lang="pt-BR" sz="1800" b="0" i="0" u="none" strike="noStrike" cap="none" dirty="0" err="1">
                <a:solidFill>
                  <a:srgbClr val="000000"/>
                </a:solidFill>
                <a:effectLst/>
                <a:latin typeface="Arial"/>
                <a:ea typeface="Arial"/>
                <a:cs typeface="Arial"/>
                <a:sym typeface="Arial"/>
              </a:rPr>
              <a:t>schemaless</a:t>
            </a:r>
            <a:r>
              <a:rPr lang="pt-BR" sz="1800" b="0" i="0" u="none" strike="noStrike" cap="none" dirty="0">
                <a:solidFill>
                  <a:srgbClr val="000000"/>
                </a:solidFill>
                <a:effectLst/>
                <a:latin typeface="Arial"/>
                <a:ea typeface="Arial"/>
                <a:cs typeface="Arial"/>
                <a:sym typeface="Arial"/>
              </a:rPr>
              <a:t> e aceitam quase qualquer coisa que você quiser armazenar, sendo um mecanismo de persistência perfeito para uso com tecnologias que trabalham com JSON nativamente, como </a:t>
            </a:r>
            <a:r>
              <a:rPr lang="pt-BR" sz="1800" b="0" i="0" u="none" strike="noStrike" cap="none" dirty="0" err="1">
                <a:solidFill>
                  <a:srgbClr val="000000"/>
                </a:solidFill>
                <a:effectLst/>
                <a:latin typeface="Arial"/>
                <a:ea typeface="Arial"/>
                <a:cs typeface="Arial"/>
                <a:sym typeface="Arial"/>
              </a:rPr>
              <a:t>JavaScript</a:t>
            </a:r>
            <a:r>
              <a:rPr lang="pt-BR" sz="1800" b="0" i="0" u="none" strike="noStrike" cap="none" dirty="0">
                <a:solidFill>
                  <a:srgbClr val="000000"/>
                </a:solidFill>
                <a:effectLst/>
                <a:latin typeface="Arial"/>
                <a:ea typeface="Arial"/>
                <a:cs typeface="Arial"/>
                <a:sym typeface="Arial"/>
              </a:rPr>
              <a:t> (e consequentemente Node.js).</a:t>
            </a:r>
          </a:p>
          <a:p>
            <a:pPr fontAlgn="base"/>
            <a:r>
              <a:rPr lang="pt-BR" dirty="0"/>
              <a:t>BSON </a:t>
            </a:r>
            <a:r>
              <a:rPr lang="pt-BR" dirty="0" err="1"/>
              <a:t>Document</a:t>
            </a:r>
            <a:r>
              <a:rPr lang="pt-BR" sz="1800" b="0" i="0" u="none" strike="noStrike" cap="none" dirty="0" err="1">
                <a:solidFill>
                  <a:srgbClr val="000000"/>
                </a:solidFill>
                <a:effectLst/>
                <a:latin typeface="Arial"/>
                <a:ea typeface="Arial"/>
                <a:cs typeface="Arial"/>
                <a:sym typeface="Arial"/>
              </a:rPr>
              <a:t>Cenários</a:t>
            </a:r>
            <a:r>
              <a:rPr lang="pt-BR" sz="1800" b="0" i="0" u="none" strike="noStrike" cap="none" dirty="0">
                <a:solidFill>
                  <a:srgbClr val="000000"/>
                </a:solidFill>
                <a:effectLst/>
                <a:latin typeface="Arial"/>
                <a:ea typeface="Arial"/>
                <a:cs typeface="Arial"/>
                <a:sym typeface="Arial"/>
              </a:rPr>
              <a:t> altamente recomendados e utilizados atualmente são catálogos de produtos de e-</a:t>
            </a:r>
            <a:r>
              <a:rPr lang="pt-BR" sz="1800" b="0" i="0" u="none" strike="noStrike" cap="none" dirty="0" err="1">
                <a:solidFill>
                  <a:srgbClr val="000000"/>
                </a:solidFill>
                <a:effectLst/>
                <a:latin typeface="Arial"/>
                <a:ea typeface="Arial"/>
                <a:cs typeface="Arial"/>
                <a:sym typeface="Arial"/>
              </a:rPr>
              <a:t>commerces</a:t>
            </a:r>
            <a:r>
              <a:rPr lang="pt-BR" sz="1800" b="0" i="0" u="none" strike="noStrike" cap="none" dirty="0">
                <a:solidFill>
                  <a:srgbClr val="000000"/>
                </a:solidFill>
                <a:effectLst/>
                <a:latin typeface="Arial"/>
                <a:ea typeface="Arial"/>
                <a:cs typeface="Arial"/>
                <a:sym typeface="Arial"/>
              </a:rPr>
              <a:t>. Telas de detalhes de produto em </a:t>
            </a:r>
            <a:r>
              <a:rPr lang="pt-BR" sz="1800" b="0" i="0" u="none" strike="noStrike" cap="none" dirty="0" err="1">
                <a:solidFill>
                  <a:srgbClr val="000000"/>
                </a:solidFill>
                <a:effectLst/>
                <a:latin typeface="Arial"/>
                <a:ea typeface="Arial"/>
                <a:cs typeface="Arial"/>
                <a:sym typeface="Arial"/>
              </a:rPr>
              <a:t>ecommerces</a:t>
            </a:r>
            <a:r>
              <a:rPr lang="pt-BR" sz="1800" b="0" i="0" u="none" strike="noStrike" cap="none" dirty="0">
                <a:solidFill>
                  <a:srgbClr val="000000"/>
                </a:solidFill>
                <a:effectLst/>
                <a:latin typeface="Arial"/>
                <a:ea typeface="Arial"/>
                <a:cs typeface="Arial"/>
                <a:sym typeface="Arial"/>
              </a:rPr>
              <a:t> são extremamente complicadas devido a diversidade de informações aliada às milhares de variações de características entre os produtos que acabam resultando em dezenas de tabelas se aplicado sobre o modelo relacional. Em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essa problemática é tratada de uma maneira muito mais simples, que explicarei mais adiante.</a:t>
            </a:r>
          </a:p>
          <a:p>
            <a:pPr fontAlgn="base"/>
            <a:r>
              <a:rPr lang="pt-BR" sz="1800" b="0" i="0" u="none" strike="noStrike" cap="none" dirty="0">
                <a:solidFill>
                  <a:srgbClr val="000000"/>
                </a:solidFill>
                <a:effectLst/>
                <a:latin typeface="Arial"/>
                <a:ea typeface="Arial"/>
                <a:cs typeface="Arial"/>
                <a:sym typeface="Arial"/>
              </a:rPr>
              <a:t>Além do formato de documentos utilizado pelo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ser perfeitamente intercambiável com o JSON serializado do JS, </a:t>
            </a:r>
            <a:r>
              <a:rPr lang="pt-BR" sz="1800" b="0" i="0" u="none" strike="noStrike" cap="none" dirty="0" err="1">
                <a:solidFill>
                  <a:srgbClr val="000000"/>
                </a:solidFill>
                <a:effectLst/>
                <a:latin typeface="Arial"/>
                <a:ea typeface="Arial"/>
                <a:cs typeface="Arial"/>
                <a:sym typeface="Arial"/>
              </a:rPr>
              <a:t>MongoDB</a:t>
            </a:r>
            <a:r>
              <a:rPr lang="pt-BR" sz="1800" b="0" i="0" u="none" strike="noStrike" cap="none" dirty="0">
                <a:solidFill>
                  <a:srgbClr val="000000"/>
                </a:solidFill>
                <a:effectLst/>
                <a:latin typeface="Arial"/>
                <a:ea typeface="Arial"/>
                <a:cs typeface="Arial"/>
                <a:sym typeface="Arial"/>
              </a:rPr>
              <a:t> opera basicamente de maneira assíncrona em suas operações, assim como o próprio Node.js, o que nos permite ter uma persistência extremamente veloz, aliado a uma plataforma de programação igualmente rápida.</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6569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Coleções do sistema incluem essas coleções armazenadas no banco de dados de administração:</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admin.system.roles</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admin.system.roles</a:t>
            </a:r>
            <a:r>
              <a:rPr lang="pt-BR" dirty="0"/>
              <a:t> armazena funções personalizadas que os administradores criam e atribuem aos usuários para fornecer acesso a recursos específicos.</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admin.system.users</a:t>
            </a:r>
            <a:endParaRPr lang="pt-BR" dirty="0"/>
          </a:p>
          <a:p>
            <a:pPr marL="0" lvl="0" indent="0" rtl="0">
              <a:spcBef>
                <a:spcPts val="0"/>
              </a:spcBef>
              <a:spcAft>
                <a:spcPts val="0"/>
              </a:spcAft>
              <a:buNone/>
            </a:pPr>
            <a:r>
              <a:rPr lang="pt-BR" dirty="0"/>
              <a:t>Alterado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admin.system.users</a:t>
            </a:r>
            <a:r>
              <a:rPr lang="pt-BR" dirty="0"/>
              <a:t> armazena as credenciais de autenticação do usuário, bem como as funções atribuídas ao usuário. Os usuários podem definir funções de autorização na coleção </a:t>
            </a:r>
            <a:r>
              <a:rPr lang="pt-BR" dirty="0" err="1"/>
              <a:t>admin.system.roles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admin.system.version</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Armazena a versão do esquema dos documentos da credencial do usuário.</a:t>
            </a:r>
          </a:p>
          <a:p>
            <a:pPr marL="0" lvl="0" indent="0" rtl="0">
              <a:spcBef>
                <a:spcPts val="0"/>
              </a:spcBef>
              <a:spcAft>
                <a:spcPts val="0"/>
              </a:spcAft>
              <a:buNone/>
            </a:pPr>
            <a:endParaRPr lang="pt-BR" dirty="0"/>
          </a:p>
          <a:p>
            <a:pPr marL="0" lvl="0" indent="0" rtl="0">
              <a:spcBef>
                <a:spcPts val="0"/>
              </a:spcBef>
              <a:spcAft>
                <a:spcPts val="0"/>
              </a:spcAft>
              <a:buNone/>
            </a:pPr>
            <a:r>
              <a:rPr lang="pt-BR" dirty="0"/>
              <a:t>Coleções do sistema também incluem essas coleções armazenadas diretamente em cada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system.namespaces</a:t>
            </a:r>
            <a:endParaRPr lang="pt-BR" dirty="0"/>
          </a:p>
          <a:p>
            <a:pPr marL="0" lvl="0" indent="0" rtl="0">
              <a:spcBef>
                <a:spcPts val="0"/>
              </a:spcBef>
              <a:spcAft>
                <a:spcPts val="0"/>
              </a:spcAft>
              <a:buNone/>
            </a:pPr>
            <a:r>
              <a:rPr lang="pt-BR" dirty="0"/>
              <a:t>Reprovado desde a versão 3.0: Acesse esses dados usando </a:t>
            </a:r>
            <a:r>
              <a:rPr lang="pt-BR" dirty="0" err="1"/>
              <a:t>listCollections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system.namespaces</a:t>
            </a:r>
            <a:r>
              <a:rPr lang="pt-BR" dirty="0"/>
              <a:t> contém informações sobre todas as coleções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system.indexes</a:t>
            </a:r>
            <a:endParaRPr lang="pt-BR" dirty="0"/>
          </a:p>
          <a:p>
            <a:pPr marL="0" lvl="0" indent="0" rtl="0">
              <a:spcBef>
                <a:spcPts val="0"/>
              </a:spcBef>
              <a:spcAft>
                <a:spcPts val="0"/>
              </a:spcAft>
              <a:buNone/>
            </a:pPr>
            <a:r>
              <a:rPr lang="pt-BR" dirty="0"/>
              <a:t>Reprovado desde a versão 3.0: Acesse esses dados usando </a:t>
            </a:r>
            <a:r>
              <a:rPr lang="pt-BR" dirty="0" err="1"/>
              <a:t>listIndexes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system.indexes</a:t>
            </a:r>
            <a:r>
              <a:rPr lang="pt-BR" dirty="0"/>
              <a:t> lista todos os índices no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system.profile</a:t>
            </a: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system.profile</a:t>
            </a:r>
            <a:r>
              <a:rPr lang="pt-BR" dirty="0"/>
              <a:t> armazena informações de criação de perfil de banco de dados. Para obter informações sobre criação de perfil, consulte Criação de perfil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.system.js</a:t>
            </a:r>
          </a:p>
          <a:p>
            <a:pPr marL="0" lvl="0" indent="0" rtl="0">
              <a:spcBef>
                <a:spcPts val="0"/>
              </a:spcBef>
              <a:spcAft>
                <a:spcPts val="0"/>
              </a:spcAft>
              <a:buNone/>
            </a:pPr>
            <a:r>
              <a:rPr lang="pt-BR" dirty="0"/>
              <a:t>A coleção &lt;</a:t>
            </a:r>
            <a:r>
              <a:rPr lang="pt-BR" dirty="0" err="1"/>
              <a:t>database</a:t>
            </a:r>
            <a:r>
              <a:rPr lang="pt-BR" dirty="0"/>
              <a:t>&gt; .system.js contém código </a:t>
            </a:r>
            <a:r>
              <a:rPr lang="pt-BR" dirty="0" err="1"/>
              <a:t>JavaScript</a:t>
            </a:r>
            <a:r>
              <a:rPr lang="pt-BR" dirty="0"/>
              <a:t> especial para uso no </a:t>
            </a:r>
            <a:r>
              <a:rPr lang="pt-BR" dirty="0" err="1"/>
              <a:t>JavaScript</a:t>
            </a:r>
            <a:r>
              <a:rPr lang="pt-BR" dirty="0"/>
              <a:t> do lado do servidor. Consulte Armazenar uma Função </a:t>
            </a:r>
            <a:r>
              <a:rPr lang="pt-BR" dirty="0" err="1"/>
              <a:t>JavaScript</a:t>
            </a:r>
            <a:r>
              <a:rPr lang="pt-BR" dirty="0"/>
              <a:t> no Servidor para obter mais informações.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7170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Coleções do sistema incluem essas coleções armazenadas no banco de dados de administração:</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admin.system.roles</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admin.system.roles</a:t>
            </a:r>
            <a:r>
              <a:rPr lang="pt-BR" dirty="0"/>
              <a:t> armazena funções personalizadas que os administradores criam e atribuem aos usuários para fornecer acesso a recursos específicos.</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admin.system.users</a:t>
            </a:r>
            <a:endParaRPr lang="pt-BR" dirty="0"/>
          </a:p>
          <a:p>
            <a:pPr marL="0" lvl="0" indent="0" rtl="0">
              <a:spcBef>
                <a:spcPts val="0"/>
              </a:spcBef>
              <a:spcAft>
                <a:spcPts val="0"/>
              </a:spcAft>
              <a:buNone/>
            </a:pPr>
            <a:r>
              <a:rPr lang="pt-BR" dirty="0"/>
              <a:t>Alterado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admin.system.users</a:t>
            </a:r>
            <a:r>
              <a:rPr lang="pt-BR" dirty="0"/>
              <a:t> armazena as credenciais de autenticação do usuário, bem como as funções atribuídas ao usuário. Os usuários podem definir funções de autorização na coleção </a:t>
            </a:r>
            <a:r>
              <a:rPr lang="pt-BR" dirty="0" err="1"/>
              <a:t>admin.system.roles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admin.system.version</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Armazena a versão do esquema dos documentos da credencial do usuário.</a:t>
            </a:r>
          </a:p>
          <a:p>
            <a:pPr marL="0" lvl="0" indent="0" rtl="0">
              <a:spcBef>
                <a:spcPts val="0"/>
              </a:spcBef>
              <a:spcAft>
                <a:spcPts val="0"/>
              </a:spcAft>
              <a:buNone/>
            </a:pPr>
            <a:endParaRPr lang="pt-BR" dirty="0"/>
          </a:p>
          <a:p>
            <a:pPr marL="0" lvl="0" indent="0" rtl="0">
              <a:spcBef>
                <a:spcPts val="0"/>
              </a:spcBef>
              <a:spcAft>
                <a:spcPts val="0"/>
              </a:spcAft>
              <a:buNone/>
            </a:pPr>
            <a:r>
              <a:rPr lang="pt-BR" dirty="0"/>
              <a:t>Coleções do sistema também incluem essas coleções armazenadas diretamente em cada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system.namespaces</a:t>
            </a:r>
            <a:endParaRPr lang="pt-BR" dirty="0"/>
          </a:p>
          <a:p>
            <a:pPr marL="0" lvl="0" indent="0" rtl="0">
              <a:spcBef>
                <a:spcPts val="0"/>
              </a:spcBef>
              <a:spcAft>
                <a:spcPts val="0"/>
              </a:spcAft>
              <a:buNone/>
            </a:pPr>
            <a:r>
              <a:rPr lang="pt-BR" dirty="0"/>
              <a:t>Reprovado desde a versão 3.0: Acesse esses dados usando </a:t>
            </a:r>
            <a:r>
              <a:rPr lang="pt-BR" dirty="0" err="1"/>
              <a:t>listCollections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system.namespaces</a:t>
            </a:r>
            <a:r>
              <a:rPr lang="pt-BR" dirty="0"/>
              <a:t> contém informações sobre todas as coleções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system.indexes</a:t>
            </a:r>
            <a:endParaRPr lang="pt-BR" dirty="0"/>
          </a:p>
          <a:p>
            <a:pPr marL="0" lvl="0" indent="0" rtl="0">
              <a:spcBef>
                <a:spcPts val="0"/>
              </a:spcBef>
              <a:spcAft>
                <a:spcPts val="0"/>
              </a:spcAft>
              <a:buNone/>
            </a:pPr>
            <a:r>
              <a:rPr lang="pt-BR" dirty="0"/>
              <a:t>Reprovado desde a versão 3.0: Acesse esses dados usando </a:t>
            </a:r>
            <a:r>
              <a:rPr lang="pt-BR" dirty="0" err="1"/>
              <a:t>listIndexes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system.indexes</a:t>
            </a:r>
            <a:r>
              <a:rPr lang="pt-BR" dirty="0"/>
              <a:t> lista todos os índices no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system.profile</a:t>
            </a: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system.profile</a:t>
            </a:r>
            <a:r>
              <a:rPr lang="pt-BR" dirty="0"/>
              <a:t> armazena informações de criação de perfil de banco de dados. Para obter informações sobre criação de perfil, consulte Criação de perfil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.system.js</a:t>
            </a:r>
          </a:p>
          <a:p>
            <a:pPr marL="0" lvl="0" indent="0" rtl="0">
              <a:spcBef>
                <a:spcPts val="0"/>
              </a:spcBef>
              <a:spcAft>
                <a:spcPts val="0"/>
              </a:spcAft>
              <a:buNone/>
            </a:pPr>
            <a:r>
              <a:rPr lang="pt-BR" dirty="0"/>
              <a:t>A coleção &lt;</a:t>
            </a:r>
            <a:r>
              <a:rPr lang="pt-BR" dirty="0" err="1"/>
              <a:t>database</a:t>
            </a:r>
            <a:r>
              <a:rPr lang="pt-BR" dirty="0"/>
              <a:t>&gt; .system.js contém código </a:t>
            </a:r>
            <a:r>
              <a:rPr lang="pt-BR" dirty="0" err="1"/>
              <a:t>JavaScript</a:t>
            </a:r>
            <a:r>
              <a:rPr lang="pt-BR" dirty="0"/>
              <a:t> especial para uso no </a:t>
            </a:r>
            <a:r>
              <a:rPr lang="pt-BR" dirty="0" err="1"/>
              <a:t>JavaScript</a:t>
            </a:r>
            <a:r>
              <a:rPr lang="pt-BR" dirty="0"/>
              <a:t> do lado do servidor. Consulte Armazenar uma Função </a:t>
            </a:r>
            <a:r>
              <a:rPr lang="pt-BR" dirty="0" err="1"/>
              <a:t>JavaScript</a:t>
            </a:r>
            <a:r>
              <a:rPr lang="pt-BR" dirty="0"/>
              <a:t> no Servidor para obter mais informações.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7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74924" y="4560086"/>
            <a:ext cx="5365455" cy="43216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dirty="0"/>
              <a:t>Coleções do sistema incluem essas coleções armazenadas no banco de dados de administração:</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admin.system.roles</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admin.system.roles</a:t>
            </a:r>
            <a:r>
              <a:rPr lang="pt-BR" dirty="0"/>
              <a:t> armazena funções personalizadas que os administradores criam e atribuem aos usuários para fornecer acesso a recursos específicos.</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admin.system.users</a:t>
            </a:r>
            <a:endParaRPr lang="pt-BR" dirty="0"/>
          </a:p>
          <a:p>
            <a:pPr marL="0" lvl="0" indent="0" rtl="0">
              <a:spcBef>
                <a:spcPts val="0"/>
              </a:spcBef>
              <a:spcAft>
                <a:spcPts val="0"/>
              </a:spcAft>
              <a:buNone/>
            </a:pPr>
            <a:r>
              <a:rPr lang="pt-BR" dirty="0"/>
              <a:t>Alterado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a:t>
            </a:r>
            <a:r>
              <a:rPr lang="pt-BR" dirty="0" err="1"/>
              <a:t>admin.system.users</a:t>
            </a:r>
            <a:r>
              <a:rPr lang="pt-BR" dirty="0"/>
              <a:t> armazena as credenciais de autenticação do usuário, bem como as funções atribuídas ao usuário. Os usuários podem definir funções de autorização na coleção </a:t>
            </a:r>
            <a:r>
              <a:rPr lang="pt-BR" dirty="0" err="1"/>
              <a:t>admin.system.roles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err="1"/>
              <a:t>admin.system.version</a:t>
            </a:r>
            <a:endParaRPr lang="pt-BR" dirty="0"/>
          </a:p>
          <a:p>
            <a:pPr marL="0" lvl="0" indent="0" rtl="0">
              <a:spcBef>
                <a:spcPts val="0"/>
              </a:spcBef>
              <a:spcAft>
                <a:spcPts val="0"/>
              </a:spcAft>
              <a:buNone/>
            </a:pPr>
            <a:r>
              <a:rPr lang="pt-BR" dirty="0"/>
              <a:t>Novo na versão 2.6.</a:t>
            </a:r>
          </a:p>
          <a:p>
            <a:pPr marL="0" lvl="0" indent="0" rtl="0">
              <a:spcBef>
                <a:spcPts val="0"/>
              </a:spcBef>
              <a:spcAft>
                <a:spcPts val="0"/>
              </a:spcAft>
              <a:buNone/>
            </a:pPr>
            <a:endParaRPr lang="pt-BR" dirty="0"/>
          </a:p>
          <a:p>
            <a:pPr marL="0" lvl="0" indent="0" rtl="0">
              <a:spcBef>
                <a:spcPts val="0"/>
              </a:spcBef>
              <a:spcAft>
                <a:spcPts val="0"/>
              </a:spcAft>
              <a:buNone/>
            </a:pPr>
            <a:r>
              <a:rPr lang="pt-BR" dirty="0"/>
              <a:t>Armazena a versão do esquema dos documentos da credencial do usuário.</a:t>
            </a:r>
          </a:p>
          <a:p>
            <a:pPr marL="0" lvl="0" indent="0" rtl="0">
              <a:spcBef>
                <a:spcPts val="0"/>
              </a:spcBef>
              <a:spcAft>
                <a:spcPts val="0"/>
              </a:spcAft>
              <a:buNone/>
            </a:pPr>
            <a:endParaRPr lang="pt-BR" dirty="0"/>
          </a:p>
          <a:p>
            <a:pPr marL="0" lvl="0" indent="0" rtl="0">
              <a:spcBef>
                <a:spcPts val="0"/>
              </a:spcBef>
              <a:spcAft>
                <a:spcPts val="0"/>
              </a:spcAft>
              <a:buNone/>
            </a:pPr>
            <a:r>
              <a:rPr lang="pt-BR" dirty="0"/>
              <a:t>Coleções do sistema também incluem essas coleções armazenadas diretamente em cada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system.namespaces</a:t>
            </a:r>
            <a:endParaRPr lang="pt-BR" dirty="0"/>
          </a:p>
          <a:p>
            <a:pPr marL="0" lvl="0" indent="0" rtl="0">
              <a:spcBef>
                <a:spcPts val="0"/>
              </a:spcBef>
              <a:spcAft>
                <a:spcPts val="0"/>
              </a:spcAft>
              <a:buNone/>
            </a:pPr>
            <a:r>
              <a:rPr lang="pt-BR" dirty="0"/>
              <a:t>Reprovado desde a versão 3.0: Acesse esses dados usando </a:t>
            </a:r>
            <a:r>
              <a:rPr lang="pt-BR" dirty="0" err="1"/>
              <a:t>listCollections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system.namespaces</a:t>
            </a:r>
            <a:r>
              <a:rPr lang="pt-BR" dirty="0"/>
              <a:t> contém informações sobre todas as coleções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system.indexes</a:t>
            </a:r>
            <a:endParaRPr lang="pt-BR" dirty="0"/>
          </a:p>
          <a:p>
            <a:pPr marL="0" lvl="0" indent="0" rtl="0">
              <a:spcBef>
                <a:spcPts val="0"/>
              </a:spcBef>
              <a:spcAft>
                <a:spcPts val="0"/>
              </a:spcAft>
              <a:buNone/>
            </a:pPr>
            <a:r>
              <a:rPr lang="pt-BR" dirty="0"/>
              <a:t>Reprovado desde a versão 3.0: Acesse esses dados usando </a:t>
            </a:r>
            <a:r>
              <a:rPr lang="pt-BR" dirty="0" err="1"/>
              <a:t>listIndexes</a:t>
            </a:r>
            <a:r>
              <a:rPr lang="pt-BR" dirty="0"/>
              <a:t>.</a:t>
            </a:r>
          </a:p>
          <a:p>
            <a:pPr marL="0" lvl="0" indent="0" rtl="0">
              <a:spcBef>
                <a:spcPts val="0"/>
              </a:spcBef>
              <a:spcAft>
                <a:spcPts val="0"/>
              </a:spcAft>
              <a:buNone/>
            </a:pP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system.indexes</a:t>
            </a:r>
            <a:r>
              <a:rPr lang="pt-BR" dirty="0"/>
              <a:t> lista todos os índices no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a:t>
            </a:r>
            <a:r>
              <a:rPr lang="pt-BR" dirty="0" err="1"/>
              <a:t>system.profile</a:t>
            </a:r>
            <a:endParaRPr lang="pt-BR" dirty="0"/>
          </a:p>
          <a:p>
            <a:pPr marL="0" lvl="0" indent="0" rtl="0">
              <a:spcBef>
                <a:spcPts val="0"/>
              </a:spcBef>
              <a:spcAft>
                <a:spcPts val="0"/>
              </a:spcAft>
              <a:buNone/>
            </a:pPr>
            <a:r>
              <a:rPr lang="pt-BR" dirty="0"/>
              <a:t>A coleção &lt;</a:t>
            </a:r>
            <a:r>
              <a:rPr lang="pt-BR" dirty="0" err="1"/>
              <a:t>database</a:t>
            </a:r>
            <a:r>
              <a:rPr lang="pt-BR" dirty="0"/>
              <a:t>&gt; .</a:t>
            </a:r>
            <a:r>
              <a:rPr lang="pt-BR" dirty="0" err="1"/>
              <a:t>system.profile</a:t>
            </a:r>
            <a:r>
              <a:rPr lang="pt-BR" dirty="0"/>
              <a:t> armazena informações de criação de perfil de banco de dados. Para obter informações sobre criação de perfil, consulte Criação de perfil do banco de dados</a:t>
            </a:r>
          </a:p>
          <a:p>
            <a:pPr marL="0" lvl="0" indent="0" rtl="0">
              <a:spcBef>
                <a:spcPts val="0"/>
              </a:spcBef>
              <a:spcAft>
                <a:spcPts val="0"/>
              </a:spcAft>
              <a:buNone/>
            </a:pPr>
            <a:endParaRPr lang="pt-BR" dirty="0"/>
          </a:p>
          <a:p>
            <a:pPr marL="0" lvl="0" indent="0" rtl="0">
              <a:spcBef>
                <a:spcPts val="0"/>
              </a:spcBef>
              <a:spcAft>
                <a:spcPts val="0"/>
              </a:spcAft>
              <a:buNone/>
            </a:pPr>
            <a:r>
              <a:rPr lang="pt-BR" dirty="0"/>
              <a:t>&lt;</a:t>
            </a:r>
            <a:r>
              <a:rPr lang="pt-BR" dirty="0" err="1"/>
              <a:t>database</a:t>
            </a:r>
            <a:r>
              <a:rPr lang="pt-BR" dirty="0"/>
              <a:t>&gt; .system.js</a:t>
            </a:r>
          </a:p>
          <a:p>
            <a:pPr marL="0" lvl="0" indent="0" rtl="0">
              <a:spcBef>
                <a:spcPts val="0"/>
              </a:spcBef>
              <a:spcAft>
                <a:spcPts val="0"/>
              </a:spcAft>
              <a:buNone/>
            </a:pPr>
            <a:r>
              <a:rPr lang="pt-BR" dirty="0"/>
              <a:t>A coleção &lt;</a:t>
            </a:r>
            <a:r>
              <a:rPr lang="pt-BR" dirty="0" err="1"/>
              <a:t>database</a:t>
            </a:r>
            <a:r>
              <a:rPr lang="pt-BR" dirty="0"/>
              <a:t>&gt; .system.js contém código </a:t>
            </a:r>
            <a:r>
              <a:rPr lang="pt-BR" dirty="0" err="1"/>
              <a:t>JavaScript</a:t>
            </a:r>
            <a:r>
              <a:rPr lang="pt-BR" dirty="0"/>
              <a:t> especial para uso no </a:t>
            </a:r>
            <a:r>
              <a:rPr lang="pt-BR" dirty="0" err="1"/>
              <a:t>JavaScript</a:t>
            </a:r>
            <a:r>
              <a:rPr lang="pt-BR" dirty="0"/>
              <a:t> do lado do servidor. Consulte Armazenar uma Função </a:t>
            </a:r>
            <a:r>
              <a:rPr lang="pt-BR" dirty="0" err="1"/>
              <a:t>JavaScript</a:t>
            </a:r>
            <a:r>
              <a:rPr lang="pt-BR" dirty="0"/>
              <a:t> no Servidor para obter mais informações.</a:t>
            </a:r>
          </a:p>
        </p:txBody>
      </p:sp>
      <p:sp>
        <p:nvSpPr>
          <p:cNvPr id="76" name="Shape 76"/>
          <p:cNvSpPr>
            <a:spLocks noGrp="1" noRot="1" noChangeAspect="1"/>
          </p:cNvSpPr>
          <p:nvPr>
            <p:ph type="sldImg" idx="2"/>
          </p:nvPr>
        </p:nvSpPr>
        <p:spPr>
          <a:xfrm>
            <a:off x="1265238" y="727075"/>
            <a:ext cx="4784725" cy="3587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33828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a:t>
            </a:r>
          </a:p>
          <a:p>
            <a:r>
              <a:rPr lang="en-US" dirty="0"/>
              <a:t>Write preferences</a:t>
            </a:r>
          </a:p>
          <a:p>
            <a:r>
              <a:rPr lang="en-US" dirty="0"/>
              <a:t>Read preferences</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C03BD989-EB36-C14F-BA7F-4739F7F25906}" type="slidenum">
              <a:rPr kumimoji="0" lang="en-US" sz="24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l" defTabSz="914400" rtl="0" eaLnBrk="0" fontAlgn="base" latinLnBrk="0" hangingPunct="0">
                <a:lnSpc>
                  <a:spcPct val="100000"/>
                </a:lnSpc>
                <a:spcBef>
                  <a:spcPct val="0"/>
                </a:spcBef>
                <a:spcAft>
                  <a:spcPct val="0"/>
                </a:spcAft>
                <a:buClrTx/>
                <a:buSzTx/>
                <a:buFontTx/>
                <a:buNone/>
                <a:tabLst/>
                <a:defRPr/>
              </a:pPr>
              <a:t>114</a:t>
            </a:fld>
            <a:endParaRPr kumimoji="0" lang="en-US" sz="2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0614961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a:t>
            </a:r>
          </a:p>
          <a:p>
            <a:r>
              <a:rPr lang="en-US" dirty="0"/>
              <a:t>Write preferences</a:t>
            </a:r>
          </a:p>
          <a:p>
            <a:r>
              <a:rPr lang="en-US" dirty="0"/>
              <a:t>Read preferences</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C03BD989-EB36-C14F-BA7F-4739F7F25906}" type="slidenum">
              <a:rPr kumimoji="0" lang="en-US" sz="24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l" defTabSz="914400" rtl="0" eaLnBrk="0" fontAlgn="base" latinLnBrk="0" hangingPunct="0">
                <a:lnSpc>
                  <a:spcPct val="100000"/>
                </a:lnSpc>
                <a:spcBef>
                  <a:spcPct val="0"/>
                </a:spcBef>
                <a:spcAft>
                  <a:spcPct val="0"/>
                </a:spcAft>
                <a:buClrTx/>
                <a:buSzTx/>
                <a:buFontTx/>
                <a:buNone/>
                <a:tabLst/>
                <a:defRPr/>
              </a:pPr>
              <a:t>115</a:t>
            </a:fld>
            <a:endParaRPr kumimoji="0" lang="en-US" sz="2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1917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1265512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1431952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Vantagens</a:t>
            </a:r>
          </a:p>
          <a:p>
            <a:r>
              <a:rPr lang="pt-BR" dirty="0"/>
              <a:t>Existem várias vantagens de usar o </a:t>
            </a:r>
            <a:r>
              <a:rPr lang="pt-BR" dirty="0" err="1"/>
              <a:t>MongoDB</a:t>
            </a:r>
            <a:r>
              <a:rPr lang="pt-BR" dirty="0"/>
              <a:t> em servidores de banco de dados contemporâneos.</a:t>
            </a:r>
          </a:p>
          <a:p>
            <a:r>
              <a:rPr lang="pt-BR" dirty="0"/>
              <a:t>Simplicidade</a:t>
            </a:r>
          </a:p>
          <a:p>
            <a:r>
              <a:rPr lang="pt-BR" dirty="0"/>
              <a:t>O </a:t>
            </a:r>
            <a:r>
              <a:rPr lang="pt-BR" dirty="0" err="1"/>
              <a:t>MongoDB</a:t>
            </a:r>
            <a:r>
              <a:rPr lang="pt-BR" dirty="0"/>
              <a:t> sendo um sistema de gerenciamento de banco de dados não-</a:t>
            </a:r>
            <a:r>
              <a:rPr lang="pt-BR" dirty="0" err="1"/>
              <a:t>sql</a:t>
            </a:r>
            <a:r>
              <a:rPr lang="pt-BR" dirty="0"/>
              <a:t> é muito mais simples e as complexidades que vêm com bancos de dados relacionais são removidas no </a:t>
            </a:r>
            <a:r>
              <a:rPr lang="pt-BR" dirty="0" err="1"/>
              <a:t>MongoDB</a:t>
            </a:r>
            <a:r>
              <a:rPr lang="pt-BR" dirty="0"/>
              <a:t>. Como JSON, o armazenamento orientado a documentos simplifica os sistemas de banco de dados.</a:t>
            </a:r>
          </a:p>
          <a:p>
            <a:r>
              <a:rPr lang="pt-BR" dirty="0"/>
              <a:t>Replicação e Confiabilidade de Dados</a:t>
            </a:r>
          </a:p>
          <a:p>
            <a:r>
              <a:rPr lang="pt-BR" dirty="0"/>
              <a:t>O </a:t>
            </a:r>
            <a:r>
              <a:rPr lang="pt-BR" dirty="0" err="1"/>
              <a:t>MongoDB</a:t>
            </a:r>
            <a:r>
              <a:rPr lang="pt-BR" dirty="0"/>
              <a:t> permite que os usuários repliquem dados em vários servidores espelhados, o que garante a confiabilidade dos dados. No caso de um servidor travar, seu espelho ainda estará disponível e o processamento do banco de dados permanecerá inalterado.</a:t>
            </a:r>
          </a:p>
          <a:p>
            <a:r>
              <a:rPr lang="pt-BR" dirty="0"/>
              <a:t>Consultas </a:t>
            </a:r>
            <a:r>
              <a:rPr lang="pt-BR" dirty="0" err="1"/>
              <a:t>NoSQL</a:t>
            </a:r>
            <a:endParaRPr lang="pt-BR" dirty="0"/>
          </a:p>
          <a:p>
            <a:r>
              <a:rPr lang="pt-BR" dirty="0"/>
              <a:t>O </a:t>
            </a:r>
            <a:r>
              <a:rPr lang="pt-BR" dirty="0" err="1"/>
              <a:t>MongoDB</a:t>
            </a:r>
            <a:r>
              <a:rPr lang="pt-BR" dirty="0"/>
              <a:t> possui um mecanismo de consulta não-</a:t>
            </a:r>
            <a:r>
              <a:rPr lang="pt-BR" dirty="0" err="1"/>
              <a:t>sql</a:t>
            </a:r>
            <a:r>
              <a:rPr lang="pt-BR" dirty="0"/>
              <a:t> que resulta em funcionalidades de armazenamento e recuperação de dados extremamente rápidas. As consultas orientadas a documentos com base em JSON são extremamente rápidas em comparação com as consultas </a:t>
            </a:r>
            <a:r>
              <a:rPr lang="pt-BR" dirty="0" err="1"/>
              <a:t>sql</a:t>
            </a:r>
            <a:r>
              <a:rPr lang="pt-BR" dirty="0"/>
              <a:t> tradicionais.</a:t>
            </a:r>
          </a:p>
          <a:p>
            <a:r>
              <a:rPr lang="pt-BR" dirty="0"/>
              <a:t>Migrações Gratuitas de Esquema</a:t>
            </a:r>
          </a:p>
          <a:p>
            <a:r>
              <a:rPr lang="pt-BR" dirty="0"/>
              <a:t>No </a:t>
            </a:r>
            <a:r>
              <a:rPr lang="pt-BR" dirty="0" err="1"/>
              <a:t>MongoDB</a:t>
            </a:r>
            <a:r>
              <a:rPr lang="pt-BR" dirty="0"/>
              <a:t>, o esquema é definido pelo código. Portanto, no caso de migrações de banco de dados, não ocorre nenhum problema de compatibilidade de esquema.</a:t>
            </a:r>
          </a:p>
          <a:p>
            <a:r>
              <a:rPr lang="pt-BR" dirty="0"/>
              <a:t>Escalabilidade Horizontal Eficiente</a:t>
            </a:r>
          </a:p>
          <a:p>
            <a:r>
              <a:rPr lang="pt-BR" dirty="0"/>
              <a:t>Como o </a:t>
            </a:r>
            <a:r>
              <a:rPr lang="pt-BR" dirty="0" err="1"/>
              <a:t>MongoDB</a:t>
            </a:r>
            <a:r>
              <a:rPr lang="pt-BR" dirty="0"/>
              <a:t> é um banco de dados não-relacional, ele é mais adequado para os cenários em que a escalabilidade horizontal é importante.</a:t>
            </a:r>
          </a:p>
          <a:p>
            <a:r>
              <a:rPr lang="pt-BR" dirty="0"/>
              <a:t>Código aberto</a:t>
            </a:r>
          </a:p>
          <a:p>
            <a:r>
              <a:rPr lang="pt-BR" dirty="0"/>
              <a:t>Por último, mas não menos importante, o </a:t>
            </a:r>
            <a:r>
              <a:rPr lang="pt-BR" dirty="0" err="1"/>
              <a:t>MongoDB</a:t>
            </a:r>
            <a:r>
              <a:rPr lang="pt-BR" dirty="0"/>
              <a:t> é um servidor de banco de dados que é de código aberto e personalizável de acordo com os requisitos da organização.</a:t>
            </a:r>
          </a:p>
          <a:p>
            <a:endParaRPr lang="pt-BR" dirty="0"/>
          </a:p>
          <a:p>
            <a:r>
              <a:rPr lang="pt-BR" dirty="0"/>
              <a:t>O </a:t>
            </a:r>
            <a:r>
              <a:rPr lang="pt-BR" dirty="0" err="1"/>
              <a:t>MongoDB</a:t>
            </a:r>
            <a:r>
              <a:rPr lang="pt-BR" dirty="0"/>
              <a:t> é altamente recomendado em cenários em que o processamento rápido e a simplicidade são a chave. Devido ao seu mecanismo de consulta baseado no </a:t>
            </a:r>
            <a:r>
              <a:rPr lang="pt-BR" dirty="0" err="1"/>
              <a:t>NoSQL</a:t>
            </a:r>
            <a:r>
              <a:rPr lang="pt-BR" dirty="0"/>
              <a:t>, ele é robusto, escalável e altamente eficiente.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411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23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833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91880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913408" y="332656"/>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5435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79512" y="5760"/>
            <a:ext cx="8229600" cy="1143000"/>
          </a:xfrm>
          <a:prstGeom prst="rect">
            <a:avLst/>
          </a:prstGeom>
        </p:spPr>
        <p:txBody>
          <a:bodyPr/>
          <a:lstStyle>
            <a:lvl1pPr algn="l">
              <a:defRPr sz="2400">
                <a:solidFill>
                  <a:schemeClr val="bg2"/>
                </a:solidFill>
              </a:defRPr>
            </a:lvl1pPr>
          </a:lstStyle>
          <a:p>
            <a:r>
              <a:rPr lang="pt-BR" dirty="0"/>
              <a:t>Clique para editar o estilo do título mestre</a:t>
            </a:r>
          </a:p>
        </p:txBody>
      </p:sp>
      <p:sp>
        <p:nvSpPr>
          <p:cNvPr id="3" name="Espaço Reservado para Conteúdo 2"/>
          <p:cNvSpPr>
            <a:spLocks noGrp="1"/>
          </p:cNvSpPr>
          <p:nvPr>
            <p:ph idx="1"/>
          </p:nvPr>
        </p:nvSpPr>
        <p:spPr>
          <a:xfrm>
            <a:off x="446236" y="2060848"/>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TextBox 7">
            <a:extLst>
              <a:ext uri="{FF2B5EF4-FFF2-40B4-BE49-F238E27FC236}">
                <a16:creationId xmlns:a16="http://schemas.microsoft.com/office/drawing/2014/main" id="{DEA0DB03-D2D8-445A-8859-97F86D0EA8A0}"/>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04006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0035FACE-AEAF-448E-940E-CDF0AC9C7EB8}"/>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89039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857" y="1835588"/>
            <a:ext cx="7898954" cy="1812776"/>
          </a:xfrm>
        </p:spPr>
        <p:txBody>
          <a:bodyPr anchor="ctr">
            <a:normAutofit/>
          </a:bodyPr>
          <a:lstStyle>
            <a:lvl1pPr>
              <a:lnSpc>
                <a:spcPct val="90000"/>
              </a:lnSpc>
              <a:defRPr sz="4400" spc="-100">
                <a:solidFill>
                  <a:srgbClr val="FFFFFF"/>
                </a:solidFill>
                <a:effectLst/>
              </a:defRPr>
            </a:lvl1pPr>
          </a:lstStyle>
          <a:p>
            <a:pPr lvl="0"/>
            <a:r>
              <a:rPr lang="en-US" dirty="0"/>
              <a:t>Insert Section Title Here</a:t>
            </a:r>
          </a:p>
        </p:txBody>
      </p:sp>
      <p:sp>
        <p:nvSpPr>
          <p:cNvPr id="8" name="TextBox 7">
            <a:extLst>
              <a:ext uri="{FF2B5EF4-FFF2-40B4-BE49-F238E27FC236}">
                <a16:creationId xmlns:a16="http://schemas.microsoft.com/office/drawing/2014/main" id="{B734F8CF-3B12-4252-8B45-F9460978C6AD}"/>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1910969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 Caption (no header)">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628650" y="1344756"/>
            <a:ext cx="7899400" cy="4286885"/>
          </a:xfrm>
          <a:solidFill>
            <a:schemeClr val="bg2">
              <a:alpha val="23000"/>
            </a:schemeClr>
          </a:solidFill>
          <a:ln w="76200" cmpd="sng">
            <a:noFill/>
          </a:ln>
          <a:effectLst/>
        </p:spPr>
        <p:txBody>
          <a:bodyPr>
            <a:sp3d/>
          </a:bodyPr>
          <a:lstStyle>
            <a:lvl1pPr marL="0" indent="0">
              <a:buNone/>
              <a:defRPr baseline="0">
                <a:effectLst/>
              </a:defRPr>
            </a:lvl1pPr>
          </a:lstStyle>
          <a:p>
            <a:pPr lvl="0"/>
            <a:r>
              <a:rPr lang="en-US" dirty="0"/>
              <a:t>Insert Picture/Table/Chart Here</a:t>
            </a:r>
          </a:p>
        </p:txBody>
      </p:sp>
      <p:sp>
        <p:nvSpPr>
          <p:cNvPr id="8"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prstClr val="black">
                    <a:tint val="75000"/>
                  </a:prstClr>
                </a:solidFill>
                <a:effectLst/>
                <a:uLnTx/>
                <a:uFillTx/>
                <a:latin typeface="PT Sans"/>
                <a:ea typeface="+mn-ea"/>
              </a:rPr>
              <a:t>Talk Title (abbreviated if necessary), Speaker</a:t>
            </a:r>
          </a:p>
        </p:txBody>
      </p:sp>
      <p:sp>
        <p:nvSpPr>
          <p:cNvPr id="14"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3600">
                <a:solidFill>
                  <a:srgbClr val="6BA342"/>
                </a:solidFill>
              </a:defRPr>
            </a:lvl1pPr>
          </a:lstStyle>
          <a:p>
            <a:r>
              <a:rPr lang="en-US" dirty="0"/>
              <a:t>Click to edit Master title style</a:t>
            </a:r>
          </a:p>
        </p:txBody>
      </p:sp>
    </p:spTree>
    <p:extLst>
      <p:ext uri="{BB962C8B-B14F-4D97-AF65-F5344CB8AC3E}">
        <p14:creationId xmlns:p14="http://schemas.microsoft.com/office/powerpoint/2010/main" val="1367262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3794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16177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290366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6999891" y="6360442"/>
            <a:ext cx="470000"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4207972734"/>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847387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2830808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293836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41672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1268184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1" y="1052513"/>
            <a:ext cx="8351975" cy="5043487"/>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98097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475" y="-601731"/>
            <a:ext cx="5043487" cy="8351975"/>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9250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49504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7034" cy="56673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7034"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7034" cy="804862"/>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277648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1" y="273050"/>
            <a:ext cx="3007791" cy="11620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1"/>
            <a:ext cx="5112450" cy="5853113"/>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1" y="1435101"/>
            <a:ext cx="3007791" cy="4691063"/>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48540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759"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486" cy="639762"/>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486" cy="3951288"/>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7" y="1535113"/>
            <a:ext cx="4041073" cy="639762"/>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7" y="2174875"/>
            <a:ext cx="4041073" cy="3951288"/>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03390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179"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26146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1"/>
            <a:ext cx="7772637" cy="1362075"/>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637" cy="1500187"/>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44142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276"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51104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537257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5924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0" y="273050"/>
            <a:ext cx="3007878" cy="11619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0"/>
            <a:ext cx="5112312" cy="5853000"/>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0" y="1435100"/>
            <a:ext cx="3007878" cy="4691100"/>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75399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671"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3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3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6" y="1535113"/>
            <a:ext cx="4041198" cy="6399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6" y="2174875"/>
            <a:ext cx="4041198" cy="3951300"/>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69086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2626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0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825367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0"/>
            <a:ext cx="7772550" cy="1362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550" cy="1500300"/>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690715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1371362" y="3886200"/>
            <a:ext cx="6401188" cy="1752600"/>
          </a:xfrm>
          <a:prstGeom prst="rect">
            <a:avLst/>
          </a:prstGeom>
          <a:noFill/>
          <a:ln>
            <a:noFill/>
          </a:ln>
        </p:spPr>
        <p:txBody>
          <a:bodyPr spcFirstLastPara="1" wrap="square" lIns="91425" tIns="91425" rIns="91425" bIns="91425" anchor="t" anchorCtr="0"/>
          <a:lstStyle>
            <a:lvl1pPr marR="0" lvl="0" algn="ctr"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ctr"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ctr"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R="0" lvl="6"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R="0" lvl="7"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R="0" lvl="8" algn="ctr"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7539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392923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511023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689611399"/>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6527507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209835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6584339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80016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32870406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070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67581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288847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5136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94359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8182005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2642922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4355653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5814153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6239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549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a:prstGeom prst="rect">
            <a:avLst/>
          </a:prstGeo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a:prstGeom prst="rect">
            <a:avLst/>
          </a:prstGeo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a:xfrm>
            <a:off x="6457950" y="6356351"/>
            <a:ext cx="2057400" cy="365125"/>
          </a:xfrm>
          <a:prstGeom prst="rect">
            <a:avLst/>
          </a:prstGeom>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a:prstGeom prst="rect">
            <a:avLst/>
          </a:prstGeo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24584023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a:prstGeom prst="rect">
            <a:avLst/>
          </a:prstGeo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a:prstGeom prst="rect">
            <a:avLst/>
          </a:prstGeo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prstGeom prst="rect">
            <a:avLst/>
          </a:prstGeo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a:prstGeom prst="rect">
            <a:avLst/>
          </a:prstGeo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prstGeom prst="rect">
            <a:avLst/>
          </a:prstGeo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4017975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a:prstGeom prst="rect">
            <a:avLst/>
          </a:prstGeo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39614797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2566" y="188640"/>
            <a:ext cx="7200652" cy="763588"/>
          </a:xfrm>
        </p:spPr>
        <p:txBody>
          <a:bodyPr/>
          <a:lstStyle/>
          <a:p>
            <a:r>
              <a:rPr lang="pt-BR"/>
              <a:t>Clique para editar o estilo do título mestre</a:t>
            </a:r>
          </a:p>
        </p:txBody>
      </p:sp>
      <p:sp>
        <p:nvSpPr>
          <p:cNvPr id="3" name="Espaço Reservado para Conteúdo 2"/>
          <p:cNvSpPr>
            <a:spLocks noGrp="1"/>
          </p:cNvSpPr>
          <p:nvPr>
            <p:ph idx="1"/>
          </p:nvPr>
        </p:nvSpPr>
        <p:spPr/>
        <p:txBody>
          <a:bodyPr/>
          <a:lstStyle>
            <a:lvl1pPr>
              <a:defRPr>
                <a:solidFill>
                  <a:schemeClr val="bg2"/>
                </a:solidFill>
              </a:defRPr>
            </a:lvl1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857774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Rectangle 3"/>
          <p:cNvSpPr/>
          <p:nvPr userDrawn="1"/>
        </p:nvSpPr>
        <p:spPr>
          <a:xfrm>
            <a:off x="8044249" y="6343994"/>
            <a:ext cx="1176708" cy="36512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69558" y="328711"/>
            <a:ext cx="8229600" cy="466767"/>
          </a:xfrm>
          <a:prstGeom prst="rect">
            <a:avLst/>
          </a:prstGeom>
        </p:spPr>
        <p:txBody>
          <a:bodyPr>
            <a:noAutofit/>
          </a:bodyPr>
          <a:lstStyle>
            <a:lvl1pPr algn="l">
              <a:defRPr sz="2799"/>
            </a:lvl1pPr>
          </a:lstStyle>
          <a:p>
            <a:r>
              <a:rPr lang="x-none" dirty="0"/>
              <a:t>Click to edit Master title style</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C8B546EA-8C2A-4DA9-9254-2612E6D48941}" type="datetime1">
              <a:rPr lang="pt-BR" smtClean="0"/>
              <a:t>29/11/2018</a:t>
            </a:fld>
            <a:endParaRPr lang="pt-BR"/>
          </a:p>
        </p:txBody>
      </p:sp>
      <p:sp>
        <p:nvSpPr>
          <p:cNvPr id="5" name="Footer Placeholder 4"/>
          <p:cNvSpPr>
            <a:spLocks noGrp="1"/>
          </p:cNvSpPr>
          <p:nvPr>
            <p:ph type="ftr" sz="quarter" idx="11"/>
          </p:nvPr>
        </p:nvSpPr>
        <p:spPr>
          <a:xfrm>
            <a:off x="3124201" y="6356352"/>
            <a:ext cx="2895600" cy="365125"/>
          </a:xfrm>
          <a:prstGeom prst="rect">
            <a:avLst/>
          </a:prstGeom>
        </p:spPr>
        <p:txBody>
          <a:bodyPr/>
          <a:lstStyle/>
          <a:p>
            <a:endParaRPr lang="pt-BR"/>
          </a:p>
        </p:txBody>
      </p:sp>
      <p:sp>
        <p:nvSpPr>
          <p:cNvPr id="6" name="Slide Number Placeholder 5"/>
          <p:cNvSpPr>
            <a:spLocks noGrp="1"/>
          </p:cNvSpPr>
          <p:nvPr>
            <p:ph type="sldNum" sz="quarter" idx="12"/>
          </p:nvPr>
        </p:nvSpPr>
        <p:spPr>
          <a:xfrm>
            <a:off x="6553201" y="6356352"/>
            <a:ext cx="2133600" cy="365125"/>
          </a:xfrm>
          <a:prstGeom prst="rect">
            <a:avLst/>
          </a:prstGeom>
        </p:spPr>
        <p:txBody>
          <a:bodyPr/>
          <a:lstStyle>
            <a:lvl1pPr>
              <a:defRPr sz="1800" b="1"/>
            </a:lvl1pPr>
          </a:lstStyle>
          <a:p>
            <a:fld id="{0DBB9FE3-D63C-4A40-B010-4651D12E128D}" type="slidenum">
              <a:rPr lang="pt-BR" smtClean="0"/>
              <a:pPr/>
              <a:t>‹nº›</a:t>
            </a:fld>
            <a:endParaRPr lang="pt-BR"/>
          </a:p>
        </p:txBody>
      </p:sp>
      <p:cxnSp>
        <p:nvCxnSpPr>
          <p:cNvPr id="8" name="Conector reto 7"/>
          <p:cNvCxnSpPr/>
          <p:nvPr userDrawn="1"/>
        </p:nvCxnSpPr>
        <p:spPr>
          <a:xfrm>
            <a:off x="457201" y="741405"/>
            <a:ext cx="8229600" cy="0"/>
          </a:xfrm>
          <a:prstGeom prst="line">
            <a:avLst/>
          </a:prstGeom>
          <a:ln w="31750">
            <a:solidFill>
              <a:srgbClr val="F0265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5423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38682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2748599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54313595"/>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6852515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08092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648531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22012938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14881878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29/11/2018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615042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119979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91537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3.tif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tif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3.tiff"/><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2.tiff"/><Relationship Id="rId5" Type="http://schemas.openxmlformats.org/officeDocument/2006/relationships/slideLayout" Target="../slideLayouts/slideLayout34.xml"/><Relationship Id="rId10" Type="http://schemas.openxmlformats.org/officeDocument/2006/relationships/image" Target="../media/image1.tiff"/><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3.tiff"/><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2.tiff"/><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tiff"/><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4.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3.tiff"/><Relationship Id="rId5" Type="http://schemas.openxmlformats.org/officeDocument/2006/relationships/slideLayout" Target="../slideLayouts/slideLayout51.xml"/><Relationship Id="rId10" Type="http://schemas.openxmlformats.org/officeDocument/2006/relationships/image" Target="../media/image2.tiff"/><Relationship Id="rId4" Type="http://schemas.openxmlformats.org/officeDocument/2006/relationships/slideLayout" Target="../slideLayouts/slideLayout50.xml"/><Relationship Id="rId9" Type="http://schemas.openxmlformats.org/officeDocument/2006/relationships/image" Target="../media/image1.tif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image" Target="../media/image3.tiff"/><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image" Target="../media/image2.tif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image" Target="../media/image1.tiff"/><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image" Target="../media/image3.tiff"/><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2.tiff"/><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tiff"/><Relationship Id="rId5" Type="http://schemas.openxmlformats.org/officeDocument/2006/relationships/slideLayout" Target="../slideLayouts/slideLayout79.xml"/><Relationship Id="rId10" Type="http://schemas.openxmlformats.org/officeDocument/2006/relationships/theme" Target="../theme/theme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4"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5"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6"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765" r:id="rId16"/>
    <p:sldLayoutId id="2147483766" r:id="rId17"/>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29/11/2018</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sp>
        <p:nvSpPr>
          <p:cNvPr id="8" name="TextBox 7">
            <a:extLst>
              <a:ext uri="{FF2B5EF4-FFF2-40B4-BE49-F238E27FC236}">
                <a16:creationId xmlns:a16="http://schemas.microsoft.com/office/drawing/2014/main" id="{D1C22A64-7D1C-470C-BC40-740E33825409}"/>
              </a:ext>
            </a:extLst>
          </p:cNvPr>
          <p:cNvSpPr txBox="1"/>
          <p:nvPr userDrawn="1"/>
        </p:nvSpPr>
        <p:spPr>
          <a:xfrm>
            <a:off x="6948264" y="6311731"/>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pic>
        <p:nvPicPr>
          <p:cNvPr id="9"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10"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12"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3"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484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1" y="1052513"/>
            <a:ext cx="8351975" cy="5043487"/>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7"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8"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9"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0"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091646"/>
      </p:ext>
    </p:extLst>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0" y="1052512"/>
            <a:ext cx="8352050" cy="50436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683" cy="45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7"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8"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9"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10"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93329"/>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5"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6"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40890"/>
      </p:ext>
    </p:extLst>
  </p:cSld>
  <p:clrMap bg1="dk2" tx1="lt1" bg2="dk1"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29/11/2018</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6628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4.xml"/><Relationship Id="rId5" Type="http://schemas.openxmlformats.org/officeDocument/2006/relationships/image" Target="../media/image14.jpeg"/><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86.xml"/><Relationship Id="rId1" Type="http://schemas.openxmlformats.org/officeDocument/2006/relationships/slideLayout" Target="../slideLayouts/slideLayout14.x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image" Target="../media/image82.emf"/></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ongodb.com/manual/reference/method/js-database/" TargetMode="External"/><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ongodb.com/manual/reference/method/js-collection/" TargetMode="External"/><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47.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3" Type="http://schemas.openxmlformats.org/officeDocument/2006/relationships/hyperlink" Target="http://docs.mongodb.org/manual/core/gridfs/" TargetMode="External"/><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47.xml"/><Relationship Id="rId5" Type="http://schemas.openxmlformats.org/officeDocument/2006/relationships/image" Target="../media/image72.png"/><Relationship Id="rId4" Type="http://schemas.openxmlformats.org/officeDocument/2006/relationships/hyperlink" Target="https://docs.mongodb.com/manual/index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Business </a:t>
            </a:r>
            <a:r>
              <a:rPr lang="pt-BR" dirty="0" err="1"/>
              <a:t>Intelligence</a:t>
            </a:r>
            <a:r>
              <a:rPr lang="pt-BR" dirty="0"/>
              <a:t> 3</a:t>
            </a:r>
          </a:p>
        </p:txBody>
      </p:sp>
      <p:sp>
        <p:nvSpPr>
          <p:cNvPr id="3" name="Subtítulo 2"/>
          <p:cNvSpPr>
            <a:spLocks noGrp="1"/>
          </p:cNvSpPr>
          <p:nvPr>
            <p:ph type="subTitle" idx="1"/>
          </p:nvPr>
        </p:nvSpPr>
        <p:spPr/>
        <p:txBody>
          <a:bodyPr/>
          <a:lstStyle/>
          <a:p>
            <a:r>
              <a:rPr lang="pt-BR" dirty="0">
                <a:solidFill>
                  <a:srgbClr val="07A990"/>
                </a:solidFill>
              </a:rPr>
              <a:t>Engenharia de Dados</a:t>
            </a:r>
          </a:p>
          <a:p>
            <a:r>
              <a:rPr lang="pt-BR" dirty="0">
                <a:solidFill>
                  <a:srgbClr val="07A990"/>
                </a:solidFill>
              </a:rPr>
              <a:t>Fundamentos de Big Data, NO-SQL e </a:t>
            </a:r>
            <a:r>
              <a:rPr lang="pt-BR" dirty="0" err="1">
                <a:solidFill>
                  <a:srgbClr val="07A990"/>
                </a:solidFill>
              </a:rPr>
              <a:t>Hadoop</a:t>
            </a:r>
            <a:endParaRPr lang="pt-BR" dirty="0">
              <a:solidFill>
                <a:srgbClr val="07A990"/>
              </a:solidFill>
            </a:endParaRPr>
          </a:p>
          <a:p>
            <a:endParaRPr lang="pt-BR" dirty="0">
              <a:solidFill>
                <a:srgbClr val="07A990"/>
              </a:solidFill>
            </a:endParaRPr>
          </a:p>
        </p:txBody>
      </p:sp>
    </p:spTree>
    <p:extLst>
      <p:ext uri="{BB962C8B-B14F-4D97-AF65-F5344CB8AC3E}">
        <p14:creationId xmlns:p14="http://schemas.microsoft.com/office/powerpoint/2010/main" val="307891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196752"/>
            <a:ext cx="8873985" cy="4176464"/>
          </a:xfrm>
          <a:prstGeom prst="rect">
            <a:avLst/>
          </a:prstGeom>
        </p:spPr>
      </p:pic>
      <p:sp>
        <p:nvSpPr>
          <p:cNvPr id="5" name="CaixaDeTexto 4">
            <a:extLst>
              <a:ext uri="{FF2B5EF4-FFF2-40B4-BE49-F238E27FC236}">
                <a16:creationId xmlns:a16="http://schemas.microsoft.com/office/drawing/2014/main" id="{CAFCCF6B-C1C6-4100-9E64-FC112BD61FBF}"/>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46477622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6"/>
            <a:ext cx="7331347" cy="3784995"/>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startAt="8"/>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os restaurantes que obtiveram uma pontuação superior a 90.</a:t>
            </a: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8"/>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os restaurantes que obtiveram uma pontuação, mais de 80, mas menos de 100.</a:t>
            </a: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8"/>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os restaurantes que localizam no valor de latitude menor que -95.754168.</a:t>
            </a: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5437105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7"/>
            <a:ext cx="7331347" cy="3477271"/>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startAt="11"/>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os restaurantes que não preparam qualquer culinária de 'americano' e sua nota maior que 70 e latitude menor que -65.754168.</a:t>
            </a:r>
          </a:p>
          <a:p>
            <a:pPr marL="457109" indent="-457109" defTabSz="914217" eaLnBrk="1" fontAlgn="auto" hangingPunct="1">
              <a:spcBef>
                <a:spcPts val="0"/>
              </a:spcBef>
              <a:spcAft>
                <a:spcPts val="0"/>
              </a:spcAft>
              <a:buClr>
                <a:srgbClr val="FF0000"/>
              </a:buClr>
              <a:buFont typeface="+mj-lt"/>
              <a:buAutoNum type="arabicPeriod" startAt="11"/>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11"/>
            </a:pPr>
            <a:r>
              <a:rPr lang="pt-BR" sz="2000" b="0" i="0" kern="0" dirty="0">
                <a:solidFill>
                  <a:srgbClr val="000000"/>
                </a:solidFill>
                <a:latin typeface="Arial"/>
                <a:cs typeface="Arial"/>
                <a:sym typeface="Arial"/>
              </a:rPr>
              <a:t>Escreva uma consulta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os restaurantes que não preparam qualquer cozinha de 'americano' e alcançaram uma pontuação superior a 70 e localizado na longitude inferior a -65.754168.</a:t>
            </a:r>
          </a:p>
          <a:p>
            <a:pPr defTabSz="914217" eaLnBrk="1" fontAlgn="auto" hangingPunct="1">
              <a:spcBef>
                <a:spcPts val="0"/>
              </a:spcBef>
              <a:spcAft>
                <a:spcPts val="0"/>
              </a:spcAft>
              <a:buClr>
                <a:srgbClr val="FF0000"/>
              </a:buClr>
            </a:pPr>
            <a:r>
              <a:rPr lang="pt-BR" sz="2000" i="0" kern="0" dirty="0">
                <a:solidFill>
                  <a:srgbClr val="000000"/>
                </a:solidFill>
                <a:latin typeface="Arial"/>
                <a:cs typeface="Arial"/>
                <a:sym typeface="Arial"/>
              </a:rPr>
              <a:t>Nota</a:t>
            </a:r>
            <a:r>
              <a:rPr lang="pt-BR" sz="2000" b="0" i="0" kern="0" dirty="0">
                <a:solidFill>
                  <a:srgbClr val="000000"/>
                </a:solidFill>
                <a:latin typeface="Arial"/>
                <a:cs typeface="Arial"/>
                <a:sym typeface="Arial"/>
              </a:rPr>
              <a:t>: Faça esta consulta sem usar $ e operador.</a:t>
            </a: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9879858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6"/>
            <a:ext cx="7331347" cy="5015887"/>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startAt="14"/>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 restaurante Id, nome, cidade e cozinha para os restaurantes que contiverem 'Wil' como as primeiras três letras para o seu nome.</a:t>
            </a:r>
          </a:p>
          <a:p>
            <a:pPr marL="457109" indent="-457109" defTabSz="914217" eaLnBrk="1" fontAlgn="auto" hangingPunct="1">
              <a:spcBef>
                <a:spcPts val="0"/>
              </a:spcBef>
              <a:spcAft>
                <a:spcPts val="0"/>
              </a:spcAft>
              <a:buClr>
                <a:srgbClr val="FF0000"/>
              </a:buClr>
              <a:buFont typeface="+mj-lt"/>
              <a:buAutoNum type="arabicPeriod" startAt="13"/>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15"/>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 restaurante Id, nome, cidade e cozinha para os restaurantes que contenham '</a:t>
            </a:r>
            <a:r>
              <a:rPr lang="pt-BR" sz="2000" b="0" i="0" kern="0" dirty="0" err="1">
                <a:solidFill>
                  <a:srgbClr val="000000"/>
                </a:solidFill>
                <a:latin typeface="Arial"/>
                <a:cs typeface="Arial"/>
                <a:sym typeface="Arial"/>
              </a:rPr>
              <a:t>ces</a:t>
            </a:r>
            <a:r>
              <a:rPr lang="pt-BR" sz="2000" b="0" i="0" kern="0" dirty="0">
                <a:solidFill>
                  <a:srgbClr val="000000"/>
                </a:solidFill>
                <a:latin typeface="Arial"/>
                <a:cs typeface="Arial"/>
                <a:sym typeface="Arial"/>
              </a:rPr>
              <a:t>' como as últimas três letras para o nome.</a:t>
            </a:r>
          </a:p>
          <a:p>
            <a:pPr marL="457109" indent="-457109" defTabSz="914217" eaLnBrk="1" fontAlgn="auto" hangingPunct="1">
              <a:spcBef>
                <a:spcPts val="0"/>
              </a:spcBef>
              <a:spcAft>
                <a:spcPts val="0"/>
              </a:spcAft>
              <a:buClr>
                <a:srgbClr val="FF0000"/>
              </a:buClr>
              <a:buFont typeface="+mj-lt"/>
              <a:buAutoNum type="arabicPeriod" startAt="15"/>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15"/>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encontrar o restaurante Id, nome, distrito e cozinha para os restaurantes que contêm '</a:t>
            </a:r>
            <a:r>
              <a:rPr lang="pt-BR" sz="2000" b="0" i="0" kern="0" dirty="0" err="1">
                <a:solidFill>
                  <a:srgbClr val="000000"/>
                </a:solidFill>
                <a:latin typeface="Arial"/>
                <a:cs typeface="Arial"/>
                <a:sym typeface="Arial"/>
              </a:rPr>
              <a:t>Reg</a:t>
            </a:r>
            <a:r>
              <a:rPr lang="pt-BR" sz="2000" b="0" i="0" kern="0" dirty="0">
                <a:solidFill>
                  <a:srgbClr val="000000"/>
                </a:solidFill>
                <a:latin typeface="Arial"/>
                <a:cs typeface="Arial"/>
                <a:sym typeface="Arial"/>
              </a:rPr>
              <a:t>' como três letras em algum lugar em seu nome.	</a:t>
            </a:r>
          </a:p>
          <a:p>
            <a:pPr marL="457109" indent="-457109" defTabSz="914217" eaLnBrk="1" fontAlgn="auto" hangingPunct="1">
              <a:spcBef>
                <a:spcPts val="0"/>
              </a:spcBef>
              <a:spcAft>
                <a:spcPts val="0"/>
              </a:spcAft>
              <a:buClr>
                <a:srgbClr val="FF0000"/>
              </a:buClr>
              <a:buFont typeface="+mj-lt"/>
              <a:buAutoNum type="arabicPeriod" startAt="15"/>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8"/>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2213663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416316" y="1412776"/>
            <a:ext cx="4199797" cy="2531097"/>
          </a:xfrm>
          <a:prstGeom prst="rect">
            <a:avLst/>
          </a:prstGeom>
        </p:spPr>
      </p:pic>
      <p:sp>
        <p:nvSpPr>
          <p:cNvPr id="6" name="Rectangle 5"/>
          <p:cNvSpPr/>
          <p:nvPr/>
        </p:nvSpPr>
        <p:spPr>
          <a:xfrm>
            <a:off x="6516214" y="1480956"/>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 name="Imagem 1"/>
          <p:cNvPicPr>
            <a:picLocks noChangeAspect="1"/>
          </p:cNvPicPr>
          <p:nvPr/>
        </p:nvPicPr>
        <p:blipFill>
          <a:blip r:embed="rId4" cstate="print"/>
          <a:srcRect/>
          <a:stretch>
            <a:fillRect/>
          </a:stretch>
        </p:blipFill>
        <p:spPr bwMode="auto">
          <a:xfrm>
            <a:off x="323528" y="1503901"/>
            <a:ext cx="3723575" cy="2788547"/>
          </a:xfrm>
          <a:prstGeom prst="rect">
            <a:avLst/>
          </a:prstGeom>
          <a:noFill/>
          <a:ln w="9525">
            <a:noFill/>
            <a:miter lim="800000"/>
            <a:headEnd/>
            <a:tailEnd/>
          </a:ln>
        </p:spPr>
      </p:pic>
      <p:sp>
        <p:nvSpPr>
          <p:cNvPr id="8" name="CaixaDeTexto 7"/>
          <p:cNvSpPr txBox="1"/>
          <p:nvPr/>
        </p:nvSpPr>
        <p:spPr>
          <a:xfrm>
            <a:off x="9698" y="21629"/>
            <a:ext cx="650651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Alterando...</a:t>
            </a:r>
          </a:p>
        </p:txBody>
      </p:sp>
    </p:spTree>
    <p:extLst>
      <p:ext uri="{BB962C8B-B14F-4D97-AF65-F5344CB8AC3E}">
        <p14:creationId xmlns:p14="http://schemas.microsoft.com/office/powerpoint/2010/main" val="3258324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93540" y="1511176"/>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Definindo um documento: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5661"/>
            <a:ext cx="7007683" cy="455621"/>
          </a:xfrm>
        </p:spPr>
        <p:txBody>
          <a:bodyPr/>
          <a:lstStyle/>
          <a:p>
            <a:r>
              <a:rPr lang="pt-BR" dirty="0" err="1"/>
              <a:t>MongoDB</a:t>
            </a:r>
            <a:r>
              <a:rPr lang="pt-BR" dirty="0"/>
              <a:t>: INSERT</a:t>
            </a:r>
            <a:endParaRPr lang="en-US" dirty="0"/>
          </a:p>
        </p:txBody>
      </p:sp>
      <p:sp>
        <p:nvSpPr>
          <p:cNvPr id="5" name="Rectangle 4"/>
          <p:cNvSpPr/>
          <p:nvPr/>
        </p:nvSpPr>
        <p:spPr>
          <a:xfrm>
            <a:off x="255930" y="2067160"/>
            <a:ext cx="8667446" cy="338078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1600" b="0" i="0" kern="0" dirty="0">
                <a:solidFill>
                  <a:srgbClr val="000000"/>
                </a:solidFill>
                <a:latin typeface="Arial"/>
                <a:sym typeface="Arial"/>
              </a:rPr>
              <a:t>&gt; </a:t>
            </a:r>
            <a:r>
              <a:rPr lang="pt-BR" sz="1600" i="0" kern="0" dirty="0" err="1">
                <a:solidFill>
                  <a:srgbClr val="000000"/>
                </a:solidFill>
                <a:latin typeface="Arial"/>
                <a:sym typeface="Arial"/>
              </a:rPr>
              <a:t>document</a:t>
            </a:r>
            <a:r>
              <a:rPr lang="pt-BR" sz="1600" b="0" i="0" kern="0" dirty="0">
                <a:solidFill>
                  <a:srgbClr val="000000"/>
                </a:solidFill>
                <a:latin typeface="Arial"/>
                <a:sym typeface="Arial"/>
              </a:rPr>
              <a:t>=( </a:t>
            </a:r>
            <a:r>
              <a:rPr lang="en-US" sz="16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user_id</a:t>
            </a:r>
            <a:r>
              <a:rPr lang="en-US" sz="1600" b="0" i="0" kern="0" dirty="0">
                <a:solidFill>
                  <a:srgbClr val="000000"/>
                </a:solidFill>
                <a:latin typeface="Arial"/>
                <a:sym typeface="Arial"/>
              </a:rPr>
              <a:t>" : "ABCDBWN",</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"password" : "ABCDBWN",</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date_of_join</a:t>
            </a:r>
            <a:r>
              <a:rPr lang="en-US" sz="1600" b="0" i="0" kern="0" dirty="0">
                <a:solidFill>
                  <a:srgbClr val="000000"/>
                </a:solidFill>
                <a:latin typeface="Arial"/>
                <a:sym typeface="Arial"/>
              </a:rPr>
              <a:t>" : "15/10/2010",</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"education" : "B.C.A.",</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"profession" : "DEVELOPER",</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"interest" : "MUSIC",</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community_name</a:t>
            </a:r>
            <a:r>
              <a:rPr lang="en-US" sz="1600" b="0" i="0" kern="0" dirty="0">
                <a:solidFill>
                  <a:srgbClr val="000000"/>
                </a:solidFill>
                <a:latin typeface="Arial"/>
                <a:sym typeface="Arial"/>
              </a:rPr>
              <a:t>" : [ "MODERN MUSIC",  "CLASSICAL MUSIC", "WESTERN MUSIC"],</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community_moder_id</a:t>
            </a:r>
            <a:r>
              <a:rPr lang="en-US" sz="1600" b="0" i="0" kern="0" dirty="0">
                <a:solidFill>
                  <a:srgbClr val="000000"/>
                </a:solidFill>
                <a:latin typeface="Arial"/>
                <a:sym typeface="Arial"/>
              </a:rPr>
              <a:t>" : ["MR. BBB", "MR. JJJ", "MR MMM"],</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community_members</a:t>
            </a:r>
            <a:r>
              <a:rPr lang="en-US" sz="1600" b="0" i="0" kern="0" dirty="0">
                <a:solidFill>
                  <a:srgbClr val="000000"/>
                </a:solidFill>
                <a:latin typeface="Arial"/>
                <a:sym typeface="Arial"/>
              </a:rPr>
              <a:t>" : [500, 200, 1500],</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friends_id</a:t>
            </a:r>
            <a:r>
              <a:rPr lang="en-US" sz="1600" b="0" i="0" kern="0" dirty="0">
                <a:solidFill>
                  <a:srgbClr val="000000"/>
                </a:solidFill>
                <a:latin typeface="Arial"/>
                <a:sym typeface="Arial"/>
              </a:rPr>
              <a:t>" : ["MMM123", "NNN123", "OOO123"],</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        "</a:t>
            </a:r>
            <a:r>
              <a:rPr lang="en-US" sz="1600" b="0" i="0" kern="0" dirty="0" err="1">
                <a:solidFill>
                  <a:srgbClr val="000000"/>
                </a:solidFill>
                <a:latin typeface="Arial"/>
                <a:sym typeface="Arial"/>
              </a:rPr>
              <a:t>ban_friends_id</a:t>
            </a:r>
            <a:r>
              <a:rPr lang="en-US" sz="1600" b="0" i="0" kern="0" dirty="0">
                <a:solidFill>
                  <a:srgbClr val="000000"/>
                </a:solidFill>
                <a:latin typeface="Arial"/>
                <a:sym typeface="Arial"/>
              </a:rPr>
              <a:t>" : ["BAN123", "BAN456", "BAN789"]</a:t>
            </a:r>
          </a:p>
          <a:p>
            <a:pPr defTabSz="914217" eaLnBrk="1" fontAlgn="auto" hangingPunct="1">
              <a:spcBef>
                <a:spcPts val="0"/>
              </a:spcBef>
              <a:spcAft>
                <a:spcPts val="0"/>
              </a:spcAft>
              <a:buClr>
                <a:srgbClr val="000000"/>
              </a:buClr>
            </a:pPr>
            <a:r>
              <a:rPr lang="en-US" sz="1600" b="0" i="0" kern="0" dirty="0">
                <a:solidFill>
                  <a:srgbClr val="000000"/>
                </a:solidFill>
                <a:latin typeface="Arial"/>
                <a:sym typeface="Arial"/>
              </a:rPr>
              <a:t>}</a:t>
            </a:r>
          </a:p>
        </p:txBody>
      </p:sp>
    </p:spTree>
    <p:extLst>
      <p:ext uri="{BB962C8B-B14F-4D97-AF65-F5344CB8AC3E}">
        <p14:creationId xmlns:p14="http://schemas.microsoft.com/office/powerpoint/2010/main" val="27656463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93540" y="1511176"/>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Inserindo um documento: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5661"/>
            <a:ext cx="7007683" cy="455621"/>
          </a:xfrm>
        </p:spPr>
        <p:txBody>
          <a:bodyPr/>
          <a:lstStyle/>
          <a:p>
            <a:r>
              <a:rPr lang="pt-BR" dirty="0" err="1"/>
              <a:t>MongoDB</a:t>
            </a:r>
            <a:r>
              <a:rPr lang="pt-BR" dirty="0"/>
              <a:t>: INSERT</a:t>
            </a:r>
            <a:endParaRPr lang="en-US" dirty="0"/>
          </a:p>
        </p:txBody>
      </p:sp>
      <p:sp>
        <p:nvSpPr>
          <p:cNvPr id="5" name="Rectangle 4"/>
          <p:cNvSpPr/>
          <p:nvPr/>
        </p:nvSpPr>
        <p:spPr>
          <a:xfrm>
            <a:off x="781186" y="2067160"/>
            <a:ext cx="7343701" cy="46664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i="0" kern="0" dirty="0" err="1">
                <a:solidFill>
                  <a:srgbClr val="000000"/>
                </a:solidFill>
                <a:latin typeface="Arial"/>
                <a:sym typeface="Arial"/>
              </a:rPr>
              <a:t>db.userdetails.insert</a:t>
            </a:r>
            <a:r>
              <a:rPr lang="pt-BR" sz="2000" b="0" i="0" kern="0" dirty="0">
                <a:solidFill>
                  <a:srgbClr val="000000"/>
                </a:solidFill>
                <a:latin typeface="Arial"/>
                <a:sym typeface="Arial"/>
              </a:rPr>
              <a:t>(</a:t>
            </a:r>
            <a:r>
              <a:rPr lang="pt-BR" sz="2000" b="0" i="0" kern="0" dirty="0" err="1">
                <a:solidFill>
                  <a:srgbClr val="000000"/>
                </a:solidFill>
                <a:latin typeface="Arial"/>
                <a:sym typeface="Arial"/>
              </a:rPr>
              <a:t>document</a:t>
            </a:r>
            <a:r>
              <a:rPr lang="pt-BR" sz="2000" b="0" i="0" kern="0" dirty="0">
                <a:solidFill>
                  <a:srgbClr val="000000"/>
                </a:solidFill>
                <a:latin typeface="Arial"/>
                <a:sym typeface="Arial"/>
              </a:rPr>
              <a:t>)</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3734284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45923" y="137339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Considere a seguinte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Alterando um único documento: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Alterando vários documentos:</a:t>
            </a:r>
          </a:p>
        </p:txBody>
      </p:sp>
      <p:sp>
        <p:nvSpPr>
          <p:cNvPr id="2" name="Title 1"/>
          <p:cNvSpPr>
            <a:spLocks noGrp="1"/>
          </p:cNvSpPr>
          <p:nvPr>
            <p:ph type="title"/>
          </p:nvPr>
        </p:nvSpPr>
        <p:spPr/>
        <p:txBody>
          <a:bodyPr/>
          <a:lstStyle/>
          <a:p>
            <a:r>
              <a:rPr lang="pt-BR" dirty="0" err="1"/>
              <a:t>MongoDB</a:t>
            </a:r>
            <a:r>
              <a:rPr lang="pt-BR" dirty="0"/>
              <a:t>: UPDATE</a:t>
            </a:r>
            <a:endParaRPr lang="en-US" dirty="0"/>
          </a:p>
        </p:txBody>
      </p:sp>
      <p:sp>
        <p:nvSpPr>
          <p:cNvPr id="5" name="Rectangle 4"/>
          <p:cNvSpPr/>
          <p:nvPr/>
        </p:nvSpPr>
        <p:spPr>
          <a:xfrm>
            <a:off x="884471" y="1891954"/>
            <a:ext cx="7567027" cy="136562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(5983548781331adf45ec5),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MongoDB</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(5983548781331adf45ec6),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NoSQL</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(5983548781331adf45ec7),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Tutorials</a:t>
            </a:r>
            <a:r>
              <a:rPr lang="pt-BR" b="0" i="0" kern="0" dirty="0">
                <a:solidFill>
                  <a:srgbClr val="000000"/>
                </a:solidFill>
                <a:latin typeface="Arial"/>
                <a:sym typeface="Arial"/>
              </a:rPr>
              <a:t> Overview"}</a:t>
            </a:r>
            <a:endParaRPr lang="en-US" b="0" i="0" kern="0" dirty="0">
              <a:solidFill>
                <a:srgbClr val="000000"/>
              </a:solidFill>
              <a:latin typeface="Arial"/>
              <a:sym typeface="Arial"/>
            </a:endParaRPr>
          </a:p>
        </p:txBody>
      </p:sp>
      <p:sp>
        <p:nvSpPr>
          <p:cNvPr id="6" name="Rectangle 5"/>
          <p:cNvSpPr/>
          <p:nvPr/>
        </p:nvSpPr>
        <p:spPr>
          <a:xfrm>
            <a:off x="884470" y="3848282"/>
            <a:ext cx="7567027" cy="66609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err="1">
                <a:solidFill>
                  <a:srgbClr val="000000"/>
                </a:solidFill>
                <a:latin typeface="Arial"/>
                <a:sym typeface="Arial"/>
              </a:rPr>
              <a:t>db.mycol.update</a:t>
            </a:r>
            <a:r>
              <a:rPr lang="pt-BR" b="0" i="0" kern="0" dirty="0">
                <a:solidFill>
                  <a:srgbClr val="000000"/>
                </a:solidFill>
                <a:latin typeface="Arial"/>
                <a:sym typeface="Arial"/>
              </a:rPr>
              <a:t>({'</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MongoDB</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i="0" kern="0" dirty="0">
                <a:solidFill>
                  <a:srgbClr val="000000"/>
                </a:solidFill>
                <a:latin typeface="Arial"/>
                <a:sym typeface="Arial"/>
              </a:rPr>
              <a:t>$set</a:t>
            </a:r>
            <a:r>
              <a:rPr lang="pt-BR" b="0" i="0" kern="0" dirty="0">
                <a:solidFill>
                  <a:srgbClr val="000000"/>
                </a:solidFill>
                <a:latin typeface="Arial"/>
                <a:sym typeface="Arial"/>
              </a:rPr>
              <a:t>:{'</a:t>
            </a:r>
            <a:r>
              <a:rPr lang="pt-BR" b="0" i="0" kern="0" dirty="0" err="1">
                <a:solidFill>
                  <a:srgbClr val="000000"/>
                </a:solidFill>
                <a:latin typeface="Arial"/>
                <a:sym typeface="Arial"/>
              </a:rPr>
              <a:t>title</a:t>
            </a:r>
            <a:r>
              <a:rPr lang="pt-BR" b="0" i="0" kern="0" dirty="0">
                <a:solidFill>
                  <a:srgbClr val="000000"/>
                </a:solidFill>
                <a:latin typeface="Arial"/>
                <a:sym typeface="Arial"/>
              </a:rPr>
              <a:t>':'New </a:t>
            </a:r>
            <a:r>
              <a:rPr lang="pt-BR" b="0" i="0" kern="0" dirty="0" err="1">
                <a:solidFill>
                  <a:srgbClr val="000000"/>
                </a:solidFill>
                <a:latin typeface="Arial"/>
                <a:sym typeface="Arial"/>
              </a:rPr>
              <a:t>MongoDB</a:t>
            </a:r>
            <a:r>
              <a:rPr lang="pt-BR" b="0" i="0" kern="0" dirty="0">
                <a:solidFill>
                  <a:srgbClr val="000000"/>
                </a:solidFill>
                <a:latin typeface="Arial"/>
                <a:sym typeface="Arial"/>
              </a:rPr>
              <a:t> Tutorial'}})</a:t>
            </a:r>
          </a:p>
        </p:txBody>
      </p:sp>
      <p:sp>
        <p:nvSpPr>
          <p:cNvPr id="7" name="Rectangle 6"/>
          <p:cNvSpPr/>
          <p:nvPr/>
        </p:nvSpPr>
        <p:spPr>
          <a:xfrm>
            <a:off x="884471" y="5107401"/>
            <a:ext cx="7567027" cy="90213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err="1">
                <a:solidFill>
                  <a:srgbClr val="000000"/>
                </a:solidFill>
                <a:latin typeface="Arial"/>
                <a:sym typeface="Arial"/>
              </a:rPr>
              <a:t>db.mycol.update</a:t>
            </a:r>
            <a:r>
              <a:rPr lang="pt-BR" b="0" i="0" kern="0" dirty="0">
                <a:solidFill>
                  <a:srgbClr val="000000"/>
                </a:solidFill>
                <a:latin typeface="Arial"/>
                <a:sym typeface="Arial"/>
              </a:rPr>
              <a:t>({'</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MongoDB</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i="0" kern="0" dirty="0">
                <a:solidFill>
                  <a:srgbClr val="000000"/>
                </a:solidFill>
                <a:latin typeface="Arial"/>
                <a:sym typeface="Arial"/>
              </a:rPr>
              <a:t>$set</a:t>
            </a:r>
            <a:r>
              <a:rPr lang="pt-BR" b="0" i="0" kern="0" dirty="0">
                <a:solidFill>
                  <a:srgbClr val="000000"/>
                </a:solidFill>
                <a:latin typeface="Arial"/>
                <a:sym typeface="Arial"/>
              </a:rPr>
              <a:t>:{'</a:t>
            </a:r>
            <a:r>
              <a:rPr lang="pt-BR" b="0" i="0" kern="0" dirty="0" err="1">
                <a:solidFill>
                  <a:srgbClr val="000000"/>
                </a:solidFill>
                <a:latin typeface="Arial"/>
                <a:sym typeface="Arial"/>
              </a:rPr>
              <a:t>title</a:t>
            </a:r>
            <a:r>
              <a:rPr lang="pt-BR" b="0" i="0" kern="0" dirty="0">
                <a:solidFill>
                  <a:srgbClr val="000000"/>
                </a:solidFill>
                <a:latin typeface="Arial"/>
                <a:sym typeface="Arial"/>
              </a:rPr>
              <a:t>':'New </a:t>
            </a:r>
            <a:r>
              <a:rPr lang="pt-BR" b="0" i="0" kern="0" dirty="0" err="1">
                <a:solidFill>
                  <a:srgbClr val="000000"/>
                </a:solidFill>
                <a:latin typeface="Arial"/>
                <a:sym typeface="Arial"/>
              </a:rPr>
              <a:t>MongoDB</a:t>
            </a:r>
            <a:r>
              <a:rPr lang="pt-BR" b="0" i="0" kern="0" dirty="0">
                <a:solidFill>
                  <a:srgbClr val="000000"/>
                </a:solidFill>
                <a:latin typeface="Arial"/>
                <a:sym typeface="Arial"/>
              </a:rPr>
              <a:t> Tutorial'}},</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multi:true</a:t>
            </a:r>
            <a:r>
              <a:rPr lang="pt-BR" b="0" i="0" kern="0" dirty="0">
                <a:solidFill>
                  <a:srgbClr val="000000"/>
                </a:solidFill>
                <a:latin typeface="Arial"/>
                <a:sym typeface="Arial"/>
              </a:rPr>
              <a:t>}))</a:t>
            </a:r>
          </a:p>
        </p:txBody>
      </p:sp>
    </p:spTree>
    <p:extLst>
      <p:ext uri="{BB962C8B-B14F-4D97-AF65-F5344CB8AC3E}">
        <p14:creationId xmlns:p14="http://schemas.microsoft.com/office/powerpoint/2010/main" val="483245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3999165" y="1916832"/>
            <a:ext cx="4199797" cy="2531097"/>
          </a:xfrm>
          <a:prstGeom prst="rect">
            <a:avLst/>
          </a:prstGeom>
        </p:spPr>
      </p:pic>
      <p:sp>
        <p:nvSpPr>
          <p:cNvPr id="6" name="Rectangle 5"/>
          <p:cNvSpPr/>
          <p:nvPr/>
        </p:nvSpPr>
        <p:spPr>
          <a:xfrm>
            <a:off x="7177615" y="2053194"/>
            <a:ext cx="1138801"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7" name="Imagem 1"/>
          <p:cNvPicPr>
            <a:picLocks noChangeAspect="1"/>
          </p:cNvPicPr>
          <p:nvPr/>
        </p:nvPicPr>
        <p:blipFill>
          <a:blip r:embed="rId4" cstate="print"/>
          <a:srcRect/>
          <a:stretch>
            <a:fillRect/>
          </a:stretch>
        </p:blipFill>
        <p:spPr bwMode="auto">
          <a:xfrm>
            <a:off x="323528" y="1503901"/>
            <a:ext cx="3723575" cy="2788547"/>
          </a:xfrm>
          <a:prstGeom prst="rect">
            <a:avLst/>
          </a:prstGeom>
          <a:noFill/>
          <a:ln w="9525">
            <a:noFill/>
            <a:miter lim="800000"/>
            <a:headEnd/>
            <a:tailEnd/>
          </a:ln>
        </p:spPr>
      </p:pic>
      <p:sp>
        <p:nvSpPr>
          <p:cNvPr id="8" name="CaixaDeTexto 7"/>
          <p:cNvSpPr txBox="1"/>
          <p:nvPr/>
        </p:nvSpPr>
        <p:spPr>
          <a:xfrm>
            <a:off x="9698" y="21629"/>
            <a:ext cx="650651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Excluindo...</a:t>
            </a:r>
          </a:p>
        </p:txBody>
      </p:sp>
    </p:spTree>
    <p:extLst>
      <p:ext uri="{BB962C8B-B14F-4D97-AF65-F5344CB8AC3E}">
        <p14:creationId xmlns:p14="http://schemas.microsoft.com/office/powerpoint/2010/main" val="40297982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45923" y="137339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Considere a seguinte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err="1">
                <a:solidFill>
                  <a:srgbClr val="000000"/>
                </a:solidFill>
                <a:latin typeface="Arial"/>
                <a:cs typeface="Arial"/>
                <a:sym typeface="Arial"/>
              </a:rPr>
              <a:t>Removnedo</a:t>
            </a:r>
            <a:r>
              <a:rPr lang="pt-BR" sz="2000" b="0" i="0" kern="0" dirty="0">
                <a:solidFill>
                  <a:srgbClr val="000000"/>
                </a:solidFill>
                <a:latin typeface="Arial"/>
                <a:cs typeface="Arial"/>
                <a:sym typeface="Arial"/>
              </a:rPr>
              <a:t> um único documento: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todos os documentos:</a:t>
            </a:r>
          </a:p>
        </p:txBody>
      </p:sp>
      <p:sp>
        <p:nvSpPr>
          <p:cNvPr id="2" name="Title 1"/>
          <p:cNvSpPr>
            <a:spLocks noGrp="1"/>
          </p:cNvSpPr>
          <p:nvPr>
            <p:ph type="title"/>
          </p:nvPr>
        </p:nvSpPr>
        <p:spPr/>
        <p:txBody>
          <a:bodyPr/>
          <a:lstStyle/>
          <a:p>
            <a:r>
              <a:rPr lang="pt-BR" dirty="0" err="1"/>
              <a:t>MongoDB</a:t>
            </a:r>
            <a:r>
              <a:rPr lang="pt-BR" dirty="0"/>
              <a:t>: DELETE</a:t>
            </a:r>
            <a:endParaRPr lang="en-US" dirty="0"/>
          </a:p>
        </p:txBody>
      </p:sp>
      <p:sp>
        <p:nvSpPr>
          <p:cNvPr id="5" name="Rectangle 4"/>
          <p:cNvSpPr/>
          <p:nvPr/>
        </p:nvSpPr>
        <p:spPr>
          <a:xfrm>
            <a:off x="884471" y="1891954"/>
            <a:ext cx="7567027" cy="136562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(5983548781331adf45ec5),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MongoDB</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(5983548781331adf45ec6),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NoSQL</a:t>
            </a:r>
            <a:r>
              <a:rPr lang="pt-BR" b="0" i="0" kern="0" dirty="0">
                <a:solidFill>
                  <a:srgbClr val="000000"/>
                </a:solidFill>
                <a:latin typeface="Arial"/>
                <a:sym typeface="Arial"/>
              </a:rPr>
              <a:t> Overview"}</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r>
              <a:rPr lang="pt-BR" b="0" i="0" kern="0" dirty="0" err="1">
                <a:solidFill>
                  <a:srgbClr val="000000"/>
                </a:solidFill>
                <a:latin typeface="Arial"/>
                <a:sym typeface="Arial"/>
              </a:rPr>
              <a:t>ObjectId</a:t>
            </a:r>
            <a:r>
              <a:rPr lang="pt-BR" b="0" i="0" kern="0" dirty="0">
                <a:solidFill>
                  <a:srgbClr val="000000"/>
                </a:solidFill>
                <a:latin typeface="Arial"/>
                <a:sym typeface="Arial"/>
              </a:rPr>
              <a:t>(5983548781331adf45ec7), "</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Tutorials</a:t>
            </a:r>
            <a:r>
              <a:rPr lang="pt-BR" b="0" i="0" kern="0" dirty="0">
                <a:solidFill>
                  <a:srgbClr val="000000"/>
                </a:solidFill>
                <a:latin typeface="Arial"/>
                <a:sym typeface="Arial"/>
              </a:rPr>
              <a:t> Overview"}</a:t>
            </a:r>
            <a:endParaRPr lang="en-US" b="0" i="0" kern="0" dirty="0">
              <a:solidFill>
                <a:srgbClr val="000000"/>
              </a:solidFill>
              <a:latin typeface="Arial"/>
              <a:sym typeface="Arial"/>
            </a:endParaRPr>
          </a:p>
        </p:txBody>
      </p:sp>
      <p:sp>
        <p:nvSpPr>
          <p:cNvPr id="6" name="Rectangle 5"/>
          <p:cNvSpPr/>
          <p:nvPr/>
        </p:nvSpPr>
        <p:spPr>
          <a:xfrm>
            <a:off x="884470" y="3848282"/>
            <a:ext cx="7567027" cy="66609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err="1">
                <a:solidFill>
                  <a:srgbClr val="000000"/>
                </a:solidFill>
                <a:latin typeface="Arial"/>
                <a:sym typeface="Arial"/>
              </a:rPr>
              <a:t>db.mycol.remove</a:t>
            </a:r>
            <a:r>
              <a:rPr lang="pt-BR" b="0" i="0" kern="0" dirty="0">
                <a:solidFill>
                  <a:srgbClr val="000000"/>
                </a:solidFill>
                <a:latin typeface="Arial"/>
                <a:sym typeface="Arial"/>
              </a:rPr>
              <a:t>({'</a:t>
            </a:r>
            <a:r>
              <a:rPr lang="pt-BR" b="0" i="0" kern="0" dirty="0" err="1">
                <a:solidFill>
                  <a:srgbClr val="000000"/>
                </a:solidFill>
                <a:latin typeface="Arial"/>
                <a:sym typeface="Arial"/>
              </a:rPr>
              <a:t>title</a:t>
            </a:r>
            <a:r>
              <a:rPr lang="pt-BR" b="0" i="0" kern="0" dirty="0">
                <a:solidFill>
                  <a:srgbClr val="000000"/>
                </a:solidFill>
                <a:latin typeface="Arial"/>
                <a:sym typeface="Arial"/>
              </a:rPr>
              <a:t>':'</a:t>
            </a:r>
            <a:r>
              <a:rPr lang="pt-BR" b="0" i="0" kern="0" dirty="0" err="1">
                <a:solidFill>
                  <a:srgbClr val="000000"/>
                </a:solidFill>
                <a:latin typeface="Arial"/>
                <a:sym typeface="Arial"/>
              </a:rPr>
              <a:t>MongoDB</a:t>
            </a:r>
            <a:r>
              <a:rPr lang="pt-BR" b="0" i="0" kern="0" dirty="0">
                <a:solidFill>
                  <a:srgbClr val="000000"/>
                </a:solidFill>
                <a:latin typeface="Arial"/>
                <a:sym typeface="Arial"/>
              </a:rPr>
              <a:t> Overview'}, 1)</a:t>
            </a:r>
          </a:p>
        </p:txBody>
      </p:sp>
      <p:sp>
        <p:nvSpPr>
          <p:cNvPr id="7" name="Rectangle 6"/>
          <p:cNvSpPr/>
          <p:nvPr/>
        </p:nvSpPr>
        <p:spPr>
          <a:xfrm>
            <a:off x="884471" y="5107402"/>
            <a:ext cx="7567027" cy="49292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err="1">
                <a:solidFill>
                  <a:srgbClr val="000000"/>
                </a:solidFill>
                <a:latin typeface="Arial"/>
                <a:sym typeface="Arial"/>
              </a:rPr>
              <a:t>db.mycol.remove</a:t>
            </a:r>
            <a:r>
              <a:rPr lang="pt-BR" i="0" kern="0" dirty="0">
                <a:solidFill>
                  <a:srgbClr val="000000"/>
                </a:solidFill>
                <a:latin typeface="Arial"/>
                <a:sym typeface="Arial"/>
              </a:rPr>
              <a:t>({})</a:t>
            </a:r>
            <a:endParaRPr lang="pt-BR" b="0" i="0" kern="0" dirty="0">
              <a:solidFill>
                <a:srgbClr val="000000"/>
              </a:solidFill>
              <a:latin typeface="Arial"/>
              <a:sym typeface="Arial"/>
            </a:endParaRPr>
          </a:p>
        </p:txBody>
      </p:sp>
    </p:spTree>
    <p:extLst>
      <p:ext uri="{BB962C8B-B14F-4D97-AF65-F5344CB8AC3E}">
        <p14:creationId xmlns:p14="http://schemas.microsoft.com/office/powerpoint/2010/main" val="7303788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8306718" cy="1200329"/>
          </a:xfrm>
          <a:prstGeom prst="rect">
            <a:avLst/>
          </a:prstGeom>
          <a:noFill/>
        </p:spPr>
        <p:txBody>
          <a:bodyPr wrap="square" rtlCol="0">
            <a:spAutoFit/>
          </a:bodyPr>
          <a:lstStyle/>
          <a:p>
            <a:pPr defTabSz="914217"/>
            <a:r>
              <a:rPr lang="en-US" altLang="pt-BR" sz="2400" i="0" dirty="0" err="1">
                <a:solidFill>
                  <a:srgbClr val="000000"/>
                </a:solidFill>
                <a:latin typeface="Calibri" panose="020F0502020204030204" pitchFamily="34" charset="0"/>
                <a:cs typeface="Arial"/>
                <a:sym typeface="Arial"/>
              </a:rPr>
              <a:t>Principais</a:t>
            </a:r>
            <a:r>
              <a:rPr lang="en-US" altLang="pt-BR" sz="2400" i="0" dirty="0">
                <a:solidFill>
                  <a:srgbClr val="000000"/>
                </a:solidFill>
                <a:latin typeface="Calibri" panose="020F0502020204030204" pitchFamily="34" charset="0"/>
                <a:cs typeface="Arial"/>
                <a:sym typeface="Arial"/>
              </a:rPr>
              <a:t> Collections de Sistema</a:t>
            </a:r>
          </a:p>
          <a:p>
            <a:pPr defTabSz="914217"/>
            <a:r>
              <a:rPr lang="en-US" altLang="pt-BR" sz="2400" i="0" dirty="0">
                <a:solidFill>
                  <a:srgbClr val="000000"/>
                </a:solidFill>
                <a:latin typeface="Calibri" panose="020F0502020204030204" pitchFamily="34" charset="0"/>
                <a:cs typeface="Arial"/>
                <a:sym typeface="Arial"/>
              </a:rPr>
              <a:t>no MongoDB</a:t>
            </a:r>
          </a:p>
          <a:p>
            <a:pPr defTabSz="914217"/>
            <a:r>
              <a:rPr lang="pt-BR" altLang="pt-BR" sz="2400" dirty="0" err="1">
                <a:solidFill>
                  <a:srgbClr val="000000"/>
                </a:solidFill>
                <a:latin typeface="Calibri" panose="020F0502020204030204" pitchFamily="34" charset="0"/>
                <a:cs typeface="Arial"/>
                <a:sym typeface="Arial"/>
              </a:rPr>
              <a:t>NoSQL</a:t>
            </a:r>
            <a:endParaRPr lang="en-US" altLang="pt-BR" sz="2400" dirty="0">
              <a:solidFill>
                <a:srgbClr val="000000"/>
              </a:solidFill>
              <a:latin typeface="Calibri" panose="020F0502020204030204" pitchFamily="34" charset="0"/>
              <a:cs typeface="Arial"/>
              <a:sym typeface="Arial"/>
            </a:endParaRPr>
          </a:p>
        </p:txBody>
      </p:sp>
    </p:spTree>
    <p:extLst>
      <p:ext uri="{BB962C8B-B14F-4D97-AF65-F5344CB8AC3E}">
        <p14:creationId xmlns:p14="http://schemas.microsoft.com/office/powerpoint/2010/main" val="365865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767" y="0"/>
            <a:ext cx="8185485" cy="649431"/>
          </a:xfrm>
          <a:solidFill>
            <a:schemeClr val="tx2"/>
          </a:solidFill>
        </p:spPr>
        <p:txBody>
          <a:bodyPr anchor="t">
            <a:normAutofit fontScale="90000"/>
          </a:bodyPr>
          <a:lstStyle/>
          <a:p>
            <a:pPr lvl="0" algn="l">
              <a:lnSpc>
                <a:spcPct val="90000"/>
              </a:lnSpc>
              <a:defRPr/>
            </a:pPr>
            <a:br>
              <a:rPr lang="pt-BR" sz="2400" b="1" kern="0" dirty="0">
                <a:ea typeface="+mn-ea"/>
                <a:cs typeface="Calibri" panose="020F0502020204030204" pitchFamily="34" charset="0"/>
              </a:rPr>
            </a:br>
            <a:br>
              <a:rPr lang="en-US" sz="2000" dirty="0"/>
            </a:br>
            <a:r>
              <a:rPr lang="en-US" sz="2000" dirty="0" err="1"/>
              <a:t>Influência</a:t>
            </a:r>
            <a:r>
              <a:rPr lang="en-US" sz="2000" dirty="0"/>
              <a:t> da </a:t>
            </a:r>
            <a:r>
              <a:rPr lang="en-US" sz="2000" dirty="0" err="1"/>
              <a:t>Modelagem</a:t>
            </a:r>
            <a:r>
              <a:rPr lang="en-US" sz="2000" dirty="0"/>
              <a:t> </a:t>
            </a:r>
            <a:r>
              <a:rPr lang="en-US" sz="2000" dirty="0" err="1"/>
              <a:t>Relacional</a:t>
            </a:r>
            <a:endParaRPr lang="pt-BR" sz="2000" dirty="0"/>
          </a:p>
        </p:txBody>
      </p:sp>
      <p:grpSp>
        <p:nvGrpSpPr>
          <p:cNvPr id="9" name="Group 32"/>
          <p:cNvGrpSpPr/>
          <p:nvPr/>
        </p:nvGrpSpPr>
        <p:grpSpPr>
          <a:xfrm>
            <a:off x="134768" y="1078798"/>
            <a:ext cx="1671631" cy="1017889"/>
            <a:chOff x="1521967" y="2675331"/>
            <a:chExt cx="925513" cy="563563"/>
          </a:xfrm>
          <a:solidFill>
            <a:srgbClr val="00AB90"/>
          </a:solidFill>
        </p:grpSpPr>
        <p:sp>
          <p:nvSpPr>
            <p:cNvPr id="32" name="Freeform 53"/>
            <p:cNvSpPr>
              <a:spLocks noEditPoints="1"/>
            </p:cNvSpPr>
            <p:nvPr/>
          </p:nvSpPr>
          <p:spPr bwMode="auto">
            <a:xfrm>
              <a:off x="1521967" y="2675331"/>
              <a:ext cx="925513" cy="563563"/>
            </a:xfrm>
            <a:custGeom>
              <a:avLst/>
              <a:gdLst>
                <a:gd name="T0" fmla="*/ 484 w 528"/>
                <a:gd name="T1" fmla="*/ 249 h 321"/>
                <a:gd name="T2" fmla="*/ 485 w 528"/>
                <a:gd name="T3" fmla="*/ 21 h 321"/>
                <a:gd name="T4" fmla="*/ 462 w 528"/>
                <a:gd name="T5" fmla="*/ 2 h 321"/>
                <a:gd name="T6" fmla="*/ 68 w 528"/>
                <a:gd name="T7" fmla="*/ 0 h 321"/>
                <a:gd name="T8" fmla="*/ 45 w 528"/>
                <a:gd name="T9" fmla="*/ 20 h 321"/>
                <a:gd name="T10" fmla="*/ 44 w 528"/>
                <a:gd name="T11" fmla="*/ 248 h 321"/>
                <a:gd name="T12" fmla="*/ 0 w 528"/>
                <a:gd name="T13" fmla="*/ 296 h 321"/>
                <a:gd name="T14" fmla="*/ 27 w 528"/>
                <a:gd name="T15" fmla="*/ 320 h 321"/>
                <a:gd name="T16" fmla="*/ 500 w 528"/>
                <a:gd name="T17" fmla="*/ 321 h 321"/>
                <a:gd name="T18" fmla="*/ 528 w 528"/>
                <a:gd name="T19" fmla="*/ 297 h 321"/>
                <a:gd name="T20" fmla="*/ 484 w 528"/>
                <a:gd name="T21" fmla="*/ 249 h 321"/>
                <a:gd name="T22" fmla="*/ 301 w 528"/>
                <a:gd name="T23" fmla="*/ 302 h 321"/>
                <a:gd name="T24" fmla="*/ 219 w 528"/>
                <a:gd name="T25" fmla="*/ 302 h 321"/>
                <a:gd name="T26" fmla="*/ 211 w 528"/>
                <a:gd name="T27" fmla="*/ 298 h 321"/>
                <a:gd name="T28" fmla="*/ 220 w 528"/>
                <a:gd name="T29" fmla="*/ 283 h 321"/>
                <a:gd name="T30" fmla="*/ 227 w 528"/>
                <a:gd name="T31" fmla="*/ 280 h 321"/>
                <a:gd name="T32" fmla="*/ 293 w 528"/>
                <a:gd name="T33" fmla="*/ 280 h 321"/>
                <a:gd name="T34" fmla="*/ 299 w 528"/>
                <a:gd name="T35" fmla="*/ 283 h 321"/>
                <a:gd name="T36" fmla="*/ 309 w 528"/>
                <a:gd name="T37" fmla="*/ 298 h 321"/>
                <a:gd name="T38" fmla="*/ 301 w 528"/>
                <a:gd name="T39" fmla="*/ 302 h 321"/>
                <a:gd name="T40" fmla="*/ 468 w 528"/>
                <a:gd name="T41" fmla="*/ 249 h 321"/>
                <a:gd name="T42" fmla="*/ 62 w 528"/>
                <a:gd name="T43" fmla="*/ 248 h 321"/>
                <a:gd name="T44" fmla="*/ 63 w 528"/>
                <a:gd name="T45" fmla="*/ 23 h 321"/>
                <a:gd name="T46" fmla="*/ 74 w 528"/>
                <a:gd name="T47" fmla="*/ 13 h 321"/>
                <a:gd name="T48" fmla="*/ 457 w 528"/>
                <a:gd name="T49" fmla="*/ 15 h 321"/>
                <a:gd name="T50" fmla="*/ 469 w 528"/>
                <a:gd name="T51" fmla="*/ 25 h 321"/>
                <a:gd name="T52" fmla="*/ 468 w 528"/>
                <a:gd name="T53" fmla="*/ 24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8" h="321">
                  <a:moveTo>
                    <a:pt x="484" y="249"/>
                  </a:moveTo>
                  <a:cubicBezTo>
                    <a:pt x="485" y="21"/>
                    <a:pt x="485" y="21"/>
                    <a:pt x="485" y="21"/>
                  </a:cubicBezTo>
                  <a:cubicBezTo>
                    <a:pt x="485" y="11"/>
                    <a:pt x="474" y="2"/>
                    <a:pt x="462" y="2"/>
                  </a:cubicBezTo>
                  <a:cubicBezTo>
                    <a:pt x="68" y="0"/>
                    <a:pt x="68" y="0"/>
                    <a:pt x="68" y="0"/>
                  </a:cubicBezTo>
                  <a:cubicBezTo>
                    <a:pt x="55" y="0"/>
                    <a:pt x="45" y="9"/>
                    <a:pt x="45" y="20"/>
                  </a:cubicBezTo>
                  <a:cubicBezTo>
                    <a:pt x="44" y="248"/>
                    <a:pt x="44" y="248"/>
                    <a:pt x="44" y="248"/>
                  </a:cubicBezTo>
                  <a:cubicBezTo>
                    <a:pt x="0" y="296"/>
                    <a:pt x="0" y="296"/>
                    <a:pt x="0" y="296"/>
                  </a:cubicBezTo>
                  <a:cubicBezTo>
                    <a:pt x="0" y="309"/>
                    <a:pt x="12" y="320"/>
                    <a:pt x="27" y="320"/>
                  </a:cubicBezTo>
                  <a:cubicBezTo>
                    <a:pt x="500" y="321"/>
                    <a:pt x="500" y="321"/>
                    <a:pt x="500" y="321"/>
                  </a:cubicBezTo>
                  <a:cubicBezTo>
                    <a:pt x="515" y="321"/>
                    <a:pt x="528" y="310"/>
                    <a:pt x="528" y="297"/>
                  </a:cubicBezTo>
                  <a:lnTo>
                    <a:pt x="484" y="249"/>
                  </a:lnTo>
                  <a:close/>
                  <a:moveTo>
                    <a:pt x="301" y="302"/>
                  </a:moveTo>
                  <a:cubicBezTo>
                    <a:pt x="219" y="302"/>
                    <a:pt x="219" y="302"/>
                    <a:pt x="219" y="302"/>
                  </a:cubicBezTo>
                  <a:cubicBezTo>
                    <a:pt x="214" y="302"/>
                    <a:pt x="211" y="300"/>
                    <a:pt x="211" y="298"/>
                  </a:cubicBezTo>
                  <a:cubicBezTo>
                    <a:pt x="220" y="283"/>
                    <a:pt x="220" y="283"/>
                    <a:pt x="220" y="283"/>
                  </a:cubicBezTo>
                  <a:cubicBezTo>
                    <a:pt x="220" y="281"/>
                    <a:pt x="223" y="280"/>
                    <a:pt x="227" y="280"/>
                  </a:cubicBezTo>
                  <a:cubicBezTo>
                    <a:pt x="293" y="280"/>
                    <a:pt x="293" y="280"/>
                    <a:pt x="293" y="280"/>
                  </a:cubicBezTo>
                  <a:cubicBezTo>
                    <a:pt x="296" y="280"/>
                    <a:pt x="299" y="281"/>
                    <a:pt x="299" y="283"/>
                  </a:cubicBezTo>
                  <a:cubicBezTo>
                    <a:pt x="309" y="298"/>
                    <a:pt x="309" y="298"/>
                    <a:pt x="309" y="298"/>
                  </a:cubicBezTo>
                  <a:cubicBezTo>
                    <a:pt x="309" y="300"/>
                    <a:pt x="305" y="302"/>
                    <a:pt x="301" y="302"/>
                  </a:cubicBezTo>
                  <a:moveTo>
                    <a:pt x="468" y="249"/>
                  </a:moveTo>
                  <a:cubicBezTo>
                    <a:pt x="62" y="248"/>
                    <a:pt x="62" y="248"/>
                    <a:pt x="62" y="248"/>
                  </a:cubicBezTo>
                  <a:cubicBezTo>
                    <a:pt x="63" y="23"/>
                    <a:pt x="63" y="23"/>
                    <a:pt x="63" y="23"/>
                  </a:cubicBezTo>
                  <a:cubicBezTo>
                    <a:pt x="63" y="18"/>
                    <a:pt x="68" y="13"/>
                    <a:pt x="74" y="13"/>
                  </a:cubicBezTo>
                  <a:cubicBezTo>
                    <a:pt x="457" y="15"/>
                    <a:pt x="457" y="15"/>
                    <a:pt x="457" y="15"/>
                  </a:cubicBezTo>
                  <a:cubicBezTo>
                    <a:pt x="464" y="15"/>
                    <a:pt x="469" y="19"/>
                    <a:pt x="469" y="25"/>
                  </a:cubicBezTo>
                  <a:lnTo>
                    <a:pt x="468" y="249"/>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33" name="Freeform 56"/>
            <p:cNvSpPr>
              <a:spLocks/>
            </p:cNvSpPr>
            <p:nvPr/>
          </p:nvSpPr>
          <p:spPr bwMode="auto">
            <a:xfrm>
              <a:off x="1631504" y="2699143"/>
              <a:ext cx="712788" cy="414338"/>
            </a:xfrm>
            <a:custGeom>
              <a:avLst/>
              <a:gdLst>
                <a:gd name="T0" fmla="*/ 406 w 407"/>
                <a:gd name="T1" fmla="*/ 236 h 236"/>
                <a:gd name="T2" fmla="*/ 0 w 407"/>
                <a:gd name="T3" fmla="*/ 235 h 236"/>
                <a:gd name="T4" fmla="*/ 1 w 407"/>
                <a:gd name="T5" fmla="*/ 10 h 236"/>
                <a:gd name="T6" fmla="*/ 12 w 407"/>
                <a:gd name="T7" fmla="*/ 0 h 236"/>
                <a:gd name="T8" fmla="*/ 395 w 407"/>
                <a:gd name="T9" fmla="*/ 2 h 236"/>
                <a:gd name="T10" fmla="*/ 407 w 407"/>
                <a:gd name="T11" fmla="*/ 12 h 236"/>
                <a:gd name="T12" fmla="*/ 406 w 407"/>
                <a:gd name="T13" fmla="*/ 236 h 236"/>
              </a:gdLst>
              <a:ahLst/>
              <a:cxnLst>
                <a:cxn ang="0">
                  <a:pos x="T0" y="T1"/>
                </a:cxn>
                <a:cxn ang="0">
                  <a:pos x="T2" y="T3"/>
                </a:cxn>
                <a:cxn ang="0">
                  <a:pos x="T4" y="T5"/>
                </a:cxn>
                <a:cxn ang="0">
                  <a:pos x="T6" y="T7"/>
                </a:cxn>
                <a:cxn ang="0">
                  <a:pos x="T8" y="T9"/>
                </a:cxn>
                <a:cxn ang="0">
                  <a:pos x="T10" y="T11"/>
                </a:cxn>
                <a:cxn ang="0">
                  <a:pos x="T12" y="T13"/>
                </a:cxn>
              </a:cxnLst>
              <a:rect l="0" t="0" r="r" b="b"/>
              <a:pathLst>
                <a:path w="407" h="236">
                  <a:moveTo>
                    <a:pt x="406" y="236"/>
                  </a:moveTo>
                  <a:cubicBezTo>
                    <a:pt x="0" y="235"/>
                    <a:pt x="0" y="235"/>
                    <a:pt x="0" y="235"/>
                  </a:cubicBezTo>
                  <a:cubicBezTo>
                    <a:pt x="1" y="10"/>
                    <a:pt x="1" y="10"/>
                    <a:pt x="1" y="10"/>
                  </a:cubicBezTo>
                  <a:cubicBezTo>
                    <a:pt x="1" y="5"/>
                    <a:pt x="6" y="0"/>
                    <a:pt x="12" y="0"/>
                  </a:cubicBezTo>
                  <a:cubicBezTo>
                    <a:pt x="395" y="2"/>
                    <a:pt x="395" y="2"/>
                    <a:pt x="395" y="2"/>
                  </a:cubicBezTo>
                  <a:cubicBezTo>
                    <a:pt x="402" y="2"/>
                    <a:pt x="407" y="6"/>
                    <a:pt x="407" y="12"/>
                  </a:cubicBezTo>
                  <a:lnTo>
                    <a:pt x="406" y="2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grpSp>
      <p:pic>
        <p:nvPicPr>
          <p:cNvPr id="10"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26" y="1277548"/>
            <a:ext cx="932516" cy="501426"/>
          </a:xfrm>
          <a:prstGeom prst="rect">
            <a:avLst/>
          </a:prstGeom>
          <a:solidFill>
            <a:srgbClr val="00AB90"/>
          </a:solidFill>
        </p:spPr>
      </p:pic>
      <p:grpSp>
        <p:nvGrpSpPr>
          <p:cNvPr id="11" name="Group 41"/>
          <p:cNvGrpSpPr/>
          <p:nvPr/>
        </p:nvGrpSpPr>
        <p:grpSpPr>
          <a:xfrm>
            <a:off x="306460" y="4426358"/>
            <a:ext cx="1250587" cy="1271087"/>
            <a:chOff x="3848100" y="2792413"/>
            <a:chExt cx="2283903" cy="2321344"/>
          </a:xfrm>
          <a:solidFill>
            <a:srgbClr val="00AB90"/>
          </a:solidFill>
        </p:grpSpPr>
        <p:sp>
          <p:nvSpPr>
            <p:cNvPr id="29" name="Freeform 15"/>
            <p:cNvSpPr>
              <a:spLocks noEditPoints="1"/>
            </p:cNvSpPr>
            <p:nvPr/>
          </p:nvSpPr>
          <p:spPr bwMode="auto">
            <a:xfrm>
              <a:off x="3848100" y="4407056"/>
              <a:ext cx="2283903" cy="706701"/>
            </a:xfrm>
            <a:custGeom>
              <a:avLst/>
              <a:gdLst>
                <a:gd name="T0" fmla="*/ 800 w 833"/>
                <a:gd name="T1" fmla="*/ 0 h 260"/>
                <a:gd name="T2" fmla="*/ 33 w 833"/>
                <a:gd name="T3" fmla="*/ 0 h 260"/>
                <a:gd name="T4" fmla="*/ 0 w 833"/>
                <a:gd name="T5" fmla="*/ 32 h 260"/>
                <a:gd name="T6" fmla="*/ 0 w 833"/>
                <a:gd name="T7" fmla="*/ 227 h 260"/>
                <a:gd name="T8" fmla="*/ 33 w 833"/>
                <a:gd name="T9" fmla="*/ 260 h 260"/>
                <a:gd name="T10" fmla="*/ 800 w 833"/>
                <a:gd name="T11" fmla="*/ 260 h 260"/>
                <a:gd name="T12" fmla="*/ 833 w 833"/>
                <a:gd name="T13" fmla="*/ 227 h 260"/>
                <a:gd name="T14" fmla="*/ 833 w 833"/>
                <a:gd name="T15" fmla="*/ 32 h 260"/>
                <a:gd name="T16" fmla="*/ 800 w 833"/>
                <a:gd name="T17" fmla="*/ 0 h 260"/>
                <a:gd name="T18" fmla="*/ 71 w 833"/>
                <a:gd name="T19" fmla="*/ 226 h 260"/>
                <a:gd name="T20" fmla="*/ 42 w 833"/>
                <a:gd name="T21" fmla="*/ 197 h 260"/>
                <a:gd name="T22" fmla="*/ 71 w 833"/>
                <a:gd name="T23" fmla="*/ 168 h 260"/>
                <a:gd name="T24" fmla="*/ 101 w 833"/>
                <a:gd name="T25" fmla="*/ 197 h 260"/>
                <a:gd name="T26" fmla="*/ 71 w 833"/>
                <a:gd name="T27" fmla="*/ 226 h 260"/>
                <a:gd name="T28" fmla="*/ 771 w 833"/>
                <a:gd name="T29" fmla="*/ 215 h 260"/>
                <a:gd name="T30" fmla="*/ 604 w 833"/>
                <a:gd name="T31" fmla="*/ 215 h 260"/>
                <a:gd name="T32" fmla="*/ 594 w 833"/>
                <a:gd name="T33" fmla="*/ 205 h 260"/>
                <a:gd name="T34" fmla="*/ 604 w 833"/>
                <a:gd name="T35" fmla="*/ 196 h 260"/>
                <a:gd name="T36" fmla="*/ 771 w 833"/>
                <a:gd name="T37" fmla="*/ 196 h 260"/>
                <a:gd name="T38" fmla="*/ 780 w 833"/>
                <a:gd name="T39" fmla="*/ 205 h 260"/>
                <a:gd name="T40" fmla="*/ 771 w 833"/>
                <a:gd name="T41" fmla="*/ 215 h 260"/>
                <a:gd name="T42" fmla="*/ 771 w 833"/>
                <a:gd name="T43" fmla="*/ 182 h 260"/>
                <a:gd name="T44" fmla="*/ 604 w 833"/>
                <a:gd name="T45" fmla="*/ 182 h 260"/>
                <a:gd name="T46" fmla="*/ 594 w 833"/>
                <a:gd name="T47" fmla="*/ 173 h 260"/>
                <a:gd name="T48" fmla="*/ 604 w 833"/>
                <a:gd name="T49" fmla="*/ 164 h 260"/>
                <a:gd name="T50" fmla="*/ 771 w 833"/>
                <a:gd name="T51" fmla="*/ 164 h 260"/>
                <a:gd name="T52" fmla="*/ 780 w 833"/>
                <a:gd name="T53" fmla="*/ 173 h 260"/>
                <a:gd name="T54" fmla="*/ 771 w 833"/>
                <a:gd name="T55" fmla="*/ 182 h 260"/>
                <a:gd name="T56" fmla="*/ 771 w 833"/>
                <a:gd name="T57" fmla="*/ 150 h 260"/>
                <a:gd name="T58" fmla="*/ 604 w 833"/>
                <a:gd name="T59" fmla="*/ 150 h 260"/>
                <a:gd name="T60" fmla="*/ 594 w 833"/>
                <a:gd name="T61" fmla="*/ 140 h 260"/>
                <a:gd name="T62" fmla="*/ 604 w 833"/>
                <a:gd name="T63" fmla="*/ 131 h 260"/>
                <a:gd name="T64" fmla="*/ 771 w 833"/>
                <a:gd name="T65" fmla="*/ 131 h 260"/>
                <a:gd name="T66" fmla="*/ 780 w 833"/>
                <a:gd name="T67" fmla="*/ 140 h 260"/>
                <a:gd name="T68" fmla="*/ 771 w 833"/>
                <a:gd name="T69" fmla="*/ 1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0">
                  <a:moveTo>
                    <a:pt x="800" y="0"/>
                  </a:moveTo>
                  <a:lnTo>
                    <a:pt x="33" y="0"/>
                  </a:lnTo>
                  <a:cubicBezTo>
                    <a:pt x="15" y="0"/>
                    <a:pt x="0" y="14"/>
                    <a:pt x="0" y="32"/>
                  </a:cubicBezTo>
                  <a:lnTo>
                    <a:pt x="0" y="227"/>
                  </a:lnTo>
                  <a:cubicBezTo>
                    <a:pt x="0" y="245"/>
                    <a:pt x="15" y="260"/>
                    <a:pt x="33" y="260"/>
                  </a:cubicBezTo>
                  <a:lnTo>
                    <a:pt x="800" y="260"/>
                  </a:lnTo>
                  <a:cubicBezTo>
                    <a:pt x="818" y="260"/>
                    <a:pt x="833" y="245"/>
                    <a:pt x="833" y="227"/>
                  </a:cubicBezTo>
                  <a:lnTo>
                    <a:pt x="833" y="32"/>
                  </a:lnTo>
                  <a:cubicBezTo>
                    <a:pt x="833" y="14"/>
                    <a:pt x="818" y="0"/>
                    <a:pt x="800" y="0"/>
                  </a:cubicBezTo>
                  <a:close/>
                  <a:moveTo>
                    <a:pt x="71" y="226"/>
                  </a:moveTo>
                  <a:cubicBezTo>
                    <a:pt x="55" y="226"/>
                    <a:pt x="42" y="213"/>
                    <a:pt x="42" y="197"/>
                  </a:cubicBezTo>
                  <a:cubicBezTo>
                    <a:pt x="42" y="181"/>
                    <a:pt x="55" y="168"/>
                    <a:pt x="71" y="168"/>
                  </a:cubicBezTo>
                  <a:cubicBezTo>
                    <a:pt x="88" y="168"/>
                    <a:pt x="101" y="181"/>
                    <a:pt x="101" y="197"/>
                  </a:cubicBezTo>
                  <a:cubicBezTo>
                    <a:pt x="101" y="213"/>
                    <a:pt x="88" y="226"/>
                    <a:pt x="71" y="226"/>
                  </a:cubicBezTo>
                  <a:close/>
                  <a:moveTo>
                    <a:pt x="771" y="215"/>
                  </a:moveTo>
                  <a:lnTo>
                    <a:pt x="604" y="215"/>
                  </a:lnTo>
                  <a:cubicBezTo>
                    <a:pt x="599" y="215"/>
                    <a:pt x="594" y="210"/>
                    <a:pt x="594" y="205"/>
                  </a:cubicBezTo>
                  <a:cubicBezTo>
                    <a:pt x="594" y="200"/>
                    <a:pt x="599" y="196"/>
                    <a:pt x="604" y="196"/>
                  </a:cubicBezTo>
                  <a:lnTo>
                    <a:pt x="771" y="196"/>
                  </a:lnTo>
                  <a:cubicBezTo>
                    <a:pt x="776" y="196"/>
                    <a:pt x="780" y="200"/>
                    <a:pt x="780" y="205"/>
                  </a:cubicBezTo>
                  <a:cubicBezTo>
                    <a:pt x="780" y="210"/>
                    <a:pt x="776" y="215"/>
                    <a:pt x="771" y="215"/>
                  </a:cubicBezTo>
                  <a:close/>
                  <a:moveTo>
                    <a:pt x="771" y="182"/>
                  </a:moveTo>
                  <a:lnTo>
                    <a:pt x="604" y="182"/>
                  </a:lnTo>
                  <a:cubicBezTo>
                    <a:pt x="599" y="182"/>
                    <a:pt x="594" y="178"/>
                    <a:pt x="594" y="173"/>
                  </a:cubicBezTo>
                  <a:cubicBezTo>
                    <a:pt x="594" y="168"/>
                    <a:pt x="599" y="164"/>
                    <a:pt x="604" y="164"/>
                  </a:cubicBezTo>
                  <a:lnTo>
                    <a:pt x="771" y="164"/>
                  </a:lnTo>
                  <a:cubicBezTo>
                    <a:pt x="776" y="164"/>
                    <a:pt x="780" y="168"/>
                    <a:pt x="780" y="173"/>
                  </a:cubicBezTo>
                  <a:cubicBezTo>
                    <a:pt x="780" y="178"/>
                    <a:pt x="776" y="182"/>
                    <a:pt x="771" y="182"/>
                  </a:cubicBezTo>
                  <a:close/>
                  <a:moveTo>
                    <a:pt x="771" y="150"/>
                  </a:moveTo>
                  <a:lnTo>
                    <a:pt x="604" y="150"/>
                  </a:lnTo>
                  <a:cubicBezTo>
                    <a:pt x="599" y="150"/>
                    <a:pt x="594" y="145"/>
                    <a:pt x="594" y="140"/>
                  </a:cubicBezTo>
                  <a:cubicBezTo>
                    <a:pt x="594" y="135"/>
                    <a:pt x="599" y="131"/>
                    <a:pt x="604" y="131"/>
                  </a:cubicBezTo>
                  <a:lnTo>
                    <a:pt x="771" y="131"/>
                  </a:lnTo>
                  <a:cubicBezTo>
                    <a:pt x="776" y="131"/>
                    <a:pt x="780" y="135"/>
                    <a:pt x="780" y="140"/>
                  </a:cubicBezTo>
                  <a:cubicBezTo>
                    <a:pt x="780" y="145"/>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30" name="Freeform 16"/>
            <p:cNvSpPr>
              <a:spLocks noEditPoints="1"/>
            </p:cNvSpPr>
            <p:nvPr/>
          </p:nvSpPr>
          <p:spPr bwMode="auto">
            <a:xfrm>
              <a:off x="3848100" y="3602074"/>
              <a:ext cx="2283903" cy="706701"/>
            </a:xfrm>
            <a:custGeom>
              <a:avLst/>
              <a:gdLst>
                <a:gd name="T0" fmla="*/ 800 w 833"/>
                <a:gd name="T1" fmla="*/ 0 h 260"/>
                <a:gd name="T2" fmla="*/ 33 w 833"/>
                <a:gd name="T3" fmla="*/ 0 h 260"/>
                <a:gd name="T4" fmla="*/ 0 w 833"/>
                <a:gd name="T5" fmla="*/ 32 h 260"/>
                <a:gd name="T6" fmla="*/ 0 w 833"/>
                <a:gd name="T7" fmla="*/ 227 h 260"/>
                <a:gd name="T8" fmla="*/ 33 w 833"/>
                <a:gd name="T9" fmla="*/ 260 h 260"/>
                <a:gd name="T10" fmla="*/ 800 w 833"/>
                <a:gd name="T11" fmla="*/ 260 h 260"/>
                <a:gd name="T12" fmla="*/ 833 w 833"/>
                <a:gd name="T13" fmla="*/ 227 h 260"/>
                <a:gd name="T14" fmla="*/ 833 w 833"/>
                <a:gd name="T15" fmla="*/ 32 h 260"/>
                <a:gd name="T16" fmla="*/ 800 w 833"/>
                <a:gd name="T17" fmla="*/ 0 h 260"/>
                <a:gd name="T18" fmla="*/ 71 w 833"/>
                <a:gd name="T19" fmla="*/ 226 h 260"/>
                <a:gd name="T20" fmla="*/ 42 w 833"/>
                <a:gd name="T21" fmla="*/ 197 h 260"/>
                <a:gd name="T22" fmla="*/ 71 w 833"/>
                <a:gd name="T23" fmla="*/ 168 h 260"/>
                <a:gd name="T24" fmla="*/ 101 w 833"/>
                <a:gd name="T25" fmla="*/ 197 h 260"/>
                <a:gd name="T26" fmla="*/ 71 w 833"/>
                <a:gd name="T27" fmla="*/ 226 h 260"/>
                <a:gd name="T28" fmla="*/ 771 w 833"/>
                <a:gd name="T29" fmla="*/ 214 h 260"/>
                <a:gd name="T30" fmla="*/ 604 w 833"/>
                <a:gd name="T31" fmla="*/ 214 h 260"/>
                <a:gd name="T32" fmla="*/ 594 w 833"/>
                <a:gd name="T33" fmla="*/ 205 h 260"/>
                <a:gd name="T34" fmla="*/ 604 w 833"/>
                <a:gd name="T35" fmla="*/ 196 h 260"/>
                <a:gd name="T36" fmla="*/ 771 w 833"/>
                <a:gd name="T37" fmla="*/ 196 h 260"/>
                <a:gd name="T38" fmla="*/ 780 w 833"/>
                <a:gd name="T39" fmla="*/ 205 h 260"/>
                <a:gd name="T40" fmla="*/ 771 w 833"/>
                <a:gd name="T41" fmla="*/ 214 h 260"/>
                <a:gd name="T42" fmla="*/ 771 w 833"/>
                <a:gd name="T43" fmla="*/ 182 h 260"/>
                <a:gd name="T44" fmla="*/ 604 w 833"/>
                <a:gd name="T45" fmla="*/ 182 h 260"/>
                <a:gd name="T46" fmla="*/ 594 w 833"/>
                <a:gd name="T47" fmla="*/ 173 h 260"/>
                <a:gd name="T48" fmla="*/ 604 w 833"/>
                <a:gd name="T49" fmla="*/ 164 h 260"/>
                <a:gd name="T50" fmla="*/ 771 w 833"/>
                <a:gd name="T51" fmla="*/ 164 h 260"/>
                <a:gd name="T52" fmla="*/ 780 w 833"/>
                <a:gd name="T53" fmla="*/ 173 h 260"/>
                <a:gd name="T54" fmla="*/ 771 w 833"/>
                <a:gd name="T55" fmla="*/ 182 h 260"/>
                <a:gd name="T56" fmla="*/ 771 w 833"/>
                <a:gd name="T57" fmla="*/ 150 h 260"/>
                <a:gd name="T58" fmla="*/ 604 w 833"/>
                <a:gd name="T59" fmla="*/ 150 h 260"/>
                <a:gd name="T60" fmla="*/ 594 w 833"/>
                <a:gd name="T61" fmla="*/ 140 h 260"/>
                <a:gd name="T62" fmla="*/ 604 w 833"/>
                <a:gd name="T63" fmla="*/ 131 h 260"/>
                <a:gd name="T64" fmla="*/ 771 w 833"/>
                <a:gd name="T65" fmla="*/ 131 h 260"/>
                <a:gd name="T66" fmla="*/ 780 w 833"/>
                <a:gd name="T67" fmla="*/ 140 h 260"/>
                <a:gd name="T68" fmla="*/ 771 w 833"/>
                <a:gd name="T69" fmla="*/ 1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0">
                  <a:moveTo>
                    <a:pt x="800" y="0"/>
                  </a:moveTo>
                  <a:lnTo>
                    <a:pt x="33" y="0"/>
                  </a:lnTo>
                  <a:cubicBezTo>
                    <a:pt x="15" y="0"/>
                    <a:pt x="0" y="14"/>
                    <a:pt x="0" y="32"/>
                  </a:cubicBezTo>
                  <a:lnTo>
                    <a:pt x="0" y="227"/>
                  </a:lnTo>
                  <a:cubicBezTo>
                    <a:pt x="0" y="245"/>
                    <a:pt x="15" y="260"/>
                    <a:pt x="33" y="260"/>
                  </a:cubicBezTo>
                  <a:lnTo>
                    <a:pt x="800" y="260"/>
                  </a:lnTo>
                  <a:cubicBezTo>
                    <a:pt x="818" y="260"/>
                    <a:pt x="833" y="245"/>
                    <a:pt x="833" y="227"/>
                  </a:cubicBezTo>
                  <a:lnTo>
                    <a:pt x="833" y="32"/>
                  </a:lnTo>
                  <a:cubicBezTo>
                    <a:pt x="833" y="14"/>
                    <a:pt x="818" y="0"/>
                    <a:pt x="800" y="0"/>
                  </a:cubicBezTo>
                  <a:close/>
                  <a:moveTo>
                    <a:pt x="71" y="226"/>
                  </a:moveTo>
                  <a:cubicBezTo>
                    <a:pt x="55" y="226"/>
                    <a:pt x="42" y="213"/>
                    <a:pt x="42" y="197"/>
                  </a:cubicBezTo>
                  <a:cubicBezTo>
                    <a:pt x="42" y="181"/>
                    <a:pt x="55" y="168"/>
                    <a:pt x="71" y="168"/>
                  </a:cubicBezTo>
                  <a:cubicBezTo>
                    <a:pt x="88" y="168"/>
                    <a:pt x="101" y="181"/>
                    <a:pt x="101" y="197"/>
                  </a:cubicBezTo>
                  <a:cubicBezTo>
                    <a:pt x="101" y="213"/>
                    <a:pt x="88" y="226"/>
                    <a:pt x="71" y="226"/>
                  </a:cubicBezTo>
                  <a:close/>
                  <a:moveTo>
                    <a:pt x="771" y="214"/>
                  </a:moveTo>
                  <a:lnTo>
                    <a:pt x="604" y="214"/>
                  </a:lnTo>
                  <a:cubicBezTo>
                    <a:pt x="599" y="214"/>
                    <a:pt x="594" y="210"/>
                    <a:pt x="594" y="205"/>
                  </a:cubicBezTo>
                  <a:cubicBezTo>
                    <a:pt x="594" y="200"/>
                    <a:pt x="599" y="196"/>
                    <a:pt x="604" y="196"/>
                  </a:cubicBezTo>
                  <a:lnTo>
                    <a:pt x="771" y="196"/>
                  </a:lnTo>
                  <a:cubicBezTo>
                    <a:pt x="776" y="196"/>
                    <a:pt x="780" y="200"/>
                    <a:pt x="780" y="205"/>
                  </a:cubicBezTo>
                  <a:cubicBezTo>
                    <a:pt x="780" y="210"/>
                    <a:pt x="776" y="214"/>
                    <a:pt x="771" y="214"/>
                  </a:cubicBezTo>
                  <a:close/>
                  <a:moveTo>
                    <a:pt x="771" y="182"/>
                  </a:moveTo>
                  <a:lnTo>
                    <a:pt x="604" y="182"/>
                  </a:lnTo>
                  <a:cubicBezTo>
                    <a:pt x="599" y="182"/>
                    <a:pt x="594" y="178"/>
                    <a:pt x="594" y="173"/>
                  </a:cubicBezTo>
                  <a:cubicBezTo>
                    <a:pt x="594" y="168"/>
                    <a:pt x="599" y="164"/>
                    <a:pt x="604" y="164"/>
                  </a:cubicBezTo>
                  <a:lnTo>
                    <a:pt x="771" y="164"/>
                  </a:lnTo>
                  <a:cubicBezTo>
                    <a:pt x="776" y="164"/>
                    <a:pt x="780" y="168"/>
                    <a:pt x="780" y="173"/>
                  </a:cubicBezTo>
                  <a:cubicBezTo>
                    <a:pt x="780" y="178"/>
                    <a:pt x="776" y="182"/>
                    <a:pt x="771" y="182"/>
                  </a:cubicBezTo>
                  <a:close/>
                  <a:moveTo>
                    <a:pt x="771" y="150"/>
                  </a:moveTo>
                  <a:lnTo>
                    <a:pt x="604" y="150"/>
                  </a:lnTo>
                  <a:cubicBezTo>
                    <a:pt x="599" y="150"/>
                    <a:pt x="594" y="145"/>
                    <a:pt x="594" y="140"/>
                  </a:cubicBezTo>
                  <a:cubicBezTo>
                    <a:pt x="594" y="135"/>
                    <a:pt x="599" y="131"/>
                    <a:pt x="604" y="131"/>
                  </a:cubicBezTo>
                  <a:lnTo>
                    <a:pt x="771" y="131"/>
                  </a:lnTo>
                  <a:cubicBezTo>
                    <a:pt x="776" y="131"/>
                    <a:pt x="780" y="135"/>
                    <a:pt x="780" y="140"/>
                  </a:cubicBezTo>
                  <a:cubicBezTo>
                    <a:pt x="780" y="145"/>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31" name="Freeform 17"/>
            <p:cNvSpPr>
              <a:spLocks noEditPoints="1"/>
            </p:cNvSpPr>
            <p:nvPr/>
          </p:nvSpPr>
          <p:spPr bwMode="auto">
            <a:xfrm>
              <a:off x="3848100" y="2792413"/>
              <a:ext cx="2283903" cy="711380"/>
            </a:xfrm>
            <a:custGeom>
              <a:avLst/>
              <a:gdLst>
                <a:gd name="T0" fmla="*/ 800 w 833"/>
                <a:gd name="T1" fmla="*/ 0 h 261"/>
                <a:gd name="T2" fmla="*/ 33 w 833"/>
                <a:gd name="T3" fmla="*/ 0 h 261"/>
                <a:gd name="T4" fmla="*/ 0 w 833"/>
                <a:gd name="T5" fmla="*/ 33 h 261"/>
                <a:gd name="T6" fmla="*/ 0 w 833"/>
                <a:gd name="T7" fmla="*/ 228 h 261"/>
                <a:gd name="T8" fmla="*/ 33 w 833"/>
                <a:gd name="T9" fmla="*/ 261 h 261"/>
                <a:gd name="T10" fmla="*/ 800 w 833"/>
                <a:gd name="T11" fmla="*/ 261 h 261"/>
                <a:gd name="T12" fmla="*/ 833 w 833"/>
                <a:gd name="T13" fmla="*/ 228 h 261"/>
                <a:gd name="T14" fmla="*/ 833 w 833"/>
                <a:gd name="T15" fmla="*/ 33 h 261"/>
                <a:gd name="T16" fmla="*/ 800 w 833"/>
                <a:gd name="T17" fmla="*/ 0 h 261"/>
                <a:gd name="T18" fmla="*/ 71 w 833"/>
                <a:gd name="T19" fmla="*/ 227 h 261"/>
                <a:gd name="T20" fmla="*/ 42 w 833"/>
                <a:gd name="T21" fmla="*/ 198 h 261"/>
                <a:gd name="T22" fmla="*/ 71 w 833"/>
                <a:gd name="T23" fmla="*/ 168 h 261"/>
                <a:gd name="T24" fmla="*/ 101 w 833"/>
                <a:gd name="T25" fmla="*/ 198 h 261"/>
                <a:gd name="T26" fmla="*/ 71 w 833"/>
                <a:gd name="T27" fmla="*/ 227 h 261"/>
                <a:gd name="T28" fmla="*/ 771 w 833"/>
                <a:gd name="T29" fmla="*/ 215 h 261"/>
                <a:gd name="T30" fmla="*/ 604 w 833"/>
                <a:gd name="T31" fmla="*/ 215 h 261"/>
                <a:gd name="T32" fmla="*/ 594 w 833"/>
                <a:gd name="T33" fmla="*/ 206 h 261"/>
                <a:gd name="T34" fmla="*/ 604 w 833"/>
                <a:gd name="T35" fmla="*/ 197 h 261"/>
                <a:gd name="T36" fmla="*/ 771 w 833"/>
                <a:gd name="T37" fmla="*/ 197 h 261"/>
                <a:gd name="T38" fmla="*/ 780 w 833"/>
                <a:gd name="T39" fmla="*/ 206 h 261"/>
                <a:gd name="T40" fmla="*/ 771 w 833"/>
                <a:gd name="T41" fmla="*/ 215 h 261"/>
                <a:gd name="T42" fmla="*/ 771 w 833"/>
                <a:gd name="T43" fmla="*/ 183 h 261"/>
                <a:gd name="T44" fmla="*/ 604 w 833"/>
                <a:gd name="T45" fmla="*/ 183 h 261"/>
                <a:gd name="T46" fmla="*/ 594 w 833"/>
                <a:gd name="T47" fmla="*/ 174 h 261"/>
                <a:gd name="T48" fmla="*/ 604 w 833"/>
                <a:gd name="T49" fmla="*/ 165 h 261"/>
                <a:gd name="T50" fmla="*/ 771 w 833"/>
                <a:gd name="T51" fmla="*/ 165 h 261"/>
                <a:gd name="T52" fmla="*/ 780 w 833"/>
                <a:gd name="T53" fmla="*/ 174 h 261"/>
                <a:gd name="T54" fmla="*/ 771 w 833"/>
                <a:gd name="T55" fmla="*/ 183 h 261"/>
                <a:gd name="T56" fmla="*/ 771 w 833"/>
                <a:gd name="T57" fmla="*/ 150 h 261"/>
                <a:gd name="T58" fmla="*/ 604 w 833"/>
                <a:gd name="T59" fmla="*/ 150 h 261"/>
                <a:gd name="T60" fmla="*/ 594 w 833"/>
                <a:gd name="T61" fmla="*/ 141 h 261"/>
                <a:gd name="T62" fmla="*/ 604 w 833"/>
                <a:gd name="T63" fmla="*/ 132 h 261"/>
                <a:gd name="T64" fmla="*/ 771 w 833"/>
                <a:gd name="T65" fmla="*/ 132 h 261"/>
                <a:gd name="T66" fmla="*/ 780 w 833"/>
                <a:gd name="T67" fmla="*/ 141 h 261"/>
                <a:gd name="T68" fmla="*/ 771 w 833"/>
                <a:gd name="T69" fmla="*/ 15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1">
                  <a:moveTo>
                    <a:pt x="800" y="0"/>
                  </a:moveTo>
                  <a:lnTo>
                    <a:pt x="33" y="0"/>
                  </a:lnTo>
                  <a:cubicBezTo>
                    <a:pt x="15" y="0"/>
                    <a:pt x="0" y="15"/>
                    <a:pt x="0" y="33"/>
                  </a:cubicBezTo>
                  <a:lnTo>
                    <a:pt x="0" y="228"/>
                  </a:lnTo>
                  <a:cubicBezTo>
                    <a:pt x="0" y="246"/>
                    <a:pt x="15" y="261"/>
                    <a:pt x="33" y="261"/>
                  </a:cubicBezTo>
                  <a:lnTo>
                    <a:pt x="800" y="261"/>
                  </a:lnTo>
                  <a:cubicBezTo>
                    <a:pt x="818" y="261"/>
                    <a:pt x="833" y="246"/>
                    <a:pt x="833" y="228"/>
                  </a:cubicBezTo>
                  <a:lnTo>
                    <a:pt x="833" y="33"/>
                  </a:lnTo>
                  <a:cubicBezTo>
                    <a:pt x="833" y="15"/>
                    <a:pt x="818" y="0"/>
                    <a:pt x="800" y="0"/>
                  </a:cubicBezTo>
                  <a:close/>
                  <a:moveTo>
                    <a:pt x="71" y="227"/>
                  </a:moveTo>
                  <a:cubicBezTo>
                    <a:pt x="55" y="227"/>
                    <a:pt x="42" y="214"/>
                    <a:pt x="42" y="198"/>
                  </a:cubicBezTo>
                  <a:cubicBezTo>
                    <a:pt x="42" y="182"/>
                    <a:pt x="55" y="168"/>
                    <a:pt x="71" y="168"/>
                  </a:cubicBezTo>
                  <a:cubicBezTo>
                    <a:pt x="88" y="168"/>
                    <a:pt x="101" y="182"/>
                    <a:pt x="101" y="198"/>
                  </a:cubicBezTo>
                  <a:cubicBezTo>
                    <a:pt x="101" y="214"/>
                    <a:pt x="88" y="227"/>
                    <a:pt x="71" y="227"/>
                  </a:cubicBezTo>
                  <a:close/>
                  <a:moveTo>
                    <a:pt x="771" y="215"/>
                  </a:moveTo>
                  <a:lnTo>
                    <a:pt x="604" y="215"/>
                  </a:lnTo>
                  <a:cubicBezTo>
                    <a:pt x="599" y="215"/>
                    <a:pt x="594" y="211"/>
                    <a:pt x="594" y="206"/>
                  </a:cubicBezTo>
                  <a:cubicBezTo>
                    <a:pt x="594" y="201"/>
                    <a:pt x="599" y="197"/>
                    <a:pt x="604" y="197"/>
                  </a:cubicBezTo>
                  <a:lnTo>
                    <a:pt x="771" y="197"/>
                  </a:lnTo>
                  <a:cubicBezTo>
                    <a:pt x="776" y="197"/>
                    <a:pt x="780" y="201"/>
                    <a:pt x="780" y="206"/>
                  </a:cubicBezTo>
                  <a:cubicBezTo>
                    <a:pt x="780" y="211"/>
                    <a:pt x="776" y="215"/>
                    <a:pt x="771" y="215"/>
                  </a:cubicBezTo>
                  <a:close/>
                  <a:moveTo>
                    <a:pt x="771" y="183"/>
                  </a:moveTo>
                  <a:lnTo>
                    <a:pt x="604" y="183"/>
                  </a:lnTo>
                  <a:cubicBezTo>
                    <a:pt x="599" y="183"/>
                    <a:pt x="594" y="179"/>
                    <a:pt x="594" y="174"/>
                  </a:cubicBezTo>
                  <a:cubicBezTo>
                    <a:pt x="594" y="169"/>
                    <a:pt x="599" y="165"/>
                    <a:pt x="604" y="165"/>
                  </a:cubicBezTo>
                  <a:lnTo>
                    <a:pt x="771" y="165"/>
                  </a:lnTo>
                  <a:cubicBezTo>
                    <a:pt x="776" y="165"/>
                    <a:pt x="780" y="169"/>
                    <a:pt x="780" y="174"/>
                  </a:cubicBezTo>
                  <a:cubicBezTo>
                    <a:pt x="780" y="179"/>
                    <a:pt x="776" y="183"/>
                    <a:pt x="771" y="183"/>
                  </a:cubicBezTo>
                  <a:close/>
                  <a:moveTo>
                    <a:pt x="771" y="150"/>
                  </a:moveTo>
                  <a:lnTo>
                    <a:pt x="604" y="150"/>
                  </a:lnTo>
                  <a:cubicBezTo>
                    <a:pt x="599" y="150"/>
                    <a:pt x="594" y="146"/>
                    <a:pt x="594" y="141"/>
                  </a:cubicBezTo>
                  <a:cubicBezTo>
                    <a:pt x="594" y="136"/>
                    <a:pt x="599" y="132"/>
                    <a:pt x="604" y="132"/>
                  </a:cubicBezTo>
                  <a:lnTo>
                    <a:pt x="771" y="132"/>
                  </a:lnTo>
                  <a:cubicBezTo>
                    <a:pt x="776" y="132"/>
                    <a:pt x="780" y="136"/>
                    <a:pt x="780" y="141"/>
                  </a:cubicBezTo>
                  <a:cubicBezTo>
                    <a:pt x="780" y="146"/>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grpSp>
      <p:grpSp>
        <p:nvGrpSpPr>
          <p:cNvPr id="12" name="Group 50"/>
          <p:cNvGrpSpPr/>
          <p:nvPr/>
        </p:nvGrpSpPr>
        <p:grpSpPr>
          <a:xfrm rot="5400000">
            <a:off x="-56744" y="2800145"/>
            <a:ext cx="1976992" cy="881561"/>
            <a:chOff x="2142081" y="3327352"/>
            <a:chExt cx="1973700" cy="881561"/>
          </a:xfrm>
          <a:solidFill>
            <a:srgbClr val="00AB90"/>
          </a:solidFill>
        </p:grpSpPr>
        <p:sp>
          <p:nvSpPr>
            <p:cNvPr id="27" name="Left-Right Arrow 43"/>
            <p:cNvSpPr/>
            <p:nvPr/>
          </p:nvSpPr>
          <p:spPr>
            <a:xfrm>
              <a:off x="2142081" y="3327352"/>
              <a:ext cx="1973700" cy="881561"/>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pic>
          <p:nvPicPr>
            <p:cNvPr id="28"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3210" y="3593866"/>
              <a:ext cx="598032" cy="321570"/>
            </a:xfrm>
            <a:prstGeom prst="rect">
              <a:avLst/>
            </a:prstGeom>
            <a:grpFill/>
          </p:spPr>
        </p:pic>
      </p:grpSp>
      <p:grpSp>
        <p:nvGrpSpPr>
          <p:cNvPr id="13" name="Group 3"/>
          <p:cNvGrpSpPr/>
          <p:nvPr/>
        </p:nvGrpSpPr>
        <p:grpSpPr>
          <a:xfrm>
            <a:off x="2789016" y="3716625"/>
            <a:ext cx="6048524" cy="2056773"/>
            <a:chOff x="5357985" y="4139614"/>
            <a:chExt cx="6597896" cy="2560110"/>
          </a:xfrm>
          <a:solidFill>
            <a:srgbClr val="00AB90"/>
          </a:solidFill>
        </p:grpSpPr>
        <p:sp>
          <p:nvSpPr>
            <p:cNvPr id="23" name="Freeform 16"/>
            <p:cNvSpPr>
              <a:spLocks noEditPoints="1"/>
            </p:cNvSpPr>
            <p:nvPr/>
          </p:nvSpPr>
          <p:spPr bwMode="auto">
            <a:xfrm>
              <a:off x="6545326" y="4833156"/>
              <a:ext cx="1108299" cy="1396954"/>
            </a:xfrm>
            <a:custGeom>
              <a:avLst/>
              <a:gdLst>
                <a:gd name="T0" fmla="*/ 132 w 260"/>
                <a:gd name="T1" fmla="*/ 0 h 329"/>
                <a:gd name="T2" fmla="*/ 0 w 260"/>
                <a:gd name="T3" fmla="*/ 49 h 329"/>
                <a:gd name="T4" fmla="*/ 0 w 260"/>
                <a:gd name="T5" fmla="*/ 280 h 329"/>
                <a:gd name="T6" fmla="*/ 132 w 260"/>
                <a:gd name="T7" fmla="*/ 329 h 329"/>
                <a:gd name="T8" fmla="*/ 260 w 260"/>
                <a:gd name="T9" fmla="*/ 280 h 329"/>
                <a:gd name="T10" fmla="*/ 260 w 260"/>
                <a:gd name="T11" fmla="*/ 50 h 329"/>
                <a:gd name="T12" fmla="*/ 132 w 260"/>
                <a:gd name="T13" fmla="*/ 0 h 329"/>
                <a:gd name="T14" fmla="*/ 98 w 260"/>
                <a:gd name="T15" fmla="*/ 137 h 329"/>
                <a:gd name="T16" fmla="*/ 77 w 260"/>
                <a:gd name="T17" fmla="*/ 152 h 329"/>
                <a:gd name="T18" fmla="*/ 77 w 260"/>
                <a:gd name="T19" fmla="*/ 172 h 329"/>
                <a:gd name="T20" fmla="*/ 65 w 260"/>
                <a:gd name="T21" fmla="*/ 197 h 329"/>
                <a:gd name="T22" fmla="*/ 65 w 260"/>
                <a:gd name="T23" fmla="*/ 198 h 329"/>
                <a:gd name="T24" fmla="*/ 77 w 260"/>
                <a:gd name="T25" fmla="*/ 224 h 329"/>
                <a:gd name="T26" fmla="*/ 77 w 260"/>
                <a:gd name="T27" fmla="*/ 242 h 329"/>
                <a:gd name="T28" fmla="*/ 82 w 260"/>
                <a:gd name="T29" fmla="*/ 254 h 329"/>
                <a:gd name="T30" fmla="*/ 97 w 260"/>
                <a:gd name="T31" fmla="*/ 257 h 329"/>
                <a:gd name="T32" fmla="*/ 97 w 260"/>
                <a:gd name="T33" fmla="*/ 258 h 329"/>
                <a:gd name="T34" fmla="*/ 95 w 260"/>
                <a:gd name="T35" fmla="*/ 258 h 329"/>
                <a:gd name="T36" fmla="*/ 98 w 260"/>
                <a:gd name="T37" fmla="*/ 278 h 329"/>
                <a:gd name="T38" fmla="*/ 62 w 260"/>
                <a:gd name="T39" fmla="*/ 271 h 329"/>
                <a:gd name="T40" fmla="*/ 53 w 260"/>
                <a:gd name="T41" fmla="*/ 246 h 329"/>
                <a:gd name="T42" fmla="*/ 53 w 260"/>
                <a:gd name="T43" fmla="*/ 224 h 329"/>
                <a:gd name="T44" fmla="*/ 43 w 260"/>
                <a:gd name="T45" fmla="*/ 208 h 329"/>
                <a:gd name="T46" fmla="*/ 43 w 260"/>
                <a:gd name="T47" fmla="*/ 188 h 329"/>
                <a:gd name="T48" fmla="*/ 53 w 260"/>
                <a:gd name="T49" fmla="*/ 171 h 329"/>
                <a:gd name="T50" fmla="*/ 53 w 260"/>
                <a:gd name="T51" fmla="*/ 150 h 329"/>
                <a:gd name="T52" fmla="*/ 62 w 260"/>
                <a:gd name="T53" fmla="*/ 125 h 329"/>
                <a:gd name="T54" fmla="*/ 98 w 260"/>
                <a:gd name="T55" fmla="*/ 117 h 329"/>
                <a:gd name="T56" fmla="*/ 98 w 260"/>
                <a:gd name="T57" fmla="*/ 137 h 329"/>
                <a:gd name="T58" fmla="*/ 219 w 260"/>
                <a:gd name="T59" fmla="*/ 208 h 329"/>
                <a:gd name="T60" fmla="*/ 209 w 260"/>
                <a:gd name="T61" fmla="*/ 224 h 329"/>
                <a:gd name="T62" fmla="*/ 209 w 260"/>
                <a:gd name="T63" fmla="*/ 246 h 329"/>
                <a:gd name="T64" fmla="*/ 200 w 260"/>
                <a:gd name="T65" fmla="*/ 270 h 329"/>
                <a:gd name="T66" fmla="*/ 163 w 260"/>
                <a:gd name="T67" fmla="*/ 277 h 329"/>
                <a:gd name="T68" fmla="*/ 163 w 260"/>
                <a:gd name="T69" fmla="*/ 257 h 329"/>
                <a:gd name="T70" fmla="*/ 179 w 260"/>
                <a:gd name="T71" fmla="*/ 253 h 329"/>
                <a:gd name="T72" fmla="*/ 184 w 260"/>
                <a:gd name="T73" fmla="*/ 241 h 329"/>
                <a:gd name="T74" fmla="*/ 184 w 260"/>
                <a:gd name="T75" fmla="*/ 222 h 329"/>
                <a:gd name="T76" fmla="*/ 198 w 260"/>
                <a:gd name="T77" fmla="*/ 197 h 329"/>
                <a:gd name="T78" fmla="*/ 184 w 260"/>
                <a:gd name="T79" fmla="*/ 170 h 329"/>
                <a:gd name="T80" fmla="*/ 184 w 260"/>
                <a:gd name="T81" fmla="*/ 152 h 329"/>
                <a:gd name="T82" fmla="*/ 163 w 260"/>
                <a:gd name="T83" fmla="*/ 137 h 329"/>
                <a:gd name="T84" fmla="*/ 163 w 260"/>
                <a:gd name="T85" fmla="*/ 117 h 329"/>
                <a:gd name="T86" fmla="*/ 199 w 260"/>
                <a:gd name="T87" fmla="*/ 125 h 329"/>
                <a:gd name="T88" fmla="*/ 209 w 260"/>
                <a:gd name="T89" fmla="*/ 149 h 329"/>
                <a:gd name="T90" fmla="*/ 209 w 260"/>
                <a:gd name="T91" fmla="*/ 170 h 329"/>
                <a:gd name="T92" fmla="*/ 219 w 260"/>
                <a:gd name="T93" fmla="*/ 187 h 329"/>
                <a:gd name="T94" fmla="*/ 219 w 260"/>
                <a:gd name="T95" fmla="*/ 208 h 329"/>
                <a:gd name="T96" fmla="*/ 132 w 260"/>
                <a:gd name="T97" fmla="*/ 72 h 329"/>
                <a:gd name="T98" fmla="*/ 38 w 260"/>
                <a:gd name="T99" fmla="*/ 45 h 329"/>
                <a:gd name="T100" fmla="*/ 132 w 260"/>
                <a:gd name="T101" fmla="*/ 18 h 329"/>
                <a:gd name="T102" fmla="*/ 227 w 260"/>
                <a:gd name="T103" fmla="*/ 45 h 329"/>
                <a:gd name="T104" fmla="*/ 132 w 260"/>
                <a:gd name="T105" fmla="*/ 7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 h="329">
                  <a:moveTo>
                    <a:pt x="132" y="0"/>
                  </a:moveTo>
                  <a:cubicBezTo>
                    <a:pt x="60" y="0"/>
                    <a:pt x="0" y="23"/>
                    <a:pt x="0" y="49"/>
                  </a:cubicBezTo>
                  <a:cubicBezTo>
                    <a:pt x="0" y="280"/>
                    <a:pt x="0" y="280"/>
                    <a:pt x="0" y="280"/>
                  </a:cubicBezTo>
                  <a:cubicBezTo>
                    <a:pt x="0" y="306"/>
                    <a:pt x="60" y="329"/>
                    <a:pt x="132" y="329"/>
                  </a:cubicBezTo>
                  <a:cubicBezTo>
                    <a:pt x="206" y="329"/>
                    <a:pt x="260" y="306"/>
                    <a:pt x="260" y="280"/>
                  </a:cubicBezTo>
                  <a:cubicBezTo>
                    <a:pt x="260" y="50"/>
                    <a:pt x="260" y="50"/>
                    <a:pt x="260" y="50"/>
                  </a:cubicBezTo>
                  <a:cubicBezTo>
                    <a:pt x="260" y="24"/>
                    <a:pt x="206" y="0"/>
                    <a:pt x="132" y="0"/>
                  </a:cubicBezTo>
                  <a:close/>
                  <a:moveTo>
                    <a:pt x="98" y="137"/>
                  </a:moveTo>
                  <a:cubicBezTo>
                    <a:pt x="84" y="137"/>
                    <a:pt x="77" y="143"/>
                    <a:pt x="77" y="152"/>
                  </a:cubicBezTo>
                  <a:cubicBezTo>
                    <a:pt x="77" y="172"/>
                    <a:pt x="77" y="172"/>
                    <a:pt x="77" y="172"/>
                  </a:cubicBezTo>
                  <a:cubicBezTo>
                    <a:pt x="77" y="185"/>
                    <a:pt x="73" y="194"/>
                    <a:pt x="65" y="197"/>
                  </a:cubicBezTo>
                  <a:cubicBezTo>
                    <a:pt x="65" y="198"/>
                    <a:pt x="65" y="198"/>
                    <a:pt x="65" y="198"/>
                  </a:cubicBezTo>
                  <a:cubicBezTo>
                    <a:pt x="73" y="201"/>
                    <a:pt x="77" y="210"/>
                    <a:pt x="77" y="224"/>
                  </a:cubicBezTo>
                  <a:cubicBezTo>
                    <a:pt x="77" y="242"/>
                    <a:pt x="77" y="242"/>
                    <a:pt x="77" y="242"/>
                  </a:cubicBezTo>
                  <a:cubicBezTo>
                    <a:pt x="77" y="247"/>
                    <a:pt x="78" y="251"/>
                    <a:pt x="82" y="254"/>
                  </a:cubicBezTo>
                  <a:cubicBezTo>
                    <a:pt x="85" y="256"/>
                    <a:pt x="90" y="257"/>
                    <a:pt x="97" y="257"/>
                  </a:cubicBezTo>
                  <a:cubicBezTo>
                    <a:pt x="97" y="258"/>
                    <a:pt x="97" y="258"/>
                    <a:pt x="97" y="258"/>
                  </a:cubicBezTo>
                  <a:cubicBezTo>
                    <a:pt x="95" y="258"/>
                    <a:pt x="95" y="258"/>
                    <a:pt x="95" y="258"/>
                  </a:cubicBezTo>
                  <a:cubicBezTo>
                    <a:pt x="98" y="278"/>
                    <a:pt x="98" y="278"/>
                    <a:pt x="98" y="278"/>
                  </a:cubicBezTo>
                  <a:cubicBezTo>
                    <a:pt x="83" y="278"/>
                    <a:pt x="68" y="275"/>
                    <a:pt x="62" y="271"/>
                  </a:cubicBezTo>
                  <a:cubicBezTo>
                    <a:pt x="56" y="265"/>
                    <a:pt x="53" y="257"/>
                    <a:pt x="53" y="246"/>
                  </a:cubicBezTo>
                  <a:cubicBezTo>
                    <a:pt x="53" y="224"/>
                    <a:pt x="53" y="224"/>
                    <a:pt x="53" y="224"/>
                  </a:cubicBezTo>
                  <a:cubicBezTo>
                    <a:pt x="53" y="214"/>
                    <a:pt x="49" y="208"/>
                    <a:pt x="43" y="208"/>
                  </a:cubicBezTo>
                  <a:cubicBezTo>
                    <a:pt x="43" y="188"/>
                    <a:pt x="43" y="188"/>
                    <a:pt x="43" y="188"/>
                  </a:cubicBezTo>
                  <a:cubicBezTo>
                    <a:pt x="50" y="188"/>
                    <a:pt x="53" y="183"/>
                    <a:pt x="53" y="171"/>
                  </a:cubicBezTo>
                  <a:cubicBezTo>
                    <a:pt x="53" y="150"/>
                    <a:pt x="53" y="150"/>
                    <a:pt x="53" y="150"/>
                  </a:cubicBezTo>
                  <a:cubicBezTo>
                    <a:pt x="53" y="139"/>
                    <a:pt x="56" y="131"/>
                    <a:pt x="62" y="125"/>
                  </a:cubicBezTo>
                  <a:cubicBezTo>
                    <a:pt x="68" y="120"/>
                    <a:pt x="83" y="117"/>
                    <a:pt x="98" y="117"/>
                  </a:cubicBezTo>
                  <a:lnTo>
                    <a:pt x="98" y="137"/>
                  </a:lnTo>
                  <a:close/>
                  <a:moveTo>
                    <a:pt x="219" y="208"/>
                  </a:moveTo>
                  <a:cubicBezTo>
                    <a:pt x="212" y="208"/>
                    <a:pt x="209" y="213"/>
                    <a:pt x="209" y="224"/>
                  </a:cubicBezTo>
                  <a:cubicBezTo>
                    <a:pt x="209" y="246"/>
                    <a:pt x="209" y="246"/>
                    <a:pt x="209" y="246"/>
                  </a:cubicBezTo>
                  <a:cubicBezTo>
                    <a:pt x="209" y="257"/>
                    <a:pt x="206" y="265"/>
                    <a:pt x="200" y="270"/>
                  </a:cubicBezTo>
                  <a:cubicBezTo>
                    <a:pt x="194" y="275"/>
                    <a:pt x="179" y="277"/>
                    <a:pt x="163" y="277"/>
                  </a:cubicBezTo>
                  <a:cubicBezTo>
                    <a:pt x="163" y="257"/>
                    <a:pt x="163" y="257"/>
                    <a:pt x="163" y="257"/>
                  </a:cubicBezTo>
                  <a:cubicBezTo>
                    <a:pt x="171" y="257"/>
                    <a:pt x="176" y="256"/>
                    <a:pt x="179" y="253"/>
                  </a:cubicBezTo>
                  <a:cubicBezTo>
                    <a:pt x="183" y="250"/>
                    <a:pt x="184" y="246"/>
                    <a:pt x="184" y="241"/>
                  </a:cubicBezTo>
                  <a:cubicBezTo>
                    <a:pt x="184" y="222"/>
                    <a:pt x="184" y="222"/>
                    <a:pt x="184" y="222"/>
                  </a:cubicBezTo>
                  <a:cubicBezTo>
                    <a:pt x="184" y="209"/>
                    <a:pt x="189" y="200"/>
                    <a:pt x="198" y="197"/>
                  </a:cubicBezTo>
                  <a:cubicBezTo>
                    <a:pt x="188" y="193"/>
                    <a:pt x="184" y="184"/>
                    <a:pt x="184" y="170"/>
                  </a:cubicBezTo>
                  <a:cubicBezTo>
                    <a:pt x="184" y="152"/>
                    <a:pt x="184" y="152"/>
                    <a:pt x="184" y="152"/>
                  </a:cubicBezTo>
                  <a:cubicBezTo>
                    <a:pt x="184" y="142"/>
                    <a:pt x="177" y="137"/>
                    <a:pt x="163" y="137"/>
                  </a:cubicBezTo>
                  <a:cubicBezTo>
                    <a:pt x="163" y="117"/>
                    <a:pt x="163" y="117"/>
                    <a:pt x="163" y="117"/>
                  </a:cubicBezTo>
                  <a:cubicBezTo>
                    <a:pt x="178" y="117"/>
                    <a:pt x="192" y="119"/>
                    <a:pt x="199" y="125"/>
                  </a:cubicBezTo>
                  <a:cubicBezTo>
                    <a:pt x="206" y="129"/>
                    <a:pt x="209" y="138"/>
                    <a:pt x="209" y="149"/>
                  </a:cubicBezTo>
                  <a:cubicBezTo>
                    <a:pt x="209" y="170"/>
                    <a:pt x="209" y="170"/>
                    <a:pt x="209" y="170"/>
                  </a:cubicBezTo>
                  <a:cubicBezTo>
                    <a:pt x="209" y="182"/>
                    <a:pt x="212" y="187"/>
                    <a:pt x="219" y="187"/>
                  </a:cubicBezTo>
                  <a:lnTo>
                    <a:pt x="219" y="208"/>
                  </a:lnTo>
                  <a:close/>
                  <a:moveTo>
                    <a:pt x="132" y="72"/>
                  </a:moveTo>
                  <a:cubicBezTo>
                    <a:pt x="80" y="72"/>
                    <a:pt x="38" y="59"/>
                    <a:pt x="38" y="45"/>
                  </a:cubicBezTo>
                  <a:cubicBezTo>
                    <a:pt x="38" y="30"/>
                    <a:pt x="80" y="18"/>
                    <a:pt x="132" y="18"/>
                  </a:cubicBezTo>
                  <a:cubicBezTo>
                    <a:pt x="185" y="18"/>
                    <a:pt x="227" y="30"/>
                    <a:pt x="227" y="45"/>
                  </a:cubicBezTo>
                  <a:cubicBezTo>
                    <a:pt x="227" y="60"/>
                    <a:pt x="185" y="72"/>
                    <a:pt x="132" y="7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pic>
          <p:nvPicPr>
            <p:cNvPr id="24"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4212" y="4574861"/>
              <a:ext cx="3951669" cy="2124863"/>
            </a:xfrm>
            <a:prstGeom prst="rect">
              <a:avLst/>
            </a:prstGeom>
            <a:grpFill/>
          </p:spPr>
        </p:pic>
        <p:sp>
          <p:nvSpPr>
            <p:cNvPr id="25" name="Left-Right Arrow 47"/>
            <p:cNvSpPr/>
            <p:nvPr/>
          </p:nvSpPr>
          <p:spPr>
            <a:xfrm rot="1800000">
              <a:off x="5357985" y="4531292"/>
              <a:ext cx="1266639" cy="349672"/>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6" name="Rectangle 26"/>
            <p:cNvSpPr/>
            <p:nvPr/>
          </p:nvSpPr>
          <p:spPr>
            <a:xfrm>
              <a:off x="8004212" y="4139614"/>
              <a:ext cx="3951669" cy="435247"/>
            </a:xfrm>
            <a:prstGeom prst="rect">
              <a:avLst/>
            </a:pr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Come as you are</a:t>
              </a:r>
            </a:p>
          </p:txBody>
        </p:sp>
      </p:grpSp>
      <p:grpSp>
        <p:nvGrpSpPr>
          <p:cNvPr id="14" name="Group 4"/>
          <p:cNvGrpSpPr/>
          <p:nvPr/>
        </p:nvGrpSpPr>
        <p:grpSpPr>
          <a:xfrm>
            <a:off x="2574836" y="1282739"/>
            <a:ext cx="6376458" cy="2078234"/>
            <a:chOff x="5356749" y="721816"/>
            <a:chExt cx="6599132" cy="2541564"/>
          </a:xfrm>
          <a:solidFill>
            <a:srgbClr val="00AB90"/>
          </a:solidFill>
        </p:grpSpPr>
        <p:grpSp>
          <p:nvGrpSpPr>
            <p:cNvPr id="16" name="Group 45"/>
            <p:cNvGrpSpPr/>
            <p:nvPr/>
          </p:nvGrpSpPr>
          <p:grpSpPr>
            <a:xfrm>
              <a:off x="6572691" y="1243308"/>
              <a:ext cx="1080934" cy="1423735"/>
              <a:chOff x="7248128" y="1604389"/>
              <a:chExt cx="1417381" cy="1866882"/>
            </a:xfrm>
            <a:grpFill/>
          </p:grpSpPr>
          <p:sp>
            <p:nvSpPr>
              <p:cNvPr id="21" name="Freeform 10"/>
              <p:cNvSpPr>
                <a:spLocks/>
              </p:cNvSpPr>
              <p:nvPr/>
            </p:nvSpPr>
            <p:spPr bwMode="auto">
              <a:xfrm>
                <a:off x="7893380" y="2503392"/>
                <a:ext cx="141377" cy="195751"/>
              </a:xfrm>
              <a:custGeom>
                <a:avLst/>
                <a:gdLst>
                  <a:gd name="T0" fmla="*/ 58 w 66"/>
                  <a:gd name="T1" fmla="*/ 15 h 93"/>
                  <a:gd name="T2" fmla="*/ 49 w 66"/>
                  <a:gd name="T3" fmla="*/ 4 h 93"/>
                  <a:gd name="T4" fmla="*/ 34 w 66"/>
                  <a:gd name="T5" fmla="*/ 0 h 93"/>
                  <a:gd name="T6" fmla="*/ 19 w 66"/>
                  <a:gd name="T7" fmla="*/ 4 h 93"/>
                  <a:gd name="T8" fmla="*/ 8 w 66"/>
                  <a:gd name="T9" fmla="*/ 14 h 93"/>
                  <a:gd name="T10" fmla="*/ 2 w 66"/>
                  <a:gd name="T11" fmla="*/ 29 h 93"/>
                  <a:gd name="T12" fmla="*/ 0 w 66"/>
                  <a:gd name="T13" fmla="*/ 47 h 93"/>
                  <a:gd name="T14" fmla="*/ 3 w 66"/>
                  <a:gd name="T15" fmla="*/ 68 h 93"/>
                  <a:gd name="T16" fmla="*/ 10 w 66"/>
                  <a:gd name="T17" fmla="*/ 83 h 93"/>
                  <a:gd name="T18" fmla="*/ 21 w 66"/>
                  <a:gd name="T19" fmla="*/ 91 h 93"/>
                  <a:gd name="T20" fmla="*/ 34 w 66"/>
                  <a:gd name="T21" fmla="*/ 93 h 93"/>
                  <a:gd name="T22" fmla="*/ 46 w 66"/>
                  <a:gd name="T23" fmla="*/ 91 h 93"/>
                  <a:gd name="T24" fmla="*/ 56 w 66"/>
                  <a:gd name="T25" fmla="*/ 82 h 93"/>
                  <a:gd name="T26" fmla="*/ 63 w 66"/>
                  <a:gd name="T27" fmla="*/ 68 h 93"/>
                  <a:gd name="T28" fmla="*/ 66 w 66"/>
                  <a:gd name="T29" fmla="*/ 48 h 93"/>
                  <a:gd name="T30" fmla="*/ 64 w 66"/>
                  <a:gd name="T31" fmla="*/ 30 h 93"/>
                  <a:gd name="T32" fmla="*/ 58 w 66"/>
                  <a:gd name="T33"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58" y="15"/>
                    </a:moveTo>
                    <a:cubicBezTo>
                      <a:pt x="56" y="10"/>
                      <a:pt x="53" y="7"/>
                      <a:pt x="49" y="4"/>
                    </a:cubicBezTo>
                    <a:cubicBezTo>
                      <a:pt x="45" y="2"/>
                      <a:pt x="40" y="0"/>
                      <a:pt x="34" y="0"/>
                    </a:cubicBezTo>
                    <a:cubicBezTo>
                      <a:pt x="28" y="0"/>
                      <a:pt x="23" y="2"/>
                      <a:pt x="19" y="4"/>
                    </a:cubicBezTo>
                    <a:cubicBezTo>
                      <a:pt x="15" y="7"/>
                      <a:pt x="11" y="10"/>
                      <a:pt x="8" y="14"/>
                    </a:cubicBezTo>
                    <a:cubicBezTo>
                      <a:pt x="6" y="19"/>
                      <a:pt x="4" y="23"/>
                      <a:pt x="2" y="29"/>
                    </a:cubicBezTo>
                    <a:cubicBezTo>
                      <a:pt x="1" y="35"/>
                      <a:pt x="0" y="41"/>
                      <a:pt x="0" y="47"/>
                    </a:cubicBezTo>
                    <a:cubicBezTo>
                      <a:pt x="0" y="55"/>
                      <a:pt x="1" y="62"/>
                      <a:pt x="3" y="68"/>
                    </a:cubicBezTo>
                    <a:cubicBezTo>
                      <a:pt x="5" y="74"/>
                      <a:pt x="7" y="79"/>
                      <a:pt x="10" y="83"/>
                    </a:cubicBezTo>
                    <a:cubicBezTo>
                      <a:pt x="13" y="86"/>
                      <a:pt x="17" y="89"/>
                      <a:pt x="21" y="91"/>
                    </a:cubicBezTo>
                    <a:cubicBezTo>
                      <a:pt x="25" y="92"/>
                      <a:pt x="29" y="93"/>
                      <a:pt x="34" y="93"/>
                    </a:cubicBezTo>
                    <a:cubicBezTo>
                      <a:pt x="38" y="93"/>
                      <a:pt x="42" y="92"/>
                      <a:pt x="46" y="91"/>
                    </a:cubicBezTo>
                    <a:cubicBezTo>
                      <a:pt x="49" y="89"/>
                      <a:pt x="53" y="86"/>
                      <a:pt x="56" y="82"/>
                    </a:cubicBezTo>
                    <a:cubicBezTo>
                      <a:pt x="59" y="79"/>
                      <a:pt x="61" y="74"/>
                      <a:pt x="63" y="68"/>
                    </a:cubicBezTo>
                    <a:cubicBezTo>
                      <a:pt x="65" y="63"/>
                      <a:pt x="66" y="56"/>
                      <a:pt x="66" y="48"/>
                    </a:cubicBezTo>
                    <a:cubicBezTo>
                      <a:pt x="66" y="42"/>
                      <a:pt x="65" y="35"/>
                      <a:pt x="64" y="30"/>
                    </a:cubicBezTo>
                    <a:cubicBezTo>
                      <a:pt x="63" y="24"/>
                      <a:pt x="61" y="19"/>
                      <a:pt x="58" y="1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2" name="Freeform 11"/>
              <p:cNvSpPr>
                <a:spLocks noEditPoints="1"/>
              </p:cNvSpPr>
              <p:nvPr/>
            </p:nvSpPr>
            <p:spPr bwMode="auto">
              <a:xfrm>
                <a:off x="7248128" y="1604389"/>
                <a:ext cx="1417381" cy="1866882"/>
              </a:xfrm>
              <a:custGeom>
                <a:avLst/>
                <a:gdLst>
                  <a:gd name="T0" fmla="*/ 0 w 665"/>
                  <a:gd name="T1" fmla="*/ 132 h 887"/>
                  <a:gd name="T2" fmla="*/ 333 w 665"/>
                  <a:gd name="T3" fmla="*/ 887 h 887"/>
                  <a:gd name="T4" fmla="*/ 665 w 665"/>
                  <a:gd name="T5" fmla="*/ 135 h 887"/>
                  <a:gd name="T6" fmla="*/ 233 w 665"/>
                  <a:gd name="T7" fmla="*/ 522 h 887"/>
                  <a:gd name="T8" fmla="*/ 219 w 665"/>
                  <a:gd name="T9" fmla="*/ 547 h 887"/>
                  <a:gd name="T10" fmla="*/ 184 w 665"/>
                  <a:gd name="T11" fmla="*/ 564 h 887"/>
                  <a:gd name="T12" fmla="*/ 141 w 665"/>
                  <a:gd name="T13" fmla="*/ 565 h 887"/>
                  <a:gd name="T14" fmla="*/ 115 w 665"/>
                  <a:gd name="T15" fmla="*/ 560 h 887"/>
                  <a:gd name="T16" fmla="*/ 106 w 665"/>
                  <a:gd name="T17" fmla="*/ 508 h 887"/>
                  <a:gd name="T18" fmla="*/ 128 w 665"/>
                  <a:gd name="T19" fmla="*/ 520 h 887"/>
                  <a:gd name="T20" fmla="*/ 156 w 665"/>
                  <a:gd name="T21" fmla="*/ 526 h 887"/>
                  <a:gd name="T22" fmla="*/ 171 w 665"/>
                  <a:gd name="T23" fmla="*/ 522 h 887"/>
                  <a:gd name="T24" fmla="*/ 174 w 665"/>
                  <a:gd name="T25" fmla="*/ 514 h 887"/>
                  <a:gd name="T26" fmla="*/ 167 w 665"/>
                  <a:gd name="T27" fmla="*/ 501 h 887"/>
                  <a:gd name="T28" fmla="*/ 146 w 665"/>
                  <a:gd name="T29" fmla="*/ 492 h 887"/>
                  <a:gd name="T30" fmla="*/ 113 w 665"/>
                  <a:gd name="T31" fmla="*/ 469 h 887"/>
                  <a:gd name="T32" fmla="*/ 103 w 665"/>
                  <a:gd name="T33" fmla="*/ 439 h 887"/>
                  <a:gd name="T34" fmla="*/ 123 w 665"/>
                  <a:gd name="T35" fmla="*/ 397 h 887"/>
                  <a:gd name="T36" fmla="*/ 176 w 665"/>
                  <a:gd name="T37" fmla="*/ 382 h 887"/>
                  <a:gd name="T38" fmla="*/ 206 w 665"/>
                  <a:gd name="T39" fmla="*/ 384 h 887"/>
                  <a:gd name="T40" fmla="*/ 225 w 665"/>
                  <a:gd name="T41" fmla="*/ 389 h 887"/>
                  <a:gd name="T42" fmla="*/ 216 w 665"/>
                  <a:gd name="T43" fmla="*/ 430 h 887"/>
                  <a:gd name="T44" fmla="*/ 194 w 665"/>
                  <a:gd name="T45" fmla="*/ 423 h 887"/>
                  <a:gd name="T46" fmla="*/ 166 w 665"/>
                  <a:gd name="T47" fmla="*/ 425 h 887"/>
                  <a:gd name="T48" fmla="*/ 162 w 665"/>
                  <a:gd name="T49" fmla="*/ 440 h 887"/>
                  <a:gd name="T50" fmla="*/ 173 w 665"/>
                  <a:gd name="T51" fmla="*/ 448 h 887"/>
                  <a:gd name="T52" fmla="*/ 204 w 665"/>
                  <a:gd name="T53" fmla="*/ 463 h 887"/>
                  <a:gd name="T54" fmla="*/ 231 w 665"/>
                  <a:gd name="T55" fmla="*/ 490 h 887"/>
                  <a:gd name="T56" fmla="*/ 233 w 665"/>
                  <a:gd name="T57" fmla="*/ 522 h 887"/>
                  <a:gd name="T58" fmla="*/ 329 w 665"/>
                  <a:gd name="T59" fmla="*/ 566 h 887"/>
                  <a:gd name="T60" fmla="*/ 271 w 665"/>
                  <a:gd name="T61" fmla="*/ 540 h 887"/>
                  <a:gd name="T62" fmla="*/ 246 w 665"/>
                  <a:gd name="T63" fmla="*/ 476 h 887"/>
                  <a:gd name="T64" fmla="*/ 272 w 665"/>
                  <a:gd name="T65" fmla="*/ 408 h 887"/>
                  <a:gd name="T66" fmla="*/ 338 w 665"/>
                  <a:gd name="T67" fmla="*/ 382 h 887"/>
                  <a:gd name="T68" fmla="*/ 401 w 665"/>
                  <a:gd name="T69" fmla="*/ 406 h 887"/>
                  <a:gd name="T70" fmla="*/ 426 w 665"/>
                  <a:gd name="T71" fmla="*/ 473 h 887"/>
                  <a:gd name="T72" fmla="*/ 412 w 665"/>
                  <a:gd name="T73" fmla="*/ 526 h 887"/>
                  <a:gd name="T74" fmla="*/ 377 w 665"/>
                  <a:gd name="T75" fmla="*/ 557 h 887"/>
                  <a:gd name="T76" fmla="*/ 368 w 665"/>
                  <a:gd name="T77" fmla="*/ 608 h 887"/>
                  <a:gd name="T78" fmla="*/ 566 w 665"/>
                  <a:gd name="T79" fmla="*/ 563 h 887"/>
                  <a:gd name="T80" fmla="*/ 451 w 665"/>
                  <a:gd name="T81" fmla="*/ 385 h 887"/>
                  <a:gd name="T82" fmla="*/ 505 w 665"/>
                  <a:gd name="T83" fmla="*/ 521 h 887"/>
                  <a:gd name="T84" fmla="*/ 566 w 665"/>
                  <a:gd name="T85" fmla="*/ 563 h 887"/>
                  <a:gd name="T86" fmla="*/ 96 w 665"/>
                  <a:gd name="T87" fmla="*/ 121 h 887"/>
                  <a:gd name="T88" fmla="*/ 570 w 665"/>
                  <a:gd name="T89" fmla="*/ 121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5" h="887">
                    <a:moveTo>
                      <a:pt x="333" y="0"/>
                    </a:moveTo>
                    <a:cubicBezTo>
                      <a:pt x="149" y="0"/>
                      <a:pt x="0" y="63"/>
                      <a:pt x="0" y="132"/>
                    </a:cubicBezTo>
                    <a:lnTo>
                      <a:pt x="0" y="754"/>
                    </a:lnTo>
                    <a:cubicBezTo>
                      <a:pt x="0" y="823"/>
                      <a:pt x="149" y="887"/>
                      <a:pt x="333" y="887"/>
                    </a:cubicBezTo>
                    <a:cubicBezTo>
                      <a:pt x="516" y="887"/>
                      <a:pt x="665" y="826"/>
                      <a:pt x="665" y="757"/>
                    </a:cubicBezTo>
                    <a:lnTo>
                      <a:pt x="665" y="135"/>
                    </a:lnTo>
                    <a:cubicBezTo>
                      <a:pt x="665" y="66"/>
                      <a:pt x="517" y="0"/>
                      <a:pt x="333" y="0"/>
                    </a:cubicBezTo>
                    <a:close/>
                    <a:moveTo>
                      <a:pt x="233" y="522"/>
                    </a:moveTo>
                    <a:cubicBezTo>
                      <a:pt x="232" y="526"/>
                      <a:pt x="231" y="531"/>
                      <a:pt x="228" y="535"/>
                    </a:cubicBezTo>
                    <a:cubicBezTo>
                      <a:pt x="226" y="539"/>
                      <a:pt x="223" y="543"/>
                      <a:pt x="219" y="547"/>
                    </a:cubicBezTo>
                    <a:cubicBezTo>
                      <a:pt x="215" y="551"/>
                      <a:pt x="211" y="554"/>
                      <a:pt x="205" y="557"/>
                    </a:cubicBezTo>
                    <a:cubicBezTo>
                      <a:pt x="199" y="560"/>
                      <a:pt x="192" y="562"/>
                      <a:pt x="184" y="564"/>
                    </a:cubicBezTo>
                    <a:cubicBezTo>
                      <a:pt x="177" y="565"/>
                      <a:pt x="167" y="566"/>
                      <a:pt x="157" y="566"/>
                    </a:cubicBezTo>
                    <a:cubicBezTo>
                      <a:pt x="151" y="566"/>
                      <a:pt x="146" y="566"/>
                      <a:pt x="141" y="565"/>
                    </a:cubicBezTo>
                    <a:cubicBezTo>
                      <a:pt x="136" y="565"/>
                      <a:pt x="131" y="564"/>
                      <a:pt x="127" y="563"/>
                    </a:cubicBezTo>
                    <a:cubicBezTo>
                      <a:pt x="123" y="562"/>
                      <a:pt x="119" y="561"/>
                      <a:pt x="115" y="560"/>
                    </a:cubicBezTo>
                    <a:cubicBezTo>
                      <a:pt x="112" y="559"/>
                      <a:pt x="108" y="558"/>
                      <a:pt x="106" y="557"/>
                    </a:cubicBezTo>
                    <a:lnTo>
                      <a:pt x="106" y="508"/>
                    </a:lnTo>
                    <a:cubicBezTo>
                      <a:pt x="109" y="510"/>
                      <a:pt x="112" y="512"/>
                      <a:pt x="116" y="514"/>
                    </a:cubicBezTo>
                    <a:cubicBezTo>
                      <a:pt x="120" y="517"/>
                      <a:pt x="124" y="519"/>
                      <a:pt x="128" y="520"/>
                    </a:cubicBezTo>
                    <a:cubicBezTo>
                      <a:pt x="133" y="522"/>
                      <a:pt x="137" y="523"/>
                      <a:pt x="142" y="524"/>
                    </a:cubicBezTo>
                    <a:cubicBezTo>
                      <a:pt x="147" y="526"/>
                      <a:pt x="151" y="526"/>
                      <a:pt x="156" y="526"/>
                    </a:cubicBezTo>
                    <a:cubicBezTo>
                      <a:pt x="160" y="526"/>
                      <a:pt x="163" y="526"/>
                      <a:pt x="165" y="525"/>
                    </a:cubicBezTo>
                    <a:cubicBezTo>
                      <a:pt x="167" y="524"/>
                      <a:pt x="169" y="523"/>
                      <a:pt x="171" y="522"/>
                    </a:cubicBezTo>
                    <a:cubicBezTo>
                      <a:pt x="172" y="521"/>
                      <a:pt x="173" y="520"/>
                      <a:pt x="173" y="518"/>
                    </a:cubicBezTo>
                    <a:cubicBezTo>
                      <a:pt x="174" y="517"/>
                      <a:pt x="174" y="515"/>
                      <a:pt x="174" y="514"/>
                    </a:cubicBezTo>
                    <a:cubicBezTo>
                      <a:pt x="174" y="511"/>
                      <a:pt x="174" y="509"/>
                      <a:pt x="172" y="507"/>
                    </a:cubicBezTo>
                    <a:cubicBezTo>
                      <a:pt x="171" y="505"/>
                      <a:pt x="169" y="503"/>
                      <a:pt x="167" y="501"/>
                    </a:cubicBezTo>
                    <a:cubicBezTo>
                      <a:pt x="164" y="500"/>
                      <a:pt x="161" y="498"/>
                      <a:pt x="158" y="497"/>
                    </a:cubicBezTo>
                    <a:cubicBezTo>
                      <a:pt x="154" y="495"/>
                      <a:pt x="150" y="494"/>
                      <a:pt x="146" y="492"/>
                    </a:cubicBezTo>
                    <a:cubicBezTo>
                      <a:pt x="139" y="489"/>
                      <a:pt x="132" y="486"/>
                      <a:pt x="126" y="482"/>
                    </a:cubicBezTo>
                    <a:cubicBezTo>
                      <a:pt x="121" y="478"/>
                      <a:pt x="116" y="474"/>
                      <a:pt x="113" y="469"/>
                    </a:cubicBezTo>
                    <a:cubicBezTo>
                      <a:pt x="110" y="465"/>
                      <a:pt x="107" y="460"/>
                      <a:pt x="106" y="455"/>
                    </a:cubicBezTo>
                    <a:cubicBezTo>
                      <a:pt x="104" y="449"/>
                      <a:pt x="103" y="444"/>
                      <a:pt x="103" y="439"/>
                    </a:cubicBezTo>
                    <a:cubicBezTo>
                      <a:pt x="103" y="430"/>
                      <a:pt x="105" y="422"/>
                      <a:pt x="109" y="415"/>
                    </a:cubicBezTo>
                    <a:cubicBezTo>
                      <a:pt x="112" y="408"/>
                      <a:pt x="117" y="402"/>
                      <a:pt x="123" y="397"/>
                    </a:cubicBezTo>
                    <a:cubicBezTo>
                      <a:pt x="130" y="392"/>
                      <a:pt x="137" y="388"/>
                      <a:pt x="146" y="386"/>
                    </a:cubicBezTo>
                    <a:cubicBezTo>
                      <a:pt x="155" y="383"/>
                      <a:pt x="165" y="382"/>
                      <a:pt x="176" y="382"/>
                    </a:cubicBezTo>
                    <a:cubicBezTo>
                      <a:pt x="182" y="382"/>
                      <a:pt x="187" y="382"/>
                      <a:pt x="192" y="382"/>
                    </a:cubicBezTo>
                    <a:cubicBezTo>
                      <a:pt x="197" y="383"/>
                      <a:pt x="202" y="383"/>
                      <a:pt x="206" y="384"/>
                    </a:cubicBezTo>
                    <a:cubicBezTo>
                      <a:pt x="210" y="385"/>
                      <a:pt x="213" y="386"/>
                      <a:pt x="217" y="386"/>
                    </a:cubicBezTo>
                    <a:cubicBezTo>
                      <a:pt x="220" y="387"/>
                      <a:pt x="223" y="388"/>
                      <a:pt x="225" y="389"/>
                    </a:cubicBezTo>
                    <a:lnTo>
                      <a:pt x="225" y="434"/>
                    </a:lnTo>
                    <a:cubicBezTo>
                      <a:pt x="222" y="433"/>
                      <a:pt x="220" y="431"/>
                      <a:pt x="216" y="430"/>
                    </a:cubicBezTo>
                    <a:cubicBezTo>
                      <a:pt x="213" y="428"/>
                      <a:pt x="210" y="427"/>
                      <a:pt x="206" y="426"/>
                    </a:cubicBezTo>
                    <a:cubicBezTo>
                      <a:pt x="202" y="424"/>
                      <a:pt x="198" y="424"/>
                      <a:pt x="194" y="423"/>
                    </a:cubicBezTo>
                    <a:cubicBezTo>
                      <a:pt x="190" y="422"/>
                      <a:pt x="185" y="422"/>
                      <a:pt x="181" y="422"/>
                    </a:cubicBezTo>
                    <a:cubicBezTo>
                      <a:pt x="175" y="422"/>
                      <a:pt x="170" y="423"/>
                      <a:pt x="166" y="425"/>
                    </a:cubicBezTo>
                    <a:cubicBezTo>
                      <a:pt x="163" y="427"/>
                      <a:pt x="161" y="430"/>
                      <a:pt x="161" y="434"/>
                    </a:cubicBezTo>
                    <a:cubicBezTo>
                      <a:pt x="161" y="436"/>
                      <a:pt x="161" y="438"/>
                      <a:pt x="162" y="440"/>
                    </a:cubicBezTo>
                    <a:cubicBezTo>
                      <a:pt x="163" y="441"/>
                      <a:pt x="164" y="443"/>
                      <a:pt x="166" y="444"/>
                    </a:cubicBezTo>
                    <a:cubicBezTo>
                      <a:pt x="168" y="445"/>
                      <a:pt x="170" y="447"/>
                      <a:pt x="173" y="448"/>
                    </a:cubicBezTo>
                    <a:cubicBezTo>
                      <a:pt x="176" y="450"/>
                      <a:pt x="180" y="451"/>
                      <a:pt x="184" y="453"/>
                    </a:cubicBezTo>
                    <a:cubicBezTo>
                      <a:pt x="191" y="456"/>
                      <a:pt x="198" y="459"/>
                      <a:pt x="204" y="463"/>
                    </a:cubicBezTo>
                    <a:cubicBezTo>
                      <a:pt x="210" y="466"/>
                      <a:pt x="216" y="470"/>
                      <a:pt x="220" y="474"/>
                    </a:cubicBezTo>
                    <a:cubicBezTo>
                      <a:pt x="225" y="479"/>
                      <a:pt x="228" y="484"/>
                      <a:pt x="231" y="490"/>
                    </a:cubicBezTo>
                    <a:cubicBezTo>
                      <a:pt x="233" y="495"/>
                      <a:pt x="234" y="502"/>
                      <a:pt x="234" y="509"/>
                    </a:cubicBezTo>
                    <a:cubicBezTo>
                      <a:pt x="235" y="513"/>
                      <a:pt x="234" y="517"/>
                      <a:pt x="233" y="522"/>
                    </a:cubicBezTo>
                    <a:close/>
                    <a:moveTo>
                      <a:pt x="368" y="608"/>
                    </a:moveTo>
                    <a:lnTo>
                      <a:pt x="329" y="566"/>
                    </a:lnTo>
                    <a:cubicBezTo>
                      <a:pt x="318" y="565"/>
                      <a:pt x="307" y="563"/>
                      <a:pt x="297" y="558"/>
                    </a:cubicBezTo>
                    <a:cubicBezTo>
                      <a:pt x="287" y="554"/>
                      <a:pt x="278" y="548"/>
                      <a:pt x="271" y="540"/>
                    </a:cubicBezTo>
                    <a:cubicBezTo>
                      <a:pt x="263" y="533"/>
                      <a:pt x="257" y="523"/>
                      <a:pt x="253" y="513"/>
                    </a:cubicBezTo>
                    <a:cubicBezTo>
                      <a:pt x="249" y="502"/>
                      <a:pt x="246" y="490"/>
                      <a:pt x="246" y="476"/>
                    </a:cubicBezTo>
                    <a:cubicBezTo>
                      <a:pt x="246" y="462"/>
                      <a:pt x="249" y="450"/>
                      <a:pt x="253" y="438"/>
                    </a:cubicBezTo>
                    <a:cubicBezTo>
                      <a:pt x="258" y="426"/>
                      <a:pt x="264" y="416"/>
                      <a:pt x="272" y="408"/>
                    </a:cubicBezTo>
                    <a:cubicBezTo>
                      <a:pt x="280" y="400"/>
                      <a:pt x="290" y="393"/>
                      <a:pt x="301" y="389"/>
                    </a:cubicBezTo>
                    <a:cubicBezTo>
                      <a:pt x="312" y="384"/>
                      <a:pt x="324" y="382"/>
                      <a:pt x="338" y="382"/>
                    </a:cubicBezTo>
                    <a:cubicBezTo>
                      <a:pt x="351" y="382"/>
                      <a:pt x="362" y="384"/>
                      <a:pt x="373" y="388"/>
                    </a:cubicBezTo>
                    <a:cubicBezTo>
                      <a:pt x="384" y="392"/>
                      <a:pt x="393" y="398"/>
                      <a:pt x="401" y="406"/>
                    </a:cubicBezTo>
                    <a:cubicBezTo>
                      <a:pt x="409" y="414"/>
                      <a:pt x="415" y="424"/>
                      <a:pt x="419" y="435"/>
                    </a:cubicBezTo>
                    <a:cubicBezTo>
                      <a:pt x="424" y="447"/>
                      <a:pt x="426" y="459"/>
                      <a:pt x="426" y="473"/>
                    </a:cubicBezTo>
                    <a:cubicBezTo>
                      <a:pt x="426" y="484"/>
                      <a:pt x="425" y="493"/>
                      <a:pt x="422" y="502"/>
                    </a:cubicBezTo>
                    <a:cubicBezTo>
                      <a:pt x="420" y="511"/>
                      <a:pt x="416" y="519"/>
                      <a:pt x="412" y="526"/>
                    </a:cubicBezTo>
                    <a:cubicBezTo>
                      <a:pt x="407" y="533"/>
                      <a:pt x="402" y="539"/>
                      <a:pt x="396" y="544"/>
                    </a:cubicBezTo>
                    <a:cubicBezTo>
                      <a:pt x="390" y="550"/>
                      <a:pt x="384" y="554"/>
                      <a:pt x="377" y="557"/>
                    </a:cubicBezTo>
                    <a:lnTo>
                      <a:pt x="436" y="608"/>
                    </a:lnTo>
                    <a:lnTo>
                      <a:pt x="368" y="608"/>
                    </a:lnTo>
                    <a:lnTo>
                      <a:pt x="368" y="608"/>
                    </a:lnTo>
                    <a:close/>
                    <a:moveTo>
                      <a:pt x="566" y="563"/>
                    </a:moveTo>
                    <a:lnTo>
                      <a:pt x="451" y="563"/>
                    </a:lnTo>
                    <a:lnTo>
                      <a:pt x="451" y="385"/>
                    </a:lnTo>
                    <a:lnTo>
                      <a:pt x="505" y="385"/>
                    </a:lnTo>
                    <a:lnTo>
                      <a:pt x="505" y="521"/>
                    </a:lnTo>
                    <a:lnTo>
                      <a:pt x="566" y="521"/>
                    </a:lnTo>
                    <a:lnTo>
                      <a:pt x="566" y="563"/>
                    </a:lnTo>
                    <a:close/>
                    <a:moveTo>
                      <a:pt x="332" y="193"/>
                    </a:moveTo>
                    <a:cubicBezTo>
                      <a:pt x="202" y="193"/>
                      <a:pt x="96" y="161"/>
                      <a:pt x="96" y="121"/>
                    </a:cubicBezTo>
                    <a:cubicBezTo>
                      <a:pt x="96" y="80"/>
                      <a:pt x="202" y="48"/>
                      <a:pt x="332" y="48"/>
                    </a:cubicBezTo>
                    <a:cubicBezTo>
                      <a:pt x="463" y="48"/>
                      <a:pt x="570" y="81"/>
                      <a:pt x="570" y="121"/>
                    </a:cubicBezTo>
                    <a:cubicBezTo>
                      <a:pt x="570" y="161"/>
                      <a:pt x="463" y="193"/>
                      <a:pt x="332" y="19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grpSp>
        <p:pic>
          <p:nvPicPr>
            <p:cNvPr id="17"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4212" y="721816"/>
              <a:ext cx="3951669" cy="2124863"/>
            </a:xfrm>
            <a:prstGeom prst="rect">
              <a:avLst/>
            </a:prstGeom>
            <a:grpFill/>
          </p:spPr>
        </p:pic>
        <p:sp>
          <p:nvSpPr>
            <p:cNvPr id="18" name="Left-Right Arrow 46"/>
            <p:cNvSpPr/>
            <p:nvPr/>
          </p:nvSpPr>
          <p:spPr>
            <a:xfrm rot="19800000">
              <a:off x="5356749" y="2630812"/>
              <a:ext cx="1285112" cy="349672"/>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19" name="Rectangle 25"/>
            <p:cNvSpPr/>
            <p:nvPr/>
          </p:nvSpPr>
          <p:spPr>
            <a:xfrm>
              <a:off x="8004212" y="2828133"/>
              <a:ext cx="3951669" cy="435247"/>
            </a:xfrm>
            <a:prstGeom prst="rect">
              <a:avLst/>
            </a:pr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Data normalization</a:t>
              </a:r>
            </a:p>
          </p:txBody>
        </p:sp>
        <p:sp>
          <p:nvSpPr>
            <p:cNvPr id="20" name="TextBox 1"/>
            <p:cNvSpPr txBox="1"/>
            <p:nvPr/>
          </p:nvSpPr>
          <p:spPr>
            <a:xfrm rot="19800000">
              <a:off x="5469383" y="2272513"/>
              <a:ext cx="682174" cy="451672"/>
            </a:xfrm>
            <a:prstGeom prst="rect">
              <a:avLst/>
            </a:prstGeom>
            <a:grp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chemeClr val="bg2"/>
                  </a:solidFill>
                  <a:effectLst/>
                  <a:uLnTx/>
                  <a:uFillTx/>
                  <a:latin typeface="Calibri" panose="020F0502020204030204"/>
                  <a:ea typeface="+mn-ea"/>
                  <a:cs typeface="+mn-cs"/>
                </a:rPr>
                <a:t>ORM</a:t>
              </a:r>
            </a:p>
          </p:txBody>
        </p:sp>
      </p:grpSp>
      <p:sp>
        <p:nvSpPr>
          <p:cNvPr id="34" name="CaixaDeTexto 33">
            <a:extLst>
              <a:ext uri="{FF2B5EF4-FFF2-40B4-BE49-F238E27FC236}">
                <a16:creationId xmlns:a16="http://schemas.microsoft.com/office/drawing/2014/main" id="{2FEEF078-6A8A-439B-9D32-67FC5CB655D3}"/>
              </a:ext>
            </a:extLst>
          </p:cNvPr>
          <p:cNvSpPr txBox="1"/>
          <p:nvPr/>
        </p:nvSpPr>
        <p:spPr>
          <a:xfrm>
            <a:off x="9699" y="21629"/>
            <a:ext cx="4932040" cy="461665"/>
          </a:xfrm>
          <a:prstGeom prst="rect">
            <a:avLst/>
          </a:prstGeom>
          <a:solidFill>
            <a:schemeClr val="tx2"/>
          </a:solid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20735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1115616" y="836712"/>
            <a:ext cx="7331347" cy="50158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i="0" kern="0" dirty="0" err="1">
                <a:solidFill>
                  <a:srgbClr val="000000"/>
                </a:solidFill>
                <a:latin typeface="Arial"/>
                <a:cs typeface="Arial"/>
                <a:sym typeface="Arial"/>
              </a:rPr>
              <a:t>Collections</a:t>
            </a:r>
            <a:r>
              <a:rPr lang="pt-BR" sz="2000" i="0" kern="0" dirty="0">
                <a:solidFill>
                  <a:srgbClr val="000000"/>
                </a:solidFill>
                <a:latin typeface="Arial"/>
                <a:cs typeface="Arial"/>
                <a:sym typeface="Arial"/>
              </a:rPr>
              <a:t> de Sistema:</a:t>
            </a:r>
          </a:p>
          <a:p>
            <a:pPr defTabSz="914217" eaLnBrk="1" fontAlgn="auto" hangingPunct="1">
              <a:spcBef>
                <a:spcPts val="0"/>
              </a:spcBef>
              <a:spcAft>
                <a:spcPts val="0"/>
              </a:spcAft>
              <a:buClr>
                <a:srgbClr val="FF0000"/>
              </a:buClr>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admin.system.roles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 armazena funções personalizadas que os administradores criam e atribuem aos usuários para fornecer acesso a recursos específicos.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admin.system.users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a:t>
            </a:r>
            <a:r>
              <a:rPr lang="pt-BR" sz="2000" b="0" i="0" kern="0" dirty="0" err="1">
                <a:solidFill>
                  <a:srgbClr val="000000"/>
                </a:solidFill>
                <a:latin typeface="Arial"/>
                <a:cs typeface="Arial"/>
                <a:sym typeface="Arial"/>
              </a:rPr>
              <a:t>admin.system.users</a:t>
            </a:r>
            <a:r>
              <a:rPr lang="pt-BR" sz="2000" b="0" i="0" kern="0" dirty="0">
                <a:solidFill>
                  <a:srgbClr val="000000"/>
                </a:solidFill>
                <a:latin typeface="Arial"/>
                <a:cs typeface="Arial"/>
                <a:sym typeface="Arial"/>
              </a:rPr>
              <a:t> armazena as credenciais de autenticação do usuário, bem como as funções atribuídas ao usuário. Os usuários podem definir funções de autorização na coleção </a:t>
            </a:r>
            <a:r>
              <a:rPr lang="pt-BR" sz="2000" b="0" i="0" kern="0" dirty="0" err="1">
                <a:solidFill>
                  <a:srgbClr val="000000"/>
                </a:solidFill>
                <a:latin typeface="Arial"/>
                <a:cs typeface="Arial"/>
                <a:sym typeface="Arial"/>
              </a:rPr>
              <a:t>admin.system.roles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admin.system.version</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Armazena a versão do esquema dos documentos da credencial do usuário.</a:t>
            </a:r>
          </a:p>
        </p:txBody>
      </p:sp>
      <p:sp>
        <p:nvSpPr>
          <p:cNvPr id="2" name="Title 1"/>
          <p:cNvSpPr>
            <a:spLocks noGrp="1"/>
          </p:cNvSpPr>
          <p:nvPr>
            <p:ph type="title"/>
          </p:nvPr>
        </p:nvSpPr>
        <p:spPr/>
        <p:txBody>
          <a:bodyPr/>
          <a:lstStyle/>
          <a:p>
            <a:r>
              <a:rPr lang="pt-BR" dirty="0" err="1"/>
              <a:t>MongoDB</a:t>
            </a:r>
            <a:r>
              <a:rPr lang="pt-BR" dirty="0"/>
              <a:t>: Dicionário de Dados</a:t>
            </a:r>
            <a:endParaRPr lang="en-US" dirty="0"/>
          </a:p>
        </p:txBody>
      </p:sp>
    </p:spTree>
    <p:extLst>
      <p:ext uri="{BB962C8B-B14F-4D97-AF65-F5344CB8AC3E}">
        <p14:creationId xmlns:p14="http://schemas.microsoft.com/office/powerpoint/2010/main" val="2058414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Collections</a:t>
            </a:r>
            <a:r>
              <a:rPr lang="pt-BR" sz="2000" i="0" kern="0" dirty="0">
                <a:solidFill>
                  <a:srgbClr val="000000"/>
                </a:solidFill>
                <a:latin typeface="Arial"/>
                <a:cs typeface="Arial"/>
                <a:sym typeface="Arial"/>
              </a:rPr>
              <a:t> por banco de dados: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&lt;</a:t>
            </a:r>
            <a:r>
              <a:rPr lang="pt-BR" sz="2000" i="0" kern="0" dirty="0" err="1">
                <a:solidFill>
                  <a:srgbClr val="000000"/>
                </a:solidFill>
                <a:latin typeface="Arial"/>
                <a:cs typeface="Arial"/>
                <a:sym typeface="Arial"/>
              </a:rPr>
              <a:t>database</a:t>
            </a:r>
            <a:r>
              <a:rPr lang="pt-BR" sz="2000" i="0" kern="0" dirty="0">
                <a:solidFill>
                  <a:srgbClr val="000000"/>
                </a:solidFill>
                <a:latin typeface="Arial"/>
                <a:cs typeface="Arial"/>
                <a:sym typeface="Arial"/>
              </a:rPr>
              <a:t>&gt; .</a:t>
            </a:r>
            <a:r>
              <a:rPr lang="pt-BR" sz="2000" i="0" kern="0" dirty="0" err="1">
                <a:solidFill>
                  <a:srgbClr val="000000"/>
                </a:solidFill>
                <a:latin typeface="Arial"/>
                <a:cs typeface="Arial"/>
                <a:sym typeface="Arial"/>
              </a:rPr>
              <a:t>system.namespaces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Acesse esses dados usando </a:t>
            </a:r>
            <a:r>
              <a:rPr lang="pt-BR" sz="2000" b="0" i="0" kern="0" dirty="0" err="1">
                <a:solidFill>
                  <a:srgbClr val="000000"/>
                </a:solidFill>
                <a:latin typeface="Arial"/>
                <a:cs typeface="Arial"/>
                <a:sym typeface="Arial"/>
              </a:rPr>
              <a:t>listCollections</a:t>
            </a:r>
            <a:r>
              <a:rPr lang="pt-BR" sz="2000" b="0" i="0" kern="0" dirty="0">
                <a:solidFill>
                  <a:srgbClr val="000000"/>
                </a:solidFill>
                <a:latin typeface="Arial"/>
                <a:cs typeface="Arial"/>
                <a:sym typeface="Arial"/>
              </a:rPr>
              <a:t>. A coleção &lt;</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&gt; .</a:t>
            </a:r>
            <a:r>
              <a:rPr lang="pt-BR" sz="2000" b="0" i="0" kern="0" dirty="0" err="1">
                <a:solidFill>
                  <a:srgbClr val="000000"/>
                </a:solidFill>
                <a:latin typeface="Arial"/>
                <a:cs typeface="Arial"/>
                <a:sym typeface="Arial"/>
              </a:rPr>
              <a:t>system.namespaces</a:t>
            </a:r>
            <a:r>
              <a:rPr lang="pt-BR" sz="2000" b="0" i="0" kern="0" dirty="0">
                <a:solidFill>
                  <a:srgbClr val="000000"/>
                </a:solidFill>
                <a:latin typeface="Arial"/>
                <a:cs typeface="Arial"/>
                <a:sym typeface="Arial"/>
              </a:rPr>
              <a:t> contém informações sobre todas as coleções do banco de dados.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&lt;</a:t>
            </a:r>
            <a:r>
              <a:rPr lang="pt-BR" sz="2000" i="0" kern="0" dirty="0" err="1">
                <a:solidFill>
                  <a:srgbClr val="000000"/>
                </a:solidFill>
                <a:latin typeface="Arial"/>
                <a:cs typeface="Arial"/>
                <a:sym typeface="Arial"/>
              </a:rPr>
              <a:t>database</a:t>
            </a:r>
            <a:r>
              <a:rPr lang="pt-BR" sz="2000" i="0" kern="0" dirty="0">
                <a:solidFill>
                  <a:srgbClr val="000000"/>
                </a:solidFill>
                <a:latin typeface="Arial"/>
                <a:cs typeface="Arial"/>
                <a:sym typeface="Arial"/>
              </a:rPr>
              <a:t>&gt; .</a:t>
            </a:r>
            <a:r>
              <a:rPr lang="pt-BR" sz="2000" i="0" kern="0" dirty="0" err="1">
                <a:solidFill>
                  <a:srgbClr val="000000"/>
                </a:solidFill>
                <a:latin typeface="Arial"/>
                <a:cs typeface="Arial"/>
                <a:sym typeface="Arial"/>
              </a:rPr>
              <a:t>system.indexes</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Acesse esses dados usando </a:t>
            </a:r>
            <a:r>
              <a:rPr lang="pt-BR" sz="2000" b="0" i="0" kern="0" dirty="0" err="1">
                <a:solidFill>
                  <a:srgbClr val="000000"/>
                </a:solidFill>
                <a:latin typeface="Arial"/>
                <a:cs typeface="Arial"/>
                <a:sym typeface="Arial"/>
              </a:rPr>
              <a:t>listIndexes</a:t>
            </a:r>
            <a:r>
              <a:rPr lang="pt-BR" sz="2000" b="0" i="0" kern="0" dirty="0">
                <a:solidFill>
                  <a:srgbClr val="000000"/>
                </a:solidFill>
                <a:latin typeface="Arial"/>
                <a:cs typeface="Arial"/>
                <a:sym typeface="Arial"/>
              </a:rPr>
              <a:t>. A coleção &lt;</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&gt; .</a:t>
            </a:r>
            <a:r>
              <a:rPr lang="pt-BR" sz="2000" b="0" i="0" kern="0" dirty="0" err="1">
                <a:solidFill>
                  <a:srgbClr val="000000"/>
                </a:solidFill>
                <a:latin typeface="Arial"/>
                <a:cs typeface="Arial"/>
                <a:sym typeface="Arial"/>
              </a:rPr>
              <a:t>system.indexes</a:t>
            </a:r>
            <a:r>
              <a:rPr lang="pt-BR" sz="2000" b="0" i="0" kern="0" dirty="0">
                <a:solidFill>
                  <a:srgbClr val="000000"/>
                </a:solidFill>
                <a:latin typeface="Arial"/>
                <a:cs typeface="Arial"/>
                <a:sym typeface="Arial"/>
              </a:rPr>
              <a:t> lista todos os índices no banco de dados.</a:t>
            </a:r>
          </a:p>
        </p:txBody>
      </p:sp>
      <p:sp>
        <p:nvSpPr>
          <p:cNvPr id="2" name="Title 1"/>
          <p:cNvSpPr>
            <a:spLocks noGrp="1"/>
          </p:cNvSpPr>
          <p:nvPr>
            <p:ph type="title"/>
          </p:nvPr>
        </p:nvSpPr>
        <p:spPr/>
        <p:txBody>
          <a:bodyPr/>
          <a:lstStyle/>
          <a:p>
            <a:r>
              <a:rPr lang="pt-BR" dirty="0" err="1"/>
              <a:t>MongoDB</a:t>
            </a:r>
            <a:r>
              <a:rPr lang="pt-BR" dirty="0"/>
              <a:t>: Dicionário de Dados</a:t>
            </a:r>
            <a:endParaRPr lang="en-US" dirty="0"/>
          </a:p>
        </p:txBody>
      </p:sp>
    </p:spTree>
    <p:extLst>
      <p:ext uri="{BB962C8B-B14F-4D97-AF65-F5344CB8AC3E}">
        <p14:creationId xmlns:p14="http://schemas.microsoft.com/office/powerpoint/2010/main" val="36764041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784995"/>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err="1">
                <a:solidFill>
                  <a:srgbClr val="000000"/>
                </a:solidFill>
                <a:latin typeface="Arial"/>
                <a:cs typeface="Arial"/>
                <a:sym typeface="Arial"/>
              </a:rPr>
              <a:t>Collections</a:t>
            </a:r>
            <a:r>
              <a:rPr lang="pt-BR" sz="2000" i="0" kern="0" dirty="0">
                <a:solidFill>
                  <a:srgbClr val="000000"/>
                </a:solidFill>
                <a:latin typeface="Arial"/>
                <a:cs typeface="Arial"/>
                <a:sym typeface="Arial"/>
              </a:rPr>
              <a:t> por banco de dados: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&lt;</a:t>
            </a:r>
            <a:r>
              <a:rPr lang="pt-BR" sz="2000" i="0" kern="0" dirty="0" err="1">
                <a:solidFill>
                  <a:srgbClr val="000000"/>
                </a:solidFill>
                <a:latin typeface="Arial"/>
                <a:cs typeface="Arial"/>
                <a:sym typeface="Arial"/>
              </a:rPr>
              <a:t>database</a:t>
            </a:r>
            <a:r>
              <a:rPr lang="pt-BR" sz="2000" i="0" kern="0" dirty="0">
                <a:solidFill>
                  <a:srgbClr val="000000"/>
                </a:solidFill>
                <a:latin typeface="Arial"/>
                <a:cs typeface="Arial"/>
                <a:sym typeface="Arial"/>
              </a:rPr>
              <a:t>&gt; .</a:t>
            </a:r>
            <a:r>
              <a:rPr lang="pt-BR" sz="2000" i="0" kern="0" dirty="0" err="1">
                <a:solidFill>
                  <a:srgbClr val="000000"/>
                </a:solidFill>
                <a:latin typeface="Arial"/>
                <a:cs typeface="Arial"/>
                <a:sym typeface="Arial"/>
              </a:rPr>
              <a:t>system.profile</a:t>
            </a:r>
            <a:endParaRPr lang="pt-BR" sz="20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&lt;</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&gt; .</a:t>
            </a:r>
            <a:r>
              <a:rPr lang="pt-BR" sz="2000" b="0" i="0" kern="0" dirty="0" err="1">
                <a:solidFill>
                  <a:srgbClr val="000000"/>
                </a:solidFill>
                <a:latin typeface="Arial"/>
                <a:cs typeface="Arial"/>
                <a:sym typeface="Arial"/>
              </a:rPr>
              <a:t>system.profile</a:t>
            </a:r>
            <a:r>
              <a:rPr lang="pt-BR" sz="2000" b="0" i="0" kern="0" dirty="0">
                <a:solidFill>
                  <a:srgbClr val="000000"/>
                </a:solidFill>
                <a:latin typeface="Arial"/>
                <a:cs typeface="Arial"/>
                <a:sym typeface="Arial"/>
              </a:rPr>
              <a:t> armazena informações de criação de perfil de banco de dados. Para obter informações sobre criação de perfil, consulte Criação de perfil do banco de dados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&lt;</a:t>
            </a:r>
            <a:r>
              <a:rPr lang="pt-BR" sz="2000" i="0" kern="0" dirty="0" err="1">
                <a:solidFill>
                  <a:srgbClr val="000000"/>
                </a:solidFill>
                <a:latin typeface="Arial"/>
                <a:cs typeface="Arial"/>
                <a:sym typeface="Arial"/>
              </a:rPr>
              <a:t>database</a:t>
            </a:r>
            <a:r>
              <a:rPr lang="pt-BR" sz="2000" i="0" kern="0" dirty="0">
                <a:solidFill>
                  <a:srgbClr val="000000"/>
                </a:solidFill>
                <a:latin typeface="Arial"/>
                <a:cs typeface="Arial"/>
                <a:sym typeface="Arial"/>
              </a:rPr>
              <a:t>&gt; .system.js</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 coleção &lt;</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&gt; .system.js contém código </a:t>
            </a:r>
            <a:r>
              <a:rPr lang="pt-BR" sz="2000" b="0" i="0" kern="0" dirty="0" err="1">
                <a:solidFill>
                  <a:srgbClr val="000000"/>
                </a:solidFill>
                <a:latin typeface="Arial"/>
                <a:cs typeface="Arial"/>
                <a:sym typeface="Arial"/>
              </a:rPr>
              <a:t>JavaScript</a:t>
            </a:r>
            <a:r>
              <a:rPr lang="pt-BR" sz="2000" b="0" i="0" kern="0" dirty="0">
                <a:solidFill>
                  <a:srgbClr val="000000"/>
                </a:solidFill>
                <a:latin typeface="Arial"/>
                <a:cs typeface="Arial"/>
                <a:sym typeface="Arial"/>
              </a:rPr>
              <a:t> especial para uso no </a:t>
            </a:r>
            <a:r>
              <a:rPr lang="pt-BR" sz="2000" b="0" i="0" kern="0" dirty="0" err="1">
                <a:solidFill>
                  <a:srgbClr val="000000"/>
                </a:solidFill>
                <a:latin typeface="Arial"/>
                <a:cs typeface="Arial"/>
                <a:sym typeface="Arial"/>
              </a:rPr>
              <a:t>JavaScript</a:t>
            </a:r>
            <a:r>
              <a:rPr lang="pt-BR" sz="2000" b="0" i="0" kern="0" dirty="0">
                <a:solidFill>
                  <a:srgbClr val="000000"/>
                </a:solidFill>
                <a:latin typeface="Arial"/>
                <a:cs typeface="Arial"/>
                <a:sym typeface="Arial"/>
              </a:rPr>
              <a:t> do lado do servidor. </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err="1"/>
              <a:t>MongoDB</a:t>
            </a:r>
            <a:r>
              <a:rPr lang="pt-BR" dirty="0"/>
              <a:t>: Dicionário de Dados</a:t>
            </a:r>
            <a:endParaRPr lang="en-US" dirty="0"/>
          </a:p>
        </p:txBody>
      </p:sp>
    </p:spTree>
    <p:extLst>
      <p:ext uri="{BB962C8B-B14F-4D97-AF65-F5344CB8AC3E}">
        <p14:creationId xmlns:p14="http://schemas.microsoft.com/office/powerpoint/2010/main" val="1659991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a:solidFill>
                  <a:schemeClr val="bg2"/>
                </a:solidFill>
              </a:rPr>
              <a:t>Replicação no </a:t>
            </a:r>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34556681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836712"/>
            <a:ext cx="6624736" cy="3253264"/>
          </a:xfrm>
        </p:spPr>
        <p:txBody>
          <a:bodyPr>
            <a:normAutofit/>
          </a:bodyPr>
          <a:lstStyle/>
          <a:p>
            <a:pPr marL="803275" indent="-803275" algn="l">
              <a:lnSpc>
                <a:spcPct val="150000"/>
              </a:lnSpc>
            </a:pPr>
            <a:r>
              <a:rPr lang="en-US" sz="2000" b="0" i="0" dirty="0">
                <a:solidFill>
                  <a:schemeClr val="bg2"/>
                </a:solidFill>
              </a:rPr>
              <a:t>Replica Sets</a:t>
            </a:r>
            <a:br>
              <a:rPr lang="en-US" sz="2000" b="0" i="0" dirty="0">
                <a:solidFill>
                  <a:schemeClr val="bg2"/>
                </a:solidFill>
              </a:rPr>
            </a:br>
            <a:r>
              <a:rPr lang="pt-BR" sz="2000" b="0" i="0" dirty="0">
                <a:solidFill>
                  <a:schemeClr val="bg2"/>
                </a:solidFill>
              </a:rPr>
              <a:t>É um grupo de processos do </a:t>
            </a:r>
            <a:r>
              <a:rPr lang="pt-BR" sz="2000" b="0" i="0" dirty="0" err="1">
                <a:solidFill>
                  <a:schemeClr val="bg2"/>
                </a:solidFill>
              </a:rPr>
              <a:t>mongodb</a:t>
            </a:r>
            <a:r>
              <a:rPr lang="pt-BR" sz="2000" b="0" i="0" dirty="0">
                <a:solidFill>
                  <a:schemeClr val="bg2"/>
                </a:solidFill>
              </a:rPr>
              <a:t> que mantêm o mesmo conjunto de dados. </a:t>
            </a:r>
            <a:br>
              <a:rPr lang="pt-BR" sz="2000" b="0" i="0" dirty="0">
                <a:solidFill>
                  <a:schemeClr val="bg2"/>
                </a:solidFill>
              </a:rPr>
            </a:br>
            <a:r>
              <a:rPr lang="pt-BR" sz="2000" b="0" i="0" dirty="0">
                <a:solidFill>
                  <a:schemeClr val="bg2"/>
                </a:solidFill>
              </a:rPr>
              <a:t>Os conjuntos de réplicas fornecem redundância e alta disponibilidade.</a:t>
            </a:r>
            <a:endParaRPr lang="en-US" sz="2000" b="0" i="0" dirty="0">
              <a:solidFill>
                <a:schemeClr val="bg2"/>
              </a:solidFill>
            </a:endParaRPr>
          </a:p>
        </p:txBody>
      </p:sp>
      <p:sp>
        <p:nvSpPr>
          <p:cNvPr id="4" name="CaixaDeTexto 3">
            <a:extLst>
              <a:ext uri="{FF2B5EF4-FFF2-40B4-BE49-F238E27FC236}">
                <a16:creationId xmlns:a16="http://schemas.microsoft.com/office/drawing/2014/main" id="{B00B29E9-F8D4-4888-A3CA-383085DB4B91}"/>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913234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987C353-0CE0-4A1C-8B90-6E49C49758FE}"/>
              </a:ext>
            </a:extLst>
          </p:cNvPr>
          <p:cNvSpPr txBox="1">
            <a:spLocks noChangeArrowheads="1"/>
          </p:cNvSpPr>
          <p:nvPr/>
        </p:nvSpPr>
        <p:spPr bwMode="auto">
          <a:xfrm>
            <a:off x="597652" y="988657"/>
            <a:ext cx="4402138" cy="488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228600" algn="l" rtl="0" fontAlgn="base">
              <a:spcBef>
                <a:spcPct val="20000"/>
              </a:spcBef>
              <a:spcAft>
                <a:spcPct val="0"/>
              </a:spcAft>
              <a:buClr>
                <a:schemeClr val="accent1"/>
              </a:buClr>
              <a:buFont typeface="Arial" panose="020B0604020202020204" pitchFamily="34" charset="0"/>
              <a:buChar char="•"/>
              <a:defRPr sz="2800" kern="1200">
                <a:solidFill>
                  <a:schemeClr val="tx1"/>
                </a:solidFill>
                <a:latin typeface="+mn-lt"/>
                <a:ea typeface="+mn-ea"/>
                <a:cs typeface="+mn-cs"/>
              </a:defRPr>
            </a:lvl1pPr>
            <a:lvl2pPr marL="639763" indent="-228600" algn="l" rtl="0" fontAlgn="base">
              <a:spcBef>
                <a:spcPct val="20000"/>
              </a:spcBef>
              <a:spcAft>
                <a:spcPct val="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04888" indent="-228600" algn="l" rtl="0" fontAlgn="base">
              <a:spcBef>
                <a:spcPct val="20000"/>
              </a:spcBef>
              <a:spcAft>
                <a:spcPct val="0"/>
              </a:spcAft>
              <a:buClr>
                <a:srgbClr val="D2CB6C"/>
              </a:buClr>
              <a:buFont typeface="Arial" panose="020B0604020202020204" pitchFamily="34" charset="0"/>
              <a:buChar char="•"/>
              <a:defRPr sz="2000" kern="1200">
                <a:solidFill>
                  <a:schemeClr val="tx1"/>
                </a:solidFill>
                <a:latin typeface="+mn-lt"/>
                <a:ea typeface="+mn-ea"/>
                <a:cs typeface="+mn-cs"/>
              </a:defRPr>
            </a:lvl3pPr>
            <a:lvl4pPr marL="1279525" indent="-228600" algn="l" rtl="0" fontAlgn="base">
              <a:spcBef>
                <a:spcPct val="20000"/>
              </a:spcBef>
              <a:spcAft>
                <a:spcPct val="0"/>
              </a:spcAft>
              <a:buClr>
                <a:srgbClr val="95A39D"/>
              </a:buClr>
              <a:buFont typeface="Arial" panose="020B0604020202020204" pitchFamily="34" charset="0"/>
              <a:buChar char="•"/>
              <a:defRPr sz="1800" kern="1200">
                <a:solidFill>
                  <a:schemeClr val="tx1"/>
                </a:solidFill>
                <a:latin typeface="+mn-lt"/>
                <a:ea typeface="+mn-ea"/>
                <a:cs typeface="+mn-cs"/>
              </a:defRPr>
            </a:lvl4pPr>
            <a:lvl5pPr marL="1554163" indent="-228600" algn="l" rtl="0" fontAlgn="base">
              <a:spcBef>
                <a:spcPct val="20000"/>
              </a:spcBef>
              <a:spcAft>
                <a:spcPct val="0"/>
              </a:spcAft>
              <a:buClr>
                <a:srgbClr val="C89F5D"/>
              </a:buClr>
              <a:buFont typeface="Arial" panose="020B0604020202020204" pitchFamily="34" charset="0"/>
              <a:buChar char="•"/>
              <a:defRPr sz="18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pPr marL="114300" marR="0" lvl="0" indent="0" algn="l" defTabSz="914400" rtl="0" eaLnBrk="1" fontAlgn="base" latinLnBrk="0" hangingPunct="1">
              <a:lnSpc>
                <a:spcPct val="100000"/>
              </a:lnSpc>
              <a:spcBef>
                <a:spcPct val="20000"/>
              </a:spcBef>
              <a:spcAft>
                <a:spcPct val="0"/>
              </a:spcAft>
              <a:buClr>
                <a:srgbClr val="A9A57C"/>
              </a:buClr>
              <a:buSzTx/>
              <a:buNone/>
              <a:tabLst/>
              <a:defRPr/>
            </a:pPr>
            <a:r>
              <a:rPr kumimoji="0" lang="pt-BR" altLang="pt-BR" sz="2000" b="0" i="0" u="none" strike="noStrike" kern="1200" cap="none" spc="0" normalizeH="0" baseline="0" noProof="0" dirty="0">
                <a:ln>
                  <a:noFill/>
                </a:ln>
                <a:solidFill>
                  <a:schemeClr val="bg2"/>
                </a:solidFill>
                <a:effectLst/>
                <a:uLnTx/>
                <a:uFillTx/>
                <a:latin typeface="Calibri"/>
                <a:ea typeface="+mn-ea"/>
                <a:cs typeface="+mn-cs"/>
              </a:rPr>
              <a:t>Replica Sets</a:t>
            </a:r>
          </a:p>
          <a:p>
            <a:pPr marL="342900" marR="0" lvl="0" indent="-228600" algn="l" defTabSz="914400" rtl="0" eaLnBrk="1" fontAlgn="base" latinLnBrk="0" hangingPunct="1">
              <a:lnSpc>
                <a:spcPct val="100000"/>
              </a:lnSpc>
              <a:spcBef>
                <a:spcPct val="20000"/>
              </a:spcBef>
              <a:spcAft>
                <a:spcPct val="0"/>
              </a:spcAft>
              <a:buClr>
                <a:srgbClr val="A9A57C"/>
              </a:buClr>
              <a:buSzTx/>
              <a:buFont typeface="Arial" panose="020B0604020202020204" pitchFamily="34" charset="0"/>
              <a:buChar char="•"/>
              <a:tabLst/>
              <a:defRPr/>
            </a:pPr>
            <a:endParaRPr lang="pt-BR" altLang="pt-BR" sz="2000" b="0" i="0" dirty="0">
              <a:solidFill>
                <a:schemeClr val="bg2"/>
              </a:solidFill>
              <a:latin typeface="Calibri"/>
            </a:endParaRPr>
          </a:p>
          <a:p>
            <a:pPr marL="342900" marR="0" lvl="0" indent="-228600" algn="l" defTabSz="914400" rtl="0" eaLnBrk="1" fontAlgn="base" latinLnBrk="0" hangingPunct="1">
              <a:lnSpc>
                <a:spcPct val="100000"/>
              </a:lnSpc>
              <a:spcBef>
                <a:spcPct val="20000"/>
              </a:spcBef>
              <a:spcAft>
                <a:spcPct val="0"/>
              </a:spcAft>
              <a:buClr>
                <a:srgbClr val="A9A57C"/>
              </a:buClr>
              <a:buSzTx/>
              <a:buFont typeface="Arial" panose="020B0604020202020204" pitchFamily="34" charset="0"/>
              <a:buChar char="•"/>
              <a:tabLst/>
              <a:defRPr/>
            </a:pPr>
            <a:r>
              <a:rPr kumimoji="0" lang="hu-HU" altLang="pt-BR" sz="2000" b="0" i="0" u="none" strike="noStrike" kern="1200" cap="none" spc="0" normalizeH="0" baseline="0" noProof="0" dirty="0">
                <a:ln>
                  <a:noFill/>
                </a:ln>
                <a:solidFill>
                  <a:schemeClr val="bg2"/>
                </a:solidFill>
                <a:effectLst/>
                <a:uLnTx/>
                <a:uFillTx/>
                <a:latin typeface="Calibri"/>
                <a:ea typeface="+mn-ea"/>
                <a:cs typeface="+mn-cs"/>
              </a:rPr>
              <a:t>Redund</a:t>
            </a:r>
            <a:r>
              <a:rPr kumimoji="0" lang="pt-BR" altLang="pt-BR" sz="2000" b="0" i="0" u="none" strike="noStrike" kern="1200" cap="none" spc="0" normalizeH="0" baseline="0" noProof="0" dirty="0" err="1">
                <a:ln>
                  <a:noFill/>
                </a:ln>
                <a:solidFill>
                  <a:schemeClr val="bg2"/>
                </a:solidFill>
                <a:effectLst/>
                <a:uLnTx/>
                <a:uFillTx/>
                <a:latin typeface="Calibri"/>
                <a:ea typeface="+mn-ea"/>
                <a:cs typeface="+mn-cs"/>
              </a:rPr>
              <a:t>ância</a:t>
            </a:r>
            <a:r>
              <a:rPr kumimoji="0" lang="pt-BR" altLang="pt-BR" sz="2000" b="0" i="0" u="none" strike="noStrike" kern="1200" cap="none" spc="0" normalizeH="0" baseline="0" noProof="0" dirty="0">
                <a:ln>
                  <a:noFill/>
                </a:ln>
                <a:solidFill>
                  <a:schemeClr val="bg2"/>
                </a:solidFill>
                <a:effectLst/>
                <a:uLnTx/>
                <a:uFillTx/>
                <a:latin typeface="Calibri"/>
                <a:ea typeface="+mn-ea"/>
                <a:cs typeface="+mn-cs"/>
              </a:rPr>
              <a:t> e </a:t>
            </a:r>
            <a:r>
              <a:rPr kumimoji="0" lang="hu-HU" altLang="pt-BR" sz="2000" b="0" i="1" u="none" strike="noStrike" kern="1200" cap="none" spc="0" normalizeH="0" baseline="0" noProof="0" dirty="0">
                <a:ln>
                  <a:noFill/>
                </a:ln>
                <a:solidFill>
                  <a:schemeClr val="bg2"/>
                </a:solidFill>
                <a:effectLst/>
                <a:uLnTx/>
                <a:uFillTx/>
                <a:latin typeface="Calibri"/>
                <a:ea typeface="+mn-ea"/>
                <a:cs typeface="+mn-cs"/>
              </a:rPr>
              <a:t>Failover</a:t>
            </a:r>
          </a:p>
          <a:p>
            <a:pPr marL="342900" marR="0" lvl="0" indent="-228600" algn="l" defTabSz="914400" rtl="0" eaLnBrk="1" fontAlgn="base" latinLnBrk="0" hangingPunct="1">
              <a:lnSpc>
                <a:spcPct val="100000"/>
              </a:lnSpc>
              <a:spcBef>
                <a:spcPct val="20000"/>
              </a:spcBef>
              <a:spcAft>
                <a:spcPct val="0"/>
              </a:spcAft>
              <a:buClr>
                <a:srgbClr val="A9A57C"/>
              </a:buClr>
              <a:buSzTx/>
              <a:buFont typeface="Arial" panose="020B0604020202020204" pitchFamily="34" charset="0"/>
              <a:buChar char="•"/>
              <a:tabLst/>
              <a:defRPr/>
            </a:pPr>
            <a:r>
              <a:rPr kumimoji="0" lang="hu-HU" altLang="pt-BR" sz="2000" b="0" i="0" u="none" strike="noStrike" kern="1200" cap="none" spc="0" normalizeH="0" baseline="0" noProof="0" dirty="0">
                <a:ln>
                  <a:noFill/>
                </a:ln>
                <a:solidFill>
                  <a:schemeClr val="bg2"/>
                </a:solidFill>
                <a:effectLst/>
                <a:uLnTx/>
                <a:uFillTx/>
                <a:latin typeface="Calibri"/>
                <a:ea typeface="+mn-ea"/>
                <a:cs typeface="+mn-cs"/>
              </a:rPr>
              <a:t>Zero downtime </a:t>
            </a:r>
            <a:r>
              <a:rPr kumimoji="0" lang="pt-BR" altLang="pt-BR" sz="2000" b="0" i="0" u="none" strike="noStrike" kern="1200" cap="none" spc="0" normalizeH="0" baseline="0" noProof="0" dirty="0">
                <a:ln>
                  <a:noFill/>
                </a:ln>
                <a:solidFill>
                  <a:schemeClr val="bg2"/>
                </a:solidFill>
                <a:effectLst/>
                <a:uLnTx/>
                <a:uFillTx/>
                <a:latin typeface="Calibri"/>
                <a:ea typeface="+mn-ea"/>
                <a:cs typeface="+mn-cs"/>
              </a:rPr>
              <a:t>para </a:t>
            </a:r>
            <a:r>
              <a:rPr kumimoji="0" lang="hu-HU" altLang="pt-BR" sz="2000" b="0" i="0" u="none" strike="noStrike" kern="1200" cap="none" spc="0" normalizeH="0" baseline="0" noProof="0" dirty="0">
                <a:ln>
                  <a:noFill/>
                </a:ln>
                <a:solidFill>
                  <a:schemeClr val="bg2"/>
                </a:solidFill>
                <a:effectLst/>
                <a:uLnTx/>
                <a:uFillTx/>
                <a:latin typeface="Calibri"/>
                <a:ea typeface="+mn-ea"/>
                <a:cs typeface="+mn-cs"/>
              </a:rPr>
              <a:t>upgrades </a:t>
            </a:r>
            <a:r>
              <a:rPr kumimoji="0" lang="pt-BR" altLang="pt-BR" sz="2000" b="0" i="0" u="none" strike="noStrike" kern="1200" cap="none" spc="0" normalizeH="0" baseline="0" noProof="0" dirty="0">
                <a:ln>
                  <a:noFill/>
                </a:ln>
                <a:solidFill>
                  <a:schemeClr val="bg2"/>
                </a:solidFill>
                <a:effectLst/>
                <a:uLnTx/>
                <a:uFillTx/>
                <a:latin typeface="Calibri"/>
                <a:ea typeface="+mn-ea"/>
                <a:cs typeface="+mn-cs"/>
              </a:rPr>
              <a:t>e manutenções </a:t>
            </a:r>
            <a:endParaRPr kumimoji="0" lang="hu-HU" altLang="pt-BR" sz="2000" b="0" i="0" u="none" strike="noStrike" kern="1200" cap="none" spc="0" normalizeH="0" baseline="0" noProof="0" dirty="0">
              <a:ln>
                <a:noFill/>
              </a:ln>
              <a:solidFill>
                <a:schemeClr val="bg2"/>
              </a:solidFill>
              <a:effectLst/>
              <a:uLnTx/>
              <a:uFillTx/>
              <a:latin typeface="Calibri"/>
              <a:ea typeface="+mn-ea"/>
              <a:cs typeface="+mn-cs"/>
            </a:endParaRPr>
          </a:p>
          <a:p>
            <a:pPr marL="342900" marR="0" lvl="0" indent="-228600" algn="l" defTabSz="914400" rtl="0" eaLnBrk="1" fontAlgn="base" latinLnBrk="0" hangingPunct="1">
              <a:lnSpc>
                <a:spcPct val="100000"/>
              </a:lnSpc>
              <a:spcBef>
                <a:spcPct val="20000"/>
              </a:spcBef>
              <a:spcAft>
                <a:spcPct val="0"/>
              </a:spcAft>
              <a:buClr>
                <a:srgbClr val="A9A57C"/>
              </a:buClr>
              <a:buSzTx/>
              <a:buFont typeface="Arial" panose="020B0604020202020204" pitchFamily="34" charset="0"/>
              <a:buChar char="•"/>
              <a:tabLst/>
              <a:defRPr/>
            </a:pPr>
            <a:endParaRPr kumimoji="0" lang="hu-HU" altLang="pt-BR" sz="2000" b="0" i="0" u="none" strike="noStrike" kern="1200" cap="none" spc="0" normalizeH="0" baseline="0" noProof="0" dirty="0">
              <a:ln>
                <a:noFill/>
              </a:ln>
              <a:solidFill>
                <a:schemeClr val="bg2"/>
              </a:solidFill>
              <a:effectLst/>
              <a:uLnTx/>
              <a:uFillTx/>
              <a:latin typeface="Calibri"/>
              <a:ea typeface="+mn-ea"/>
              <a:cs typeface="+mn-cs"/>
            </a:endParaRPr>
          </a:p>
          <a:p>
            <a:pPr marL="342900" marR="0" lvl="0" indent="-228600" algn="l" defTabSz="914400" rtl="0" eaLnBrk="1" fontAlgn="base" latinLnBrk="0" hangingPunct="1">
              <a:lnSpc>
                <a:spcPct val="100000"/>
              </a:lnSpc>
              <a:spcBef>
                <a:spcPct val="20000"/>
              </a:spcBef>
              <a:spcAft>
                <a:spcPct val="0"/>
              </a:spcAft>
              <a:buClr>
                <a:srgbClr val="A9A57C"/>
              </a:buClr>
              <a:buSzTx/>
              <a:buFont typeface="Arial" panose="020B0604020202020204" pitchFamily="34" charset="0"/>
              <a:buChar char="•"/>
              <a:tabLst/>
              <a:defRPr/>
            </a:pPr>
            <a:r>
              <a:rPr kumimoji="0" lang="pt-BR" altLang="pt-BR" sz="2000" b="0" i="0" u="none" strike="noStrike" kern="1200" cap="none" spc="0" normalizeH="0" baseline="0" noProof="0" dirty="0">
                <a:ln>
                  <a:noFill/>
                </a:ln>
                <a:solidFill>
                  <a:schemeClr val="bg2"/>
                </a:solidFill>
                <a:effectLst/>
                <a:uLnTx/>
                <a:uFillTx/>
                <a:latin typeface="Calibri"/>
                <a:ea typeface="+mn-ea"/>
                <a:cs typeface="+mn-cs"/>
              </a:rPr>
              <a:t>Replicação </a:t>
            </a:r>
            <a:r>
              <a:rPr kumimoji="0" lang="hu-HU" altLang="pt-BR" sz="2000" b="0" i="0" u="none" strike="noStrike" kern="1200" cap="none" spc="0" normalizeH="0" baseline="0" noProof="0" dirty="0">
                <a:ln>
                  <a:noFill/>
                </a:ln>
                <a:solidFill>
                  <a:schemeClr val="bg2"/>
                </a:solidFill>
                <a:effectLst/>
                <a:uLnTx/>
                <a:uFillTx/>
                <a:latin typeface="Calibri"/>
                <a:ea typeface="+mn-ea"/>
                <a:cs typeface="+mn-cs"/>
              </a:rPr>
              <a:t>Master-slave </a:t>
            </a:r>
          </a:p>
          <a:p>
            <a:pPr marL="742950" marR="0" lvl="1" indent="-285750" algn="l" defTabSz="914400" rtl="0" eaLnBrk="1" fontAlgn="base" latinLnBrk="0" hangingPunct="1">
              <a:lnSpc>
                <a:spcPct val="100000"/>
              </a:lnSpc>
              <a:spcBef>
                <a:spcPct val="20000"/>
              </a:spcBef>
              <a:spcAft>
                <a:spcPct val="0"/>
              </a:spcAft>
              <a:buClr>
                <a:srgbClr val="9CBEBD"/>
              </a:buClr>
              <a:buSzTx/>
              <a:buFont typeface="Arial" panose="020B0604020202020204" pitchFamily="34" charset="0"/>
              <a:buChar char="•"/>
              <a:tabLst/>
              <a:defRPr/>
            </a:pPr>
            <a:r>
              <a:rPr kumimoji="0" lang="hu-HU" altLang="pt-BR" sz="2000" b="0" i="1" u="none" strike="noStrike" kern="1200" cap="none" spc="0" normalizeH="0" baseline="0" noProof="0" dirty="0">
                <a:ln>
                  <a:noFill/>
                </a:ln>
                <a:solidFill>
                  <a:schemeClr val="bg2"/>
                </a:solidFill>
                <a:effectLst/>
                <a:uLnTx/>
                <a:uFillTx/>
                <a:latin typeface="Calibri"/>
                <a:ea typeface="+mn-ea"/>
                <a:cs typeface="+mn-cs"/>
              </a:rPr>
              <a:t>Strong Consistency</a:t>
            </a:r>
          </a:p>
          <a:p>
            <a:pPr marL="742950" marR="0" lvl="1" indent="-285750" algn="l" defTabSz="914400" rtl="0" eaLnBrk="1" fontAlgn="base" latinLnBrk="0" hangingPunct="1">
              <a:lnSpc>
                <a:spcPct val="100000"/>
              </a:lnSpc>
              <a:spcBef>
                <a:spcPct val="20000"/>
              </a:spcBef>
              <a:spcAft>
                <a:spcPct val="0"/>
              </a:spcAft>
              <a:buClr>
                <a:srgbClr val="9CBEBD"/>
              </a:buClr>
              <a:buSzTx/>
              <a:buFont typeface="Arial" panose="020B0604020202020204" pitchFamily="34" charset="0"/>
              <a:buChar char="•"/>
              <a:tabLst/>
              <a:defRPr/>
            </a:pPr>
            <a:r>
              <a:rPr kumimoji="0" lang="hu-HU" altLang="pt-BR" sz="2000" b="0" i="1" u="none" strike="noStrike" kern="1200" cap="none" spc="0" normalizeH="0" baseline="0" noProof="0" dirty="0">
                <a:ln>
                  <a:noFill/>
                </a:ln>
                <a:solidFill>
                  <a:schemeClr val="bg2"/>
                </a:solidFill>
                <a:effectLst/>
                <a:uLnTx/>
                <a:uFillTx/>
                <a:latin typeface="Calibri"/>
                <a:ea typeface="+mn-ea"/>
                <a:cs typeface="+mn-cs"/>
              </a:rPr>
              <a:t>Delayed Consistency</a:t>
            </a:r>
          </a:p>
          <a:p>
            <a:pPr marL="742950" marR="0" lvl="1" indent="-285750" algn="l" defTabSz="914400" rtl="0" eaLnBrk="1" fontAlgn="base" latinLnBrk="0" hangingPunct="1">
              <a:lnSpc>
                <a:spcPct val="100000"/>
              </a:lnSpc>
              <a:spcBef>
                <a:spcPct val="20000"/>
              </a:spcBef>
              <a:spcAft>
                <a:spcPct val="0"/>
              </a:spcAft>
              <a:buClr>
                <a:srgbClr val="9CBEBD"/>
              </a:buClr>
              <a:buSzTx/>
              <a:buFont typeface="Arial" panose="020B0604020202020204" pitchFamily="34" charset="0"/>
              <a:buChar char="•"/>
              <a:tabLst/>
              <a:defRPr/>
            </a:pPr>
            <a:endParaRPr kumimoji="0" lang="hu-HU" altLang="pt-BR" sz="2000" b="0" i="0" u="none" strike="noStrike" kern="1200" cap="none" spc="0" normalizeH="0" baseline="0" noProof="0" dirty="0">
              <a:ln>
                <a:noFill/>
              </a:ln>
              <a:solidFill>
                <a:schemeClr val="bg2"/>
              </a:solidFill>
              <a:effectLst/>
              <a:uLnTx/>
              <a:uFillTx/>
              <a:latin typeface="Arial" panose="020B0604020202020204" pitchFamily="34" charset="0"/>
              <a:ea typeface="+mn-ea"/>
              <a:cs typeface="+mn-cs"/>
            </a:endParaRPr>
          </a:p>
        </p:txBody>
      </p:sp>
      <p:sp>
        <p:nvSpPr>
          <p:cNvPr id="8" name="Rectangle 8">
            <a:extLst>
              <a:ext uri="{FF2B5EF4-FFF2-40B4-BE49-F238E27FC236}">
                <a16:creationId xmlns:a16="http://schemas.microsoft.com/office/drawing/2014/main" id="{283D06F3-9278-4549-B99B-883F51D7B356}"/>
              </a:ext>
            </a:extLst>
          </p:cNvPr>
          <p:cNvSpPr>
            <a:spLocks noChangeArrowheads="1"/>
          </p:cNvSpPr>
          <p:nvPr/>
        </p:nvSpPr>
        <p:spPr bwMode="auto">
          <a:xfrm>
            <a:off x="5648284" y="1347772"/>
            <a:ext cx="2232025" cy="2016125"/>
          </a:xfrm>
          <a:prstGeom prst="rect">
            <a:avLst/>
          </a:prstGeom>
          <a:solidFill>
            <a:srgbClr val="C0C0C0"/>
          </a:solidFill>
          <a:ln w="9525">
            <a:solidFill>
              <a:srgbClr val="2F2B2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schemeClr val="bg2"/>
              </a:solidFill>
              <a:effectLst/>
              <a:uLnTx/>
              <a:uFillTx/>
              <a:latin typeface="Arial" panose="020B0604020202020204" pitchFamily="34" charset="0"/>
              <a:ea typeface="+mn-ea"/>
              <a:cs typeface="Arial" charset="0"/>
            </a:endParaRPr>
          </a:p>
        </p:txBody>
      </p:sp>
      <p:sp>
        <p:nvSpPr>
          <p:cNvPr id="9" name="Rectangle 5">
            <a:extLst>
              <a:ext uri="{FF2B5EF4-FFF2-40B4-BE49-F238E27FC236}">
                <a16:creationId xmlns:a16="http://schemas.microsoft.com/office/drawing/2014/main" id="{FFB05D96-B3E3-4373-8814-CD17AB12FE4E}"/>
              </a:ext>
            </a:extLst>
          </p:cNvPr>
          <p:cNvSpPr>
            <a:spLocks noChangeArrowheads="1"/>
          </p:cNvSpPr>
          <p:nvPr/>
        </p:nvSpPr>
        <p:spPr bwMode="auto">
          <a:xfrm>
            <a:off x="5864184" y="1492235"/>
            <a:ext cx="1728788" cy="287337"/>
          </a:xfrm>
          <a:prstGeom prst="rect">
            <a:avLst/>
          </a:prstGeom>
          <a:solidFill>
            <a:srgbClr val="3366FF"/>
          </a:solidFill>
          <a:ln w="9525">
            <a:solidFill>
              <a:srgbClr val="2F2B2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u-HU" altLang="pt-BR" sz="1800" b="0" i="0" u="sng" strike="noStrike" kern="0" cap="none" spc="0" normalizeH="0" baseline="0" noProof="0">
                <a:ln>
                  <a:noFill/>
                </a:ln>
                <a:solidFill>
                  <a:schemeClr val="bg2"/>
                </a:solidFill>
                <a:effectLst/>
                <a:uLnTx/>
                <a:uFillTx/>
                <a:latin typeface="Arial" panose="020B0604020202020204" pitchFamily="34" charset="0"/>
                <a:ea typeface="+mn-ea"/>
                <a:cs typeface="Arial" charset="0"/>
              </a:rPr>
              <a:t>Host1:10000</a:t>
            </a:r>
          </a:p>
        </p:txBody>
      </p:sp>
      <p:sp>
        <p:nvSpPr>
          <p:cNvPr id="10" name="Rectangle 6">
            <a:extLst>
              <a:ext uri="{FF2B5EF4-FFF2-40B4-BE49-F238E27FC236}">
                <a16:creationId xmlns:a16="http://schemas.microsoft.com/office/drawing/2014/main" id="{42F6453E-C129-47B3-AB23-75481A7DEBDF}"/>
              </a:ext>
            </a:extLst>
          </p:cNvPr>
          <p:cNvSpPr>
            <a:spLocks noChangeArrowheads="1"/>
          </p:cNvSpPr>
          <p:nvPr/>
        </p:nvSpPr>
        <p:spPr bwMode="auto">
          <a:xfrm>
            <a:off x="5864184" y="2068497"/>
            <a:ext cx="1728788" cy="287338"/>
          </a:xfrm>
          <a:prstGeom prst="rect">
            <a:avLst/>
          </a:prstGeom>
          <a:solidFill>
            <a:srgbClr val="3366FF"/>
          </a:solidFill>
          <a:ln w="9525">
            <a:solidFill>
              <a:srgbClr val="2F2B2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u-HU" altLang="pt-BR" sz="1800" b="0" i="0" u="none" strike="noStrike" kern="0" cap="none" spc="0" normalizeH="0" baseline="0" noProof="0">
                <a:ln>
                  <a:noFill/>
                </a:ln>
                <a:solidFill>
                  <a:schemeClr val="bg2"/>
                </a:solidFill>
                <a:effectLst/>
                <a:uLnTx/>
                <a:uFillTx/>
                <a:latin typeface="Arial" panose="020B0604020202020204" pitchFamily="34" charset="0"/>
                <a:ea typeface="+mn-ea"/>
                <a:cs typeface="Arial" charset="0"/>
              </a:rPr>
              <a:t>Host2:10001</a:t>
            </a:r>
          </a:p>
        </p:txBody>
      </p:sp>
      <p:sp>
        <p:nvSpPr>
          <p:cNvPr id="11" name="Rectangle 7">
            <a:extLst>
              <a:ext uri="{FF2B5EF4-FFF2-40B4-BE49-F238E27FC236}">
                <a16:creationId xmlns:a16="http://schemas.microsoft.com/office/drawing/2014/main" id="{C000655E-73F1-413B-AF51-1448A5376538}"/>
              </a:ext>
            </a:extLst>
          </p:cNvPr>
          <p:cNvSpPr>
            <a:spLocks noChangeArrowheads="1"/>
          </p:cNvSpPr>
          <p:nvPr/>
        </p:nvSpPr>
        <p:spPr bwMode="auto">
          <a:xfrm>
            <a:off x="5864184" y="2644760"/>
            <a:ext cx="1728788" cy="287337"/>
          </a:xfrm>
          <a:prstGeom prst="rect">
            <a:avLst/>
          </a:prstGeom>
          <a:solidFill>
            <a:srgbClr val="3366FF"/>
          </a:solidFill>
          <a:ln w="9525">
            <a:solidFill>
              <a:srgbClr val="2F2B2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u-HU" altLang="pt-BR" sz="1800" b="0" i="0" u="none" strike="noStrike" kern="0" cap="none" spc="0" normalizeH="0" baseline="0" noProof="0" dirty="0">
                <a:ln>
                  <a:noFill/>
                </a:ln>
                <a:solidFill>
                  <a:schemeClr val="bg2"/>
                </a:solidFill>
                <a:effectLst/>
                <a:uLnTx/>
                <a:uFillTx/>
                <a:latin typeface="Arial" panose="020B0604020202020204" pitchFamily="34" charset="0"/>
                <a:ea typeface="+mn-ea"/>
                <a:cs typeface="Arial" charset="0"/>
              </a:rPr>
              <a:t>Host3:10002</a:t>
            </a:r>
          </a:p>
        </p:txBody>
      </p:sp>
      <p:sp>
        <p:nvSpPr>
          <p:cNvPr id="12" name="Text Box 9">
            <a:extLst>
              <a:ext uri="{FF2B5EF4-FFF2-40B4-BE49-F238E27FC236}">
                <a16:creationId xmlns:a16="http://schemas.microsoft.com/office/drawing/2014/main" id="{D356D94C-6309-4FB7-BDD0-A0467272D13E}"/>
              </a:ext>
            </a:extLst>
          </p:cNvPr>
          <p:cNvSpPr txBox="1">
            <a:spLocks noChangeArrowheads="1"/>
          </p:cNvSpPr>
          <p:nvPr/>
        </p:nvSpPr>
        <p:spPr bwMode="auto">
          <a:xfrm>
            <a:off x="6945272" y="3005122"/>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hu-HU" altLang="pt-BR" sz="1800" b="0" i="0" u="none" strike="noStrike" kern="1200" cap="none" spc="0" normalizeH="0" baseline="0" noProof="0" dirty="0">
                <a:ln>
                  <a:noFill/>
                </a:ln>
                <a:solidFill>
                  <a:schemeClr val="bg2"/>
                </a:solidFill>
                <a:effectLst/>
                <a:uLnTx/>
                <a:uFillTx/>
                <a:latin typeface="Arial" panose="020B0604020202020204" pitchFamily="34" charset="0"/>
                <a:ea typeface="+mn-ea"/>
                <a:cs typeface="Arial" charset="0"/>
              </a:rPr>
              <a:t>replica</a:t>
            </a:r>
            <a:r>
              <a:rPr kumimoji="0" lang="hu-HU" altLang="pt-BR" sz="1800" b="0" i="0" u="none" strike="noStrike" kern="1200" cap="none" spc="0" normalizeH="0" baseline="-25000" noProof="0" dirty="0">
                <a:ln>
                  <a:noFill/>
                </a:ln>
                <a:solidFill>
                  <a:schemeClr val="bg2"/>
                </a:solidFill>
                <a:effectLst/>
                <a:uLnTx/>
                <a:uFillTx/>
                <a:latin typeface="Arial" panose="020B0604020202020204" pitchFamily="34" charset="0"/>
                <a:ea typeface="+mn-ea"/>
                <a:cs typeface="Arial" charset="0"/>
              </a:rPr>
              <a:t>1</a:t>
            </a:r>
          </a:p>
        </p:txBody>
      </p:sp>
      <p:sp>
        <p:nvSpPr>
          <p:cNvPr id="13" name="AutoShape 12">
            <a:extLst>
              <a:ext uri="{FF2B5EF4-FFF2-40B4-BE49-F238E27FC236}">
                <a16:creationId xmlns:a16="http://schemas.microsoft.com/office/drawing/2014/main" id="{E4DE74F7-03DA-4D85-82AB-9CCA38BF9A63}"/>
              </a:ext>
            </a:extLst>
          </p:cNvPr>
          <p:cNvSpPr>
            <a:spLocks noChangeArrowheads="1"/>
          </p:cNvSpPr>
          <p:nvPr/>
        </p:nvSpPr>
        <p:spPr bwMode="auto">
          <a:xfrm>
            <a:off x="6008647" y="4156060"/>
            <a:ext cx="1439862" cy="433387"/>
          </a:xfrm>
          <a:prstGeom prst="roundRect">
            <a:avLst>
              <a:gd name="adj" fmla="val 16667"/>
            </a:avLst>
          </a:prstGeom>
          <a:solidFill>
            <a:srgbClr val="993366"/>
          </a:solidFill>
          <a:ln w="9525">
            <a:solidFill>
              <a:srgbClr val="2F2B2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u-HU" altLang="pt-BR" sz="1800" b="0" i="0" u="none" strike="noStrike" kern="0" cap="none" spc="0" normalizeH="0" baseline="0" noProof="0" dirty="0">
                <a:ln>
                  <a:noFill/>
                </a:ln>
                <a:solidFill>
                  <a:schemeClr val="bg2"/>
                </a:solidFill>
                <a:effectLst/>
                <a:uLnTx/>
                <a:uFillTx/>
                <a:latin typeface="Arial" panose="020B0604020202020204" pitchFamily="34" charset="0"/>
                <a:ea typeface="+mn-ea"/>
                <a:cs typeface="Arial" charset="0"/>
              </a:rPr>
              <a:t>Client</a:t>
            </a:r>
          </a:p>
        </p:txBody>
      </p:sp>
      <p:pic>
        <p:nvPicPr>
          <p:cNvPr id="14" name="Picture 19" descr="georeplication">
            <a:extLst>
              <a:ext uri="{FF2B5EF4-FFF2-40B4-BE49-F238E27FC236}">
                <a16:creationId xmlns:a16="http://schemas.microsoft.com/office/drawing/2014/main" id="{17F48F42-44B3-41E1-85A1-3AF833FCC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415" y="4688081"/>
            <a:ext cx="1584325" cy="84058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21">
            <a:extLst>
              <a:ext uri="{FF2B5EF4-FFF2-40B4-BE49-F238E27FC236}">
                <a16:creationId xmlns:a16="http://schemas.microsoft.com/office/drawing/2014/main" id="{8A13927A-B0C5-4FF0-8B71-A8771D1FE99D}"/>
              </a:ext>
            </a:extLst>
          </p:cNvPr>
          <p:cNvSpPr>
            <a:spLocks noChangeArrowheads="1"/>
          </p:cNvSpPr>
          <p:nvPr/>
        </p:nvSpPr>
        <p:spPr bwMode="auto">
          <a:xfrm>
            <a:off x="6511884" y="3435335"/>
            <a:ext cx="360363" cy="649287"/>
          </a:xfrm>
          <a:prstGeom prst="upDownArrow">
            <a:avLst>
              <a:gd name="adj1" fmla="val 50000"/>
              <a:gd name="adj2" fmla="val 36035"/>
            </a:avLst>
          </a:prstGeom>
          <a:solidFill>
            <a:srgbClr val="A9A57C"/>
          </a:solidFill>
          <a:ln w="25400">
            <a:solidFill>
              <a:srgbClr val="2F2B2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schemeClr val="bg2"/>
              </a:solidFill>
              <a:effectLst/>
              <a:uLnTx/>
              <a:uFillTx/>
              <a:latin typeface="Arial" panose="020B0604020202020204" pitchFamily="34" charset="0"/>
              <a:ea typeface="+mn-ea"/>
              <a:cs typeface="Arial" charset="0"/>
            </a:endParaRPr>
          </a:p>
        </p:txBody>
      </p:sp>
      <p:sp>
        <p:nvSpPr>
          <p:cNvPr id="16" name="CaixaDeTexto 15">
            <a:extLst>
              <a:ext uri="{FF2B5EF4-FFF2-40B4-BE49-F238E27FC236}">
                <a16:creationId xmlns:a16="http://schemas.microsoft.com/office/drawing/2014/main" id="{1667A02F-C782-4ADC-A31D-F82614E7C45A}"/>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269950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596338" y="5177735"/>
            <a:ext cx="7897813" cy="852488"/>
          </a:xfrm>
          <a:noFill/>
          <a:ln w="9525">
            <a:noFill/>
            <a:miter lim="800000"/>
            <a:headEnd/>
            <a:tailEnd/>
          </a:ln>
        </p:spPr>
        <p:txBody>
          <a:bodyPr vert="horz" wrap="square" lIns="0" tIns="0" rIns="0" bIns="0" numCol="1" rtlCol="0" anchor="ctr" anchorCtr="0" compatLnSpc="1">
            <a:prstTxWarp prst="textNoShape">
              <a:avLst/>
            </a:prstTxWarp>
            <a:normAutofit/>
          </a:bodyPr>
          <a:lstStyle/>
          <a:p>
            <a:pPr algn="ctr"/>
            <a:r>
              <a:rPr lang="en-US" sz="2000" i="0" dirty="0" err="1">
                <a:solidFill>
                  <a:schemeClr val="bg2"/>
                </a:solidFill>
              </a:rPr>
              <a:t>Consistência</a:t>
            </a:r>
            <a:r>
              <a:rPr lang="en-US" sz="2000" i="0" dirty="0">
                <a:solidFill>
                  <a:schemeClr val="bg2"/>
                </a:solidFill>
              </a:rPr>
              <a:t> Forte </a:t>
            </a:r>
          </a:p>
        </p:txBody>
      </p:sp>
      <p:pic>
        <p:nvPicPr>
          <p:cNvPr id="2" name="Imagem 1">
            <a:extLst>
              <a:ext uri="{FF2B5EF4-FFF2-40B4-BE49-F238E27FC236}">
                <a16:creationId xmlns:a16="http://schemas.microsoft.com/office/drawing/2014/main" id="{A407D812-BDE8-41B6-AD66-75C1DC4C9636}"/>
              </a:ext>
            </a:extLst>
          </p:cNvPr>
          <p:cNvPicPr>
            <a:picLocks noChangeAspect="1"/>
          </p:cNvPicPr>
          <p:nvPr/>
        </p:nvPicPr>
        <p:blipFill>
          <a:blip r:embed="rId2"/>
          <a:stretch>
            <a:fillRect/>
          </a:stretch>
        </p:blipFill>
        <p:spPr>
          <a:xfrm>
            <a:off x="251520" y="1897506"/>
            <a:ext cx="4010060" cy="3280229"/>
          </a:xfrm>
          <a:prstGeom prst="rect">
            <a:avLst/>
          </a:prstGeom>
          <a:ln>
            <a:solidFill>
              <a:srgbClr val="C00000"/>
            </a:solidFill>
          </a:ln>
        </p:spPr>
      </p:pic>
      <p:sp>
        <p:nvSpPr>
          <p:cNvPr id="6" name="Título 1">
            <a:extLst>
              <a:ext uri="{FF2B5EF4-FFF2-40B4-BE49-F238E27FC236}">
                <a16:creationId xmlns:a16="http://schemas.microsoft.com/office/drawing/2014/main" id="{E7E0E734-B297-4EBB-9711-FA939CE6B1E3}"/>
              </a:ext>
            </a:extLst>
          </p:cNvPr>
          <p:cNvSpPr txBox="1">
            <a:spLocks/>
          </p:cNvSpPr>
          <p:nvPr/>
        </p:nvSpPr>
        <p:spPr bwMode="auto">
          <a:xfrm>
            <a:off x="274365" y="1147547"/>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p:txBody>
      </p:sp>
      <p:sp>
        <p:nvSpPr>
          <p:cNvPr id="7" name="Title 1">
            <a:extLst>
              <a:ext uri="{FF2B5EF4-FFF2-40B4-BE49-F238E27FC236}">
                <a16:creationId xmlns:a16="http://schemas.microsoft.com/office/drawing/2014/main" id="{2D0F2D81-069E-43BF-BB29-44CE4C40A518}"/>
              </a:ext>
            </a:extLst>
          </p:cNvPr>
          <p:cNvSpPr txBox="1">
            <a:spLocks/>
          </p:cNvSpPr>
          <p:nvPr/>
        </p:nvSpPr>
        <p:spPr>
          <a:xfrm>
            <a:off x="4545244" y="1897506"/>
            <a:ext cx="4347235" cy="3253264"/>
          </a:xfrm>
          <a:prstGeom prst="rect">
            <a:avLst/>
          </a:prstGeom>
          <a:ln>
            <a:solidFill>
              <a:srgbClr val="C00000"/>
            </a:solidFill>
          </a:ln>
        </p:spPr>
        <p:txBody>
          <a:bodyPr>
            <a:noAutofit/>
          </a:bodyPr>
          <a:lstStyle>
            <a:lvl1pPr algn="ctr" rtl="0" fontAlgn="base">
              <a:spcBef>
                <a:spcPct val="0"/>
              </a:spcBef>
              <a:spcAft>
                <a:spcPct val="0"/>
              </a:spcAft>
              <a:defRPr sz="4400" kern="1200">
                <a:solidFill>
                  <a:schemeClr val="tx1"/>
                </a:solidFill>
                <a:latin typeface="Calibri" panose="020F0502020204030204" pitchFamily="34" charset="0"/>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O nó </a:t>
            </a:r>
            <a:r>
              <a:rPr kumimoji="0" lang="pt-BR" sz="18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primário</a:t>
            </a: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recebe todas as operações de atualização em seus conjuntos de dados no log de operações - </a:t>
            </a:r>
            <a:r>
              <a:rPr kumimoji="0" lang="pt-BR" sz="18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oplog</a:t>
            </a: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Os </a:t>
            </a:r>
            <a:r>
              <a:rPr kumimoji="0" lang="pt-BR" sz="18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secundários</a:t>
            </a: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replicam o </a:t>
            </a:r>
            <a:r>
              <a:rPr kumimoji="0" lang="pt-BR" sz="18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oplog</a:t>
            </a:r>
            <a:r>
              <a:rPr kumimoji="0" lang="pt-BR"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do primário e aplicam as operações aos seus conjuntos de dados, de modo que os conjuntos de dados dos secundários refletem o conjunto de dados do primário</a:t>
            </a:r>
            <a:endParaRPr kumimoji="0" lang="en-US" sz="18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endParaRPr>
          </a:p>
        </p:txBody>
      </p:sp>
      <p:sp>
        <p:nvSpPr>
          <p:cNvPr id="8" name="CaixaDeTexto 7">
            <a:extLst>
              <a:ext uri="{FF2B5EF4-FFF2-40B4-BE49-F238E27FC236}">
                <a16:creationId xmlns:a16="http://schemas.microsoft.com/office/drawing/2014/main" id="{446F56EB-37AE-4442-B547-77835834508F}"/>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3907096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44" y="1234456"/>
            <a:ext cx="8153400" cy="990600"/>
          </a:xfrm>
        </p:spPr>
        <p:txBody>
          <a:bodyPr>
            <a:normAutofit/>
          </a:bodyPr>
          <a:lstStyle/>
          <a:p>
            <a:pPr algn="l"/>
            <a:r>
              <a:rPr lang="en-US" sz="2000" b="0" i="0" dirty="0">
                <a:latin typeface="Calibri" panose="020F0502020204030204" pitchFamily="34" charset="0"/>
                <a:cs typeface="Calibri" panose="020F0502020204030204" pitchFamily="34" charset="0"/>
              </a:rPr>
              <a:t>Multi Replication</a:t>
            </a:r>
          </a:p>
        </p:txBody>
      </p:sp>
      <p:sp>
        <p:nvSpPr>
          <p:cNvPr id="6" name="Content Placeholder 5"/>
          <p:cNvSpPr>
            <a:spLocks noGrp="1"/>
          </p:cNvSpPr>
          <p:nvPr>
            <p:ph idx="1"/>
          </p:nvPr>
        </p:nvSpPr>
        <p:spPr>
          <a:xfrm>
            <a:off x="2045626" y="1799897"/>
            <a:ext cx="6486814" cy="971396"/>
          </a:xfrm>
          <a:ln>
            <a:solidFill>
              <a:srgbClr val="C00000"/>
            </a:solidFill>
          </a:ln>
        </p:spPr>
        <p:txBody>
          <a:bodyPr>
            <a:noAutofit/>
          </a:bodyPr>
          <a:lstStyle/>
          <a:p>
            <a:pPr>
              <a:lnSpc>
                <a:spcPct val="150000"/>
              </a:lnSpc>
              <a:spcBef>
                <a:spcPct val="0"/>
              </a:spcBef>
            </a:pPr>
            <a:r>
              <a:rPr lang="en-US" sz="1800" b="0" i="0" dirty="0">
                <a:solidFill>
                  <a:schemeClr val="bg2"/>
                </a:solidFill>
                <a:ea typeface="+mj-ea"/>
                <a:cs typeface="+mj-cs"/>
              </a:rPr>
              <a:t>Dados </a:t>
            </a:r>
            <a:r>
              <a:rPr lang="en-US" sz="1800" b="0" i="0" dirty="0" err="1">
                <a:solidFill>
                  <a:schemeClr val="bg2"/>
                </a:solidFill>
                <a:ea typeface="+mj-ea"/>
                <a:cs typeface="+mj-cs"/>
              </a:rPr>
              <a:t>podem</a:t>
            </a:r>
            <a:r>
              <a:rPr lang="en-US" sz="1800" b="0" i="0" dirty="0">
                <a:solidFill>
                  <a:schemeClr val="bg2"/>
                </a:solidFill>
                <a:ea typeface="+mj-ea"/>
                <a:cs typeface="+mj-cs"/>
              </a:rPr>
              <a:t> </a:t>
            </a:r>
            <a:r>
              <a:rPr lang="en-US" sz="1800" b="0" i="0" dirty="0" err="1">
                <a:solidFill>
                  <a:schemeClr val="bg2"/>
                </a:solidFill>
                <a:ea typeface="+mj-ea"/>
                <a:cs typeface="+mj-cs"/>
              </a:rPr>
              <a:t>ser</a:t>
            </a:r>
            <a:r>
              <a:rPr lang="en-US" sz="1800" b="0" i="0" dirty="0">
                <a:solidFill>
                  <a:schemeClr val="bg2"/>
                </a:solidFill>
                <a:ea typeface="+mj-ea"/>
                <a:cs typeface="+mj-cs"/>
              </a:rPr>
              <a:t> </a:t>
            </a:r>
            <a:r>
              <a:rPr lang="en-US" sz="1800" b="0" i="0" dirty="0" err="1">
                <a:solidFill>
                  <a:schemeClr val="bg2"/>
                </a:solidFill>
                <a:ea typeface="+mj-ea"/>
                <a:cs typeface="+mj-cs"/>
              </a:rPr>
              <a:t>replicados</a:t>
            </a:r>
            <a:r>
              <a:rPr lang="en-US" sz="1800" b="0" i="0" dirty="0">
                <a:solidFill>
                  <a:schemeClr val="bg2"/>
                </a:solidFill>
                <a:ea typeface="+mj-ea"/>
                <a:cs typeface="+mj-cs"/>
              </a:rPr>
              <a:t> </a:t>
            </a:r>
            <a:r>
              <a:rPr lang="en-US" sz="1800" b="0" i="0" dirty="0" err="1">
                <a:solidFill>
                  <a:schemeClr val="bg2"/>
                </a:solidFill>
                <a:ea typeface="+mj-ea"/>
                <a:cs typeface="+mj-cs"/>
              </a:rPr>
              <a:t>simultaneamente</a:t>
            </a:r>
            <a:r>
              <a:rPr lang="en-US" sz="1800" b="0" i="0" dirty="0">
                <a:solidFill>
                  <a:schemeClr val="bg2"/>
                </a:solidFill>
                <a:ea typeface="+mj-ea"/>
                <a:cs typeface="+mj-cs"/>
              </a:rPr>
              <a:t> </a:t>
            </a:r>
            <a:r>
              <a:rPr lang="en-US" sz="1800" b="0" i="0" dirty="0" err="1">
                <a:solidFill>
                  <a:schemeClr val="bg2"/>
                </a:solidFill>
                <a:ea typeface="+mj-ea"/>
                <a:cs typeface="+mj-cs"/>
              </a:rPr>
              <a:t>em</a:t>
            </a:r>
            <a:r>
              <a:rPr lang="en-US" sz="1800" b="0" i="0" dirty="0">
                <a:solidFill>
                  <a:schemeClr val="bg2"/>
                </a:solidFill>
                <a:ea typeface="+mj-ea"/>
                <a:cs typeface="+mj-cs"/>
              </a:rPr>
              <a:t> </a:t>
            </a:r>
            <a:r>
              <a:rPr lang="en-US" sz="1800" b="0" i="0" dirty="0" err="1">
                <a:solidFill>
                  <a:schemeClr val="bg2"/>
                </a:solidFill>
                <a:ea typeface="+mj-ea"/>
                <a:cs typeface="+mj-cs"/>
              </a:rPr>
              <a:t>muitos</a:t>
            </a:r>
            <a:r>
              <a:rPr lang="en-US" sz="1800" b="0" i="0" dirty="0">
                <a:solidFill>
                  <a:schemeClr val="bg2"/>
                </a:solidFill>
                <a:ea typeface="+mj-ea"/>
                <a:cs typeface="+mj-cs"/>
              </a:rPr>
              <a:t> </a:t>
            </a:r>
            <a:r>
              <a:rPr lang="en-US" sz="1800" b="0" i="0" dirty="0" err="1">
                <a:solidFill>
                  <a:schemeClr val="bg2"/>
                </a:solidFill>
                <a:ea typeface="+mj-ea"/>
                <a:cs typeface="+mj-cs"/>
              </a:rPr>
              <a:t>locais</a:t>
            </a:r>
            <a:endParaRPr lang="en-US" sz="1800" b="0" i="0" dirty="0">
              <a:solidFill>
                <a:schemeClr val="bg2"/>
              </a:solidFill>
              <a:ea typeface="+mj-ea"/>
              <a:cs typeface="+mj-cs"/>
            </a:endParaRPr>
          </a:p>
          <a:p>
            <a:pPr>
              <a:lnSpc>
                <a:spcPct val="150000"/>
              </a:lnSpc>
              <a:spcBef>
                <a:spcPct val="0"/>
              </a:spcBef>
            </a:pPr>
            <a:r>
              <a:rPr lang="en-US" sz="1800" b="0" i="0" dirty="0">
                <a:solidFill>
                  <a:schemeClr val="bg2"/>
                </a:solidFill>
                <a:ea typeface="+mj-ea"/>
                <a:cs typeface="+mj-cs"/>
              </a:rPr>
              <a:t>Odd number é </a:t>
            </a:r>
            <a:r>
              <a:rPr lang="en-US" sz="1800" b="0" i="0" dirty="0" err="1">
                <a:solidFill>
                  <a:schemeClr val="bg2"/>
                </a:solidFill>
                <a:ea typeface="+mj-ea"/>
                <a:cs typeface="+mj-cs"/>
              </a:rPr>
              <a:t>indicado</a:t>
            </a:r>
            <a:r>
              <a:rPr lang="en-US" sz="1800" b="0" i="0" dirty="0">
                <a:solidFill>
                  <a:schemeClr val="bg2"/>
                </a:solidFill>
                <a:ea typeface="+mj-ea"/>
                <a:cs typeface="+mj-cs"/>
              </a:rPr>
              <a:t> no replica set – </a:t>
            </a:r>
            <a:r>
              <a:rPr lang="en-US" sz="1800" b="0" i="0" dirty="0" err="1">
                <a:solidFill>
                  <a:schemeClr val="bg2"/>
                </a:solidFill>
                <a:ea typeface="+mj-ea"/>
                <a:cs typeface="+mj-cs"/>
              </a:rPr>
              <a:t>número</a:t>
            </a:r>
            <a:r>
              <a:rPr lang="en-US" sz="1800" b="0" i="0" dirty="0">
                <a:solidFill>
                  <a:schemeClr val="bg2"/>
                </a:solidFill>
                <a:ea typeface="+mj-ea"/>
                <a:cs typeface="+mj-cs"/>
              </a:rPr>
              <a:t> de </a:t>
            </a:r>
            <a:r>
              <a:rPr lang="en-US" sz="1800" b="0" i="0" dirty="0" err="1">
                <a:solidFill>
                  <a:schemeClr val="bg2"/>
                </a:solidFill>
                <a:ea typeface="+mj-ea"/>
                <a:cs typeface="+mj-cs"/>
              </a:rPr>
              <a:t>servidores</a:t>
            </a:r>
            <a:endParaRPr lang="en-US" sz="1800" b="0" i="0" dirty="0">
              <a:solidFill>
                <a:schemeClr val="bg2"/>
              </a:solidFill>
              <a:ea typeface="+mj-ea"/>
              <a:cs typeface="+mj-cs"/>
            </a:endParaRPr>
          </a:p>
        </p:txBody>
      </p:sp>
      <p:sp>
        <p:nvSpPr>
          <p:cNvPr id="7" name="Shape 237"/>
          <p:cNvSpPr/>
          <p:nvPr/>
        </p:nvSpPr>
        <p:spPr>
          <a:xfrm>
            <a:off x="2045626" y="2852936"/>
            <a:ext cx="6486814" cy="2695448"/>
          </a:xfrm>
          <a:prstGeom prst="rect">
            <a:avLst/>
          </a:prstGeom>
          <a:blipFill>
            <a:blip r:embed="rId2"/>
            <a:stretch>
              <a:fillRect/>
            </a:stretch>
          </a:blipFill>
          <a:ln>
            <a:solidFill>
              <a:srgbClr val="C00000"/>
            </a:solidFill>
          </a:ln>
        </p:spPr>
      </p:sp>
      <p:sp>
        <p:nvSpPr>
          <p:cNvPr id="3" name="Retângulo 2">
            <a:extLst>
              <a:ext uri="{FF2B5EF4-FFF2-40B4-BE49-F238E27FC236}">
                <a16:creationId xmlns:a16="http://schemas.microsoft.com/office/drawing/2014/main" id="{6E418E9A-2849-4486-9AF3-2B40CD4C5113}"/>
              </a:ext>
            </a:extLst>
          </p:cNvPr>
          <p:cNvSpPr/>
          <p:nvPr/>
        </p:nvSpPr>
        <p:spPr>
          <a:xfrm>
            <a:off x="3894270" y="5137447"/>
            <a:ext cx="4572000" cy="307777"/>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Calibri"/>
                <a:ea typeface="+mn-ea"/>
                <a:cs typeface="Arial" charset="0"/>
              </a:rPr>
              <a:t>mechanism for detecting failing node</a:t>
            </a:r>
            <a:endParaRPr kumimoji="0" lang="pt-BR" sz="1400" b="0" i="0" u="none" strike="noStrike" kern="1200" cap="none" spc="0" normalizeH="0" baseline="0" noProof="0" dirty="0">
              <a:ln>
                <a:noFill/>
              </a:ln>
              <a:solidFill>
                <a:schemeClr val="bg2"/>
              </a:solidFill>
              <a:effectLst/>
              <a:uLnTx/>
              <a:uFillTx/>
              <a:latin typeface="Calibri"/>
              <a:ea typeface="+mn-ea"/>
              <a:cs typeface="Arial" charset="0"/>
            </a:endParaRPr>
          </a:p>
        </p:txBody>
      </p:sp>
      <p:sp>
        <p:nvSpPr>
          <p:cNvPr id="8" name="Título 1">
            <a:extLst>
              <a:ext uri="{FF2B5EF4-FFF2-40B4-BE49-F238E27FC236}">
                <a16:creationId xmlns:a16="http://schemas.microsoft.com/office/drawing/2014/main" id="{12D8635C-F725-4918-A148-013D7B76A7C7}"/>
              </a:ext>
            </a:extLst>
          </p:cNvPr>
          <p:cNvSpPr txBox="1">
            <a:spLocks/>
          </p:cNvSpPr>
          <p:nvPr/>
        </p:nvSpPr>
        <p:spPr bwMode="auto">
          <a:xfrm>
            <a:off x="400844" y="823309"/>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p:txBody>
      </p:sp>
      <p:sp>
        <p:nvSpPr>
          <p:cNvPr id="9" name="CaixaDeTexto 8">
            <a:extLst>
              <a:ext uri="{FF2B5EF4-FFF2-40B4-BE49-F238E27FC236}">
                <a16:creationId xmlns:a16="http://schemas.microsoft.com/office/drawing/2014/main" id="{BDF29A0A-73FD-4D96-BD9A-DC9D5FACF159}"/>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42261293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622523" y="5347683"/>
            <a:ext cx="7898954" cy="851683"/>
          </a:xfrm>
        </p:spPr>
        <p:txBody>
          <a:bodyPr>
            <a:normAutofit/>
          </a:bodyPr>
          <a:lstStyle/>
          <a:p>
            <a:pPr algn="ctr"/>
            <a:r>
              <a:rPr lang="en-US" sz="2000" i="0" dirty="0">
                <a:solidFill>
                  <a:schemeClr val="bg2"/>
                </a:solidFill>
              </a:rPr>
              <a:t>Failover </a:t>
            </a:r>
            <a:r>
              <a:rPr lang="en-US" sz="2000" i="0" dirty="0" err="1">
                <a:solidFill>
                  <a:schemeClr val="bg2"/>
                </a:solidFill>
              </a:rPr>
              <a:t>automático</a:t>
            </a:r>
            <a:endParaRPr lang="en-US" sz="2000" i="0" dirty="0">
              <a:solidFill>
                <a:schemeClr val="bg2"/>
              </a:solidFill>
            </a:endParaRPr>
          </a:p>
        </p:txBody>
      </p:sp>
      <p:pic>
        <p:nvPicPr>
          <p:cNvPr id="2" name="Imagem 1">
            <a:extLst>
              <a:ext uri="{FF2B5EF4-FFF2-40B4-BE49-F238E27FC236}">
                <a16:creationId xmlns:a16="http://schemas.microsoft.com/office/drawing/2014/main" id="{33DCF57F-C628-4D71-A223-C48AFE309DD8}"/>
              </a:ext>
            </a:extLst>
          </p:cNvPr>
          <p:cNvPicPr>
            <a:picLocks noChangeAspect="1"/>
          </p:cNvPicPr>
          <p:nvPr/>
        </p:nvPicPr>
        <p:blipFill>
          <a:blip r:embed="rId2"/>
          <a:stretch>
            <a:fillRect/>
          </a:stretch>
        </p:blipFill>
        <p:spPr>
          <a:xfrm>
            <a:off x="329605" y="2176737"/>
            <a:ext cx="4293367" cy="3254372"/>
          </a:xfrm>
          <a:prstGeom prst="rect">
            <a:avLst/>
          </a:prstGeom>
          <a:ln>
            <a:solidFill>
              <a:srgbClr val="C00000"/>
            </a:solidFill>
          </a:ln>
        </p:spPr>
      </p:pic>
      <p:sp>
        <p:nvSpPr>
          <p:cNvPr id="7" name="Content Placeholder 2">
            <a:extLst>
              <a:ext uri="{FF2B5EF4-FFF2-40B4-BE49-F238E27FC236}">
                <a16:creationId xmlns:a16="http://schemas.microsoft.com/office/drawing/2014/main" id="{D22FDB66-E52C-4DCB-A73B-D46FD4BD6379}"/>
              </a:ext>
            </a:extLst>
          </p:cNvPr>
          <p:cNvSpPr txBox="1">
            <a:spLocks/>
          </p:cNvSpPr>
          <p:nvPr/>
        </p:nvSpPr>
        <p:spPr>
          <a:xfrm>
            <a:off x="4918720" y="2166840"/>
            <a:ext cx="3557237" cy="2961902"/>
          </a:xfrm>
          <a:prstGeom prst="rect">
            <a:avLst/>
          </a:prstGeom>
          <a:ln>
            <a:solidFill>
              <a:srgbClr val="C00000"/>
            </a:solidFill>
          </a:ln>
        </p:spPr>
        <p:txBody>
          <a:bodyPr>
            <a:noAutofit/>
          </a:bodyPr>
          <a:lstStyle>
            <a:defPPr>
              <a:defRPr lang="pt-BR"/>
            </a:defPPr>
            <a:lvl1pPr eaLnBrk="1" hangingPunct="1">
              <a:lnSpc>
                <a:spcPct val="150000"/>
              </a:lnSpc>
              <a:defRPr sz="1800">
                <a:latin typeface="Calibri" panose="020F0502020204030204" pitchFamily="34" charset="0"/>
                <a:ea typeface="+mj-ea"/>
                <a:cs typeface="+mj-cs"/>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Quando</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o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nó</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primário</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falha</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os</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nós</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secundários</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remanescentes</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votam</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para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eleger</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o novo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Primário</a:t>
            </a:r>
            <a:r>
              <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a:t>
            </a:r>
          </a:p>
          <a:p>
            <a:pPr marL="457200" marR="0" lvl="1"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Calibri" pitchFamily="34" charset="0"/>
              <a:ea typeface="+mn-ea"/>
              <a:cs typeface="Arial" charset="0"/>
            </a:endParaRPr>
          </a:p>
        </p:txBody>
      </p:sp>
      <p:sp>
        <p:nvSpPr>
          <p:cNvPr id="6" name="Title 1">
            <a:extLst>
              <a:ext uri="{FF2B5EF4-FFF2-40B4-BE49-F238E27FC236}">
                <a16:creationId xmlns:a16="http://schemas.microsoft.com/office/drawing/2014/main" id="{159C7065-669B-448F-B637-38BDD4142EC9}"/>
              </a:ext>
            </a:extLst>
          </p:cNvPr>
          <p:cNvSpPr txBox="1">
            <a:spLocks/>
          </p:cNvSpPr>
          <p:nvPr/>
        </p:nvSpPr>
        <p:spPr>
          <a:xfrm>
            <a:off x="400844" y="1234456"/>
            <a:ext cx="8153400" cy="990600"/>
          </a:xfrm>
          <a:prstGeom prst="rect">
            <a:avLst/>
          </a:prstGeom>
        </p:spPr>
        <p:txBody>
          <a:bodyPr vert="horz" lIns="0" tIns="0" rIns="0" bIns="0" rtlCol="0" anchor="ctr">
            <a:normAutofit/>
          </a:bodyPr>
          <a:lstStyle>
            <a:lvl1pPr algn="r" rtl="0" eaLnBrk="0" fontAlgn="base" hangingPunct="0">
              <a:lnSpc>
                <a:spcPct val="90000"/>
              </a:lnSpc>
              <a:spcBef>
                <a:spcPct val="0"/>
              </a:spcBef>
              <a:spcAft>
                <a:spcPct val="0"/>
              </a:spcAft>
              <a:defRPr sz="3600" b="1" i="1">
                <a:solidFill>
                  <a:srgbClr val="6BA34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en-US" sz="2000" b="0" i="0" kern="0" dirty="0">
                <a:solidFill>
                  <a:schemeClr val="bg2"/>
                </a:solidFill>
                <a:latin typeface="Calibri" panose="020F0502020204030204" pitchFamily="34" charset="0"/>
                <a:cs typeface="Calibri" panose="020F0502020204030204" pitchFamily="34" charset="0"/>
              </a:rPr>
              <a:t>Multi Replication</a:t>
            </a:r>
          </a:p>
        </p:txBody>
      </p:sp>
      <p:sp>
        <p:nvSpPr>
          <p:cNvPr id="9" name="Título 1">
            <a:extLst>
              <a:ext uri="{FF2B5EF4-FFF2-40B4-BE49-F238E27FC236}">
                <a16:creationId xmlns:a16="http://schemas.microsoft.com/office/drawing/2014/main" id="{C59909FE-C915-4D9D-B540-C037CB8F23B8}"/>
              </a:ext>
            </a:extLst>
          </p:cNvPr>
          <p:cNvSpPr txBox="1">
            <a:spLocks/>
          </p:cNvSpPr>
          <p:nvPr/>
        </p:nvSpPr>
        <p:spPr bwMode="auto">
          <a:xfrm>
            <a:off x="400844" y="823309"/>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p:txBody>
      </p:sp>
      <p:sp>
        <p:nvSpPr>
          <p:cNvPr id="10" name="CaixaDeTexto 9">
            <a:extLst>
              <a:ext uri="{FF2B5EF4-FFF2-40B4-BE49-F238E27FC236}">
                <a16:creationId xmlns:a16="http://schemas.microsoft.com/office/drawing/2014/main" id="{D6559357-D3DD-4596-8EDF-927BA4924DE9}"/>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2336286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95A2172-EEB4-499D-8E40-92A52CC0ADEA}"/>
              </a:ext>
            </a:extLst>
          </p:cNvPr>
          <p:cNvSpPr txBox="1">
            <a:spLocks/>
          </p:cNvSpPr>
          <p:nvPr/>
        </p:nvSpPr>
        <p:spPr>
          <a:xfrm>
            <a:off x="622523" y="5223304"/>
            <a:ext cx="7898954" cy="851683"/>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600" b="1" i="0" kern="1200" cap="none" baseline="0">
                <a:solidFill>
                  <a:srgbClr val="6BA342"/>
                </a:solidFill>
                <a:latin typeface="PT Sans"/>
                <a:ea typeface="+mj-ea"/>
                <a:cs typeface="PT Sans"/>
              </a:defRPr>
            </a:lvl1p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00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Replica Set – Recovery</a:t>
            </a:r>
          </a:p>
        </p:txBody>
      </p:sp>
      <p:pic>
        <p:nvPicPr>
          <p:cNvPr id="8" name="Picture 5" descr="replication_1_S5.eps">
            <a:extLst>
              <a:ext uri="{FF2B5EF4-FFF2-40B4-BE49-F238E27FC236}">
                <a16:creationId xmlns:a16="http://schemas.microsoft.com/office/drawing/2014/main" id="{412E4022-8C4E-452A-82F0-D7802521A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5414516" cy="3408278"/>
          </a:xfrm>
          <a:prstGeom prst="rect">
            <a:avLst/>
          </a:prstGeom>
          <a:ln>
            <a:solidFill>
              <a:srgbClr val="C00000"/>
            </a:solidFill>
          </a:ln>
        </p:spPr>
      </p:pic>
      <p:sp>
        <p:nvSpPr>
          <p:cNvPr id="5" name="Content Placeholder 2">
            <a:extLst>
              <a:ext uri="{FF2B5EF4-FFF2-40B4-BE49-F238E27FC236}">
                <a16:creationId xmlns:a16="http://schemas.microsoft.com/office/drawing/2014/main" id="{DDD65338-8EBF-47D4-9F56-B3BA9448157B}"/>
              </a:ext>
            </a:extLst>
          </p:cNvPr>
          <p:cNvSpPr txBox="1">
            <a:spLocks/>
          </p:cNvSpPr>
          <p:nvPr/>
        </p:nvSpPr>
        <p:spPr>
          <a:xfrm>
            <a:off x="5796136" y="1844825"/>
            <a:ext cx="3188323" cy="3408278"/>
          </a:xfrm>
          <a:prstGeom prst="rect">
            <a:avLst/>
          </a:prstGeom>
          <a:ln>
            <a:solidFill>
              <a:srgbClr val="C00000"/>
            </a:solidFill>
          </a:ln>
        </p:spPr>
        <p:txBody>
          <a:bodyPr>
            <a:noAutofit/>
          </a:bodyPr>
          <a:lstStyle>
            <a:defPPr>
              <a:defRPr lang="pt-BR"/>
            </a:defPPr>
            <a:lvl1pPr eaLnBrk="1" hangingPunct="1">
              <a:lnSpc>
                <a:spcPct val="150000"/>
              </a:lnSpc>
              <a:defRPr sz="1800">
                <a:latin typeface="Calibri" panose="020F0502020204030204" pitchFamily="34" charset="0"/>
                <a:ea typeface="+mj-ea"/>
                <a:cs typeface="+mj-cs"/>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Quando</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o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nó</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primário</a:t>
            </a:r>
            <a:r>
              <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anterior </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retorna</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o novo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nó</a:t>
            </a:r>
            <a:r>
              <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1"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primário</a:t>
            </a:r>
            <a:r>
              <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promove</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0" i="0" u="none" strike="noStrike" kern="1200" cap="none" spc="0" normalizeH="0" baseline="0" noProof="0" dirty="0" err="1">
                <a:ln>
                  <a:noFill/>
                </a:ln>
                <a:solidFill>
                  <a:schemeClr val="bg2"/>
                </a:solidFill>
                <a:effectLst/>
                <a:uLnTx/>
                <a:uFillTx/>
                <a:latin typeface="Calibri" panose="020F0502020204030204" pitchFamily="34" charset="0"/>
                <a:ea typeface="+mj-ea"/>
                <a:cs typeface="+mj-cs"/>
              </a:rPr>
              <a:t>seu</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r>
              <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recovery</a:t>
            </a:r>
            <a:r>
              <a:rPr kumimoji="0" lang="en-US" sz="2000" b="0" i="0" u="none" strike="noStrike" kern="1200" cap="none" spc="0" normalizeH="0" baseline="0" noProof="0" dirty="0">
                <a:ln>
                  <a:noFill/>
                </a:ln>
                <a:solidFill>
                  <a:schemeClr val="bg2"/>
                </a:solidFill>
                <a:effectLst/>
                <a:uLnTx/>
                <a:uFillTx/>
                <a:latin typeface="Calibri" panose="020F0502020204030204" pitchFamily="34" charset="0"/>
                <a:ea typeface="+mj-ea"/>
                <a:cs typeface="+mj-cs"/>
              </a:rPr>
              <a:t>. </a:t>
            </a:r>
            <a:endParaRPr kumimoji="0" lang="en-US" sz="2000" b="1" i="0" u="none" strike="noStrike" kern="1200" cap="none" spc="0" normalizeH="0" baseline="0" noProof="0" dirty="0">
              <a:ln>
                <a:noFill/>
              </a:ln>
              <a:solidFill>
                <a:schemeClr val="bg2"/>
              </a:solidFill>
              <a:effectLst/>
              <a:uLnTx/>
              <a:uFillTx/>
              <a:latin typeface="Calibri" panose="020F0502020204030204" pitchFamily="34" charset="0"/>
              <a:ea typeface="+mj-ea"/>
              <a:cs typeface="+mj-cs"/>
            </a:endParaRPr>
          </a:p>
          <a:p>
            <a:pPr marL="457200" marR="0" lvl="1"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Calibri" pitchFamily="34" charset="0"/>
              <a:ea typeface="+mn-ea"/>
              <a:cs typeface="Arial" charset="0"/>
            </a:endParaRPr>
          </a:p>
        </p:txBody>
      </p:sp>
      <p:sp>
        <p:nvSpPr>
          <p:cNvPr id="13" name="Título 1">
            <a:extLst>
              <a:ext uri="{FF2B5EF4-FFF2-40B4-BE49-F238E27FC236}">
                <a16:creationId xmlns:a16="http://schemas.microsoft.com/office/drawing/2014/main" id="{873983BC-4758-4278-80F8-B2F9ADEAC5D8}"/>
              </a:ext>
            </a:extLst>
          </p:cNvPr>
          <p:cNvSpPr txBox="1">
            <a:spLocks/>
          </p:cNvSpPr>
          <p:nvPr/>
        </p:nvSpPr>
        <p:spPr bwMode="auto">
          <a:xfrm>
            <a:off x="179512" y="760913"/>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a:p>
            <a:pPr marL="0" marR="0" lvl="0" indent="0" algn="l" defTabSz="914400" rtl="0" eaLnBrk="0" fontAlgn="base" latinLnBrk="0" hangingPunct="0">
              <a:lnSpc>
                <a:spcPct val="90000"/>
              </a:lnSpc>
              <a:spcBef>
                <a:spcPct val="0"/>
              </a:spcBef>
              <a:spcAft>
                <a:spcPct val="0"/>
              </a:spcAft>
              <a:buClrTx/>
              <a:buSzTx/>
              <a:buFontTx/>
              <a:buNone/>
              <a:tabLst/>
              <a:defRPr/>
            </a:pPr>
            <a:r>
              <a:rPr lang="pt-BR" sz="2000" b="0" i="0" kern="0" dirty="0" err="1">
                <a:solidFill>
                  <a:schemeClr val="bg2"/>
                </a:solidFill>
                <a:latin typeface="Calibri" panose="020F0502020204030204" pitchFamily="34" charset="0"/>
                <a:cs typeface="Calibri" panose="020F0502020204030204" pitchFamily="34" charset="0"/>
              </a:rPr>
              <a:t>Multi</a:t>
            </a:r>
            <a:r>
              <a:rPr lang="pt-BR" sz="2000" b="0" i="0" kern="0" dirty="0">
                <a:solidFill>
                  <a:schemeClr val="bg2"/>
                </a:solidFill>
                <a:latin typeface="Calibri" panose="020F0502020204030204" pitchFamily="34" charset="0"/>
                <a:cs typeface="Calibri" panose="020F0502020204030204" pitchFamily="34" charset="0"/>
              </a:rPr>
              <a:t> </a:t>
            </a:r>
            <a:r>
              <a:rPr lang="pt-BR" sz="2000" b="0" i="0" kern="0" dirty="0" err="1">
                <a:solidFill>
                  <a:schemeClr val="bg2"/>
                </a:solidFill>
                <a:latin typeface="Calibri" panose="020F0502020204030204" pitchFamily="34" charset="0"/>
                <a:cs typeface="Calibri" panose="020F0502020204030204" pitchFamily="34" charset="0"/>
              </a:rPr>
              <a:t>Replication</a:t>
            </a: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14" name="CaixaDeTexto 13">
            <a:extLst>
              <a:ext uri="{FF2B5EF4-FFF2-40B4-BE49-F238E27FC236}">
                <a16:creationId xmlns:a16="http://schemas.microsoft.com/office/drawing/2014/main" id="{617DC3DB-F510-4C8C-9DE3-F019B179AA48}"/>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437592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34" y="20074"/>
            <a:ext cx="8229600" cy="1143000"/>
          </a:xfrm>
        </p:spPr>
        <p:txBody>
          <a:bodyPr anchor="t">
            <a:normAutofit fontScale="90000"/>
          </a:bodyPr>
          <a:lstStyle/>
          <a:p>
            <a:pPr lvl="0" algn="l">
              <a:lnSpc>
                <a:spcPct val="90000"/>
              </a:lnSpc>
              <a:defRPr/>
            </a:pPr>
            <a:br>
              <a:rPr lang="pt-BR" sz="2400" b="1" kern="0" dirty="0">
                <a:ea typeface="+mn-ea"/>
                <a:cs typeface="Calibri" panose="020F0502020204030204" pitchFamily="34" charset="0"/>
              </a:rPr>
            </a:br>
            <a:br>
              <a:rPr lang="en-US" sz="2000" dirty="0"/>
            </a:br>
            <a:r>
              <a:rPr lang="en-US" sz="2000" i="0" dirty="0" err="1"/>
              <a:t>Falando</a:t>
            </a:r>
            <a:r>
              <a:rPr lang="en-US" sz="2000" i="0" dirty="0"/>
              <a:t> </a:t>
            </a:r>
            <a:r>
              <a:rPr lang="en-US" sz="2000" i="0" dirty="0" err="1"/>
              <a:t>sobre</a:t>
            </a:r>
            <a:r>
              <a:rPr lang="en-US" sz="2000" i="0" dirty="0"/>
              <a:t> ORM – </a:t>
            </a:r>
            <a:r>
              <a:rPr lang="en-US" sz="2000" i="0" dirty="0" err="1"/>
              <a:t>Mapeamento</a:t>
            </a:r>
            <a:r>
              <a:rPr lang="en-US" sz="2000" i="0" dirty="0"/>
              <a:t> </a:t>
            </a:r>
            <a:r>
              <a:rPr lang="en-US" sz="2000" i="0" dirty="0" err="1"/>
              <a:t>Objeto-Relacional</a:t>
            </a:r>
            <a:r>
              <a:rPr lang="en-US" sz="2000" i="0" dirty="0"/>
              <a:t> </a:t>
            </a:r>
            <a:br>
              <a:rPr lang="en-US" sz="2000" dirty="0"/>
            </a:br>
            <a:br>
              <a:rPr lang="en-US" sz="2000" b="0" i="0" dirty="0"/>
            </a:br>
            <a:r>
              <a:rPr lang="en-US" sz="2000" b="0" i="0" dirty="0"/>
              <a:t>Classes </a:t>
            </a:r>
            <a:r>
              <a:rPr lang="en-US" sz="2000" b="0" i="0" dirty="0" err="1"/>
              <a:t>são</a:t>
            </a:r>
            <a:r>
              <a:rPr lang="en-US" sz="2000" b="0" i="0" dirty="0"/>
              <a:t> </a:t>
            </a:r>
            <a:r>
              <a:rPr lang="en-US" sz="2000" b="0" i="0" dirty="0" err="1"/>
              <a:t>mapeadas</a:t>
            </a:r>
            <a:r>
              <a:rPr lang="en-US" sz="2000" b="0" i="0" dirty="0"/>
              <a:t> a </a:t>
            </a:r>
            <a:r>
              <a:rPr lang="en-US" sz="2000" b="0" i="0" dirty="0" err="1"/>
              <a:t>partir</a:t>
            </a:r>
            <a:r>
              <a:rPr lang="en-US" sz="2000" b="0" i="0" dirty="0"/>
              <a:t> de </a:t>
            </a:r>
            <a:r>
              <a:rPr lang="en-US" sz="2000" b="0" i="0" dirty="0" err="1"/>
              <a:t>tabelas</a:t>
            </a:r>
            <a:r>
              <a:rPr lang="en-US" sz="2000" b="0" i="0" dirty="0"/>
              <a:t> (</a:t>
            </a:r>
            <a:r>
              <a:rPr lang="en-US" sz="2000" b="0" i="0" dirty="0" err="1"/>
              <a:t>são</a:t>
            </a:r>
            <a:r>
              <a:rPr lang="en-US" sz="2000" b="0" i="0" dirty="0"/>
              <a:t> </a:t>
            </a:r>
            <a:r>
              <a:rPr lang="en-US" sz="2000" b="0" i="0" dirty="0" err="1"/>
              <a:t>seus</a:t>
            </a:r>
            <a:r>
              <a:rPr lang="en-US" sz="2000" b="0" i="0" dirty="0"/>
              <a:t> </a:t>
            </a:r>
            <a:r>
              <a:rPr lang="en-US" sz="2000" b="0" i="0" dirty="0" err="1"/>
              <a:t>esquemas</a:t>
            </a:r>
            <a:r>
              <a:rPr lang="en-US" sz="2000" b="0" i="0" dirty="0"/>
              <a:t>!).</a:t>
            </a:r>
            <a:br>
              <a:rPr lang="en-US" sz="2000" b="0" i="0" dirty="0"/>
            </a:br>
            <a:br>
              <a:rPr lang="en-US" sz="2000" b="0" i="0" dirty="0"/>
            </a:br>
            <a:r>
              <a:rPr lang="en-US" sz="2000" b="0" i="0" dirty="0" err="1"/>
              <a:t>Instâncias</a:t>
            </a:r>
            <a:r>
              <a:rPr lang="en-US" sz="2000" b="0" i="0" dirty="0"/>
              <a:t> (</a:t>
            </a:r>
            <a:r>
              <a:rPr lang="en-US" sz="2000" b="0" i="0" dirty="0" err="1"/>
              <a:t>objetos</a:t>
            </a:r>
            <a:r>
              <a:rPr lang="en-US" sz="2000" b="0" i="0" dirty="0"/>
              <a:t>) </a:t>
            </a:r>
            <a:r>
              <a:rPr lang="en-US" sz="2000" b="0" i="0" dirty="0" err="1"/>
              <a:t>são</a:t>
            </a:r>
            <a:r>
              <a:rPr lang="en-US" sz="2000" b="0" i="0" dirty="0"/>
              <a:t> </a:t>
            </a:r>
            <a:r>
              <a:rPr lang="en-US" sz="2000" b="0" i="0" dirty="0" err="1"/>
              <a:t>mapeadas</a:t>
            </a:r>
            <a:r>
              <a:rPr lang="en-US" sz="2000" b="0" i="0" dirty="0"/>
              <a:t> a </a:t>
            </a:r>
            <a:r>
              <a:rPr lang="en-US" sz="2000" b="0" i="0" dirty="0" err="1"/>
              <a:t>partir</a:t>
            </a:r>
            <a:r>
              <a:rPr lang="en-US" sz="2000" b="0" i="0" dirty="0"/>
              <a:t> de </a:t>
            </a:r>
            <a:r>
              <a:rPr lang="en-US" sz="2000" b="0" i="0" dirty="0" err="1"/>
              <a:t>suas</a:t>
            </a:r>
            <a:r>
              <a:rPr lang="en-US" sz="2000" b="0" i="0" dirty="0"/>
              <a:t> </a:t>
            </a:r>
            <a:r>
              <a:rPr lang="en-US" sz="2000" b="0" i="0" dirty="0" err="1"/>
              <a:t>linhas</a:t>
            </a:r>
            <a:r>
              <a:rPr lang="en-US" sz="2000" b="0" i="0" dirty="0"/>
              <a:t> (</a:t>
            </a:r>
            <a:r>
              <a:rPr lang="en-US" sz="2000" b="0" i="0" dirty="0" err="1"/>
              <a:t>ocorrências</a:t>
            </a:r>
            <a:r>
              <a:rPr lang="en-US" sz="2000" b="0" i="0" dirty="0"/>
              <a:t>)</a:t>
            </a:r>
            <a:endParaRPr lang="pt-BR" sz="2000" dirty="0"/>
          </a:p>
        </p:txBody>
      </p:sp>
      <p:sp>
        <p:nvSpPr>
          <p:cNvPr id="34" name="CaixaDeTexto 33">
            <a:extLst>
              <a:ext uri="{FF2B5EF4-FFF2-40B4-BE49-F238E27FC236}">
                <a16:creationId xmlns:a16="http://schemas.microsoft.com/office/drawing/2014/main" id="{2FEEF078-6A8A-439B-9D32-67FC5CB655D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pic>
        <p:nvPicPr>
          <p:cNvPr id="4098" name="Picture 2" descr="Resultado de imagem para database table">
            <a:extLst>
              <a:ext uri="{FF2B5EF4-FFF2-40B4-BE49-F238E27FC236}">
                <a16:creationId xmlns:a16="http://schemas.microsoft.com/office/drawing/2014/main" id="{7F590E85-5561-4F4D-8ABF-975D5FC8A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76872"/>
            <a:ext cx="5495925" cy="3495675"/>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924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3F123E9-D0D1-4133-B95F-999652B3D2E9}"/>
              </a:ext>
            </a:extLst>
          </p:cNvPr>
          <p:cNvPicPr>
            <a:picLocks noChangeAspect="1"/>
          </p:cNvPicPr>
          <p:nvPr/>
        </p:nvPicPr>
        <p:blipFill>
          <a:blip r:embed="rId3"/>
          <a:stretch>
            <a:fillRect/>
          </a:stretch>
        </p:blipFill>
        <p:spPr>
          <a:xfrm>
            <a:off x="131045" y="2420888"/>
            <a:ext cx="5121866" cy="1938992"/>
          </a:xfrm>
          <a:prstGeom prst="rect">
            <a:avLst/>
          </a:prstGeom>
          <a:ln>
            <a:solidFill>
              <a:srgbClr val="C00000"/>
            </a:solidFill>
          </a:ln>
        </p:spPr>
      </p:pic>
      <p:sp>
        <p:nvSpPr>
          <p:cNvPr id="8" name="Retângulo 7">
            <a:extLst>
              <a:ext uri="{FF2B5EF4-FFF2-40B4-BE49-F238E27FC236}">
                <a16:creationId xmlns:a16="http://schemas.microsoft.com/office/drawing/2014/main" id="{414DB0D0-8733-41DC-8381-82E6CBE10CE6}"/>
              </a:ext>
            </a:extLst>
          </p:cNvPr>
          <p:cNvSpPr/>
          <p:nvPr/>
        </p:nvSpPr>
        <p:spPr>
          <a:xfrm>
            <a:off x="5365398" y="2420888"/>
            <a:ext cx="3743106" cy="1938992"/>
          </a:xfrm>
          <a:prstGeom prst="rect">
            <a:avLst/>
          </a:prstGeom>
          <a:ln>
            <a:solidFill>
              <a:srgbClr val="C00000"/>
            </a:solid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Um nó arbitro – sem um conjunto de dados e hardware dedicado – decide qual nó será primário em caso de falha. Replica Set </a:t>
            </a:r>
            <a:r>
              <a:rPr kumimoji="0" lang="pt-BR" sz="2000" b="0" i="0" u="none" strike="noStrike" kern="1200" cap="none" spc="0" normalizeH="0" baseline="0" noProof="0" dirty="0" err="1">
                <a:ln>
                  <a:noFill/>
                </a:ln>
                <a:solidFill>
                  <a:schemeClr val="bg2"/>
                </a:solidFill>
                <a:effectLst/>
                <a:uLnTx/>
                <a:uFillTx/>
                <a:latin typeface="Calibri"/>
                <a:ea typeface="+mn-ea"/>
                <a:cs typeface="Arial" charset="0"/>
              </a:rPr>
              <a:t>Arbiter</a:t>
            </a:r>
            <a:r>
              <a:rPr kumimoji="0" lang="pt-BR" sz="2000" b="0" i="0" u="none" strike="noStrike" kern="1200" cap="none" spc="0" normalizeH="0" baseline="0" noProof="0" dirty="0">
                <a:ln>
                  <a:noFill/>
                </a:ln>
                <a:solidFill>
                  <a:schemeClr val="bg2"/>
                </a:solidFill>
                <a:effectLst/>
                <a:uLnTx/>
                <a:uFillTx/>
                <a:latin typeface="Calibri"/>
                <a:ea typeface="+mn-ea"/>
                <a:cs typeface="Arial" charset="0"/>
              </a:rPr>
              <a:t>.</a:t>
            </a:r>
          </a:p>
        </p:txBody>
      </p:sp>
      <p:sp>
        <p:nvSpPr>
          <p:cNvPr id="7" name="Título 1">
            <a:extLst>
              <a:ext uri="{FF2B5EF4-FFF2-40B4-BE49-F238E27FC236}">
                <a16:creationId xmlns:a16="http://schemas.microsoft.com/office/drawing/2014/main" id="{BD20D672-A795-4F02-AB9C-A405CBC9E7D1}"/>
              </a:ext>
            </a:extLst>
          </p:cNvPr>
          <p:cNvSpPr txBox="1">
            <a:spLocks/>
          </p:cNvSpPr>
          <p:nvPr/>
        </p:nvSpPr>
        <p:spPr bwMode="auto">
          <a:xfrm>
            <a:off x="179512" y="760913"/>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a:p>
            <a:pPr marL="0" marR="0" lvl="0" indent="0" algn="l" defTabSz="914400" rtl="0" eaLnBrk="0" fontAlgn="base" latinLnBrk="0" hangingPunct="0">
              <a:lnSpc>
                <a:spcPct val="90000"/>
              </a:lnSpc>
              <a:spcBef>
                <a:spcPct val="0"/>
              </a:spcBef>
              <a:spcAft>
                <a:spcPct val="0"/>
              </a:spcAft>
              <a:buClrTx/>
              <a:buSzTx/>
              <a:buFontTx/>
              <a:buNone/>
              <a:tabLst/>
              <a:defRPr/>
            </a:pPr>
            <a:r>
              <a:rPr lang="pt-BR" sz="2000" b="0" i="0" kern="0" dirty="0" err="1">
                <a:solidFill>
                  <a:schemeClr val="bg2"/>
                </a:solidFill>
                <a:latin typeface="Calibri" panose="020F0502020204030204" pitchFamily="34" charset="0"/>
                <a:cs typeface="Calibri" panose="020F0502020204030204" pitchFamily="34" charset="0"/>
              </a:rPr>
              <a:t>Multi</a:t>
            </a:r>
            <a:r>
              <a:rPr lang="pt-BR" sz="2000" b="0" i="0" kern="0" dirty="0">
                <a:solidFill>
                  <a:schemeClr val="bg2"/>
                </a:solidFill>
                <a:latin typeface="Calibri" panose="020F0502020204030204" pitchFamily="34" charset="0"/>
                <a:cs typeface="Calibri" panose="020F0502020204030204" pitchFamily="34" charset="0"/>
              </a:rPr>
              <a:t> </a:t>
            </a:r>
            <a:r>
              <a:rPr lang="pt-BR" sz="2000" b="0" i="0" kern="0" dirty="0" err="1">
                <a:solidFill>
                  <a:schemeClr val="bg2"/>
                </a:solidFill>
                <a:latin typeface="Calibri" panose="020F0502020204030204" pitchFamily="34" charset="0"/>
                <a:cs typeface="Calibri" panose="020F0502020204030204" pitchFamily="34" charset="0"/>
              </a:rPr>
              <a:t>Replication</a:t>
            </a: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9" name="CaixaDeTexto 8">
            <a:extLst>
              <a:ext uri="{FF2B5EF4-FFF2-40B4-BE49-F238E27FC236}">
                <a16:creationId xmlns:a16="http://schemas.microsoft.com/office/drawing/2014/main" id="{B01CF5EB-CF55-4296-A05A-B3A53B5E28F9}"/>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31999563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788318" y="1556792"/>
            <a:ext cx="8229600" cy="3888433"/>
          </a:xfrm>
          <a:prstGeom prst="rect">
            <a:avLst/>
          </a:prstGeom>
          <a:noFill/>
          <a:ln w="76200" cmpd="sng">
            <a:noFill/>
          </a:ln>
          <a:effectLst/>
        </p:spPr>
        <p:txBody>
          <a:bodyPr vert="horz" lIns="0" tIns="0" rIns="0" bIns="0" rtlCol="0">
            <a:normAutofit/>
            <a:sp3d/>
          </a:bodyPr>
          <a:lstStyle>
            <a:lvl1pPr marL="0" indent="0" algn="l" defTabSz="457200" rtl="0" eaLnBrk="1" latinLnBrk="0" hangingPunct="1">
              <a:lnSpc>
                <a:spcPts val="3540"/>
              </a:lnSpc>
              <a:spcBef>
                <a:spcPts val="1272"/>
              </a:spcBef>
              <a:buClr>
                <a:srgbClr val="6BA342"/>
              </a:buClr>
              <a:buSzPct val="85000"/>
              <a:buFont typeface="Arial"/>
              <a:buNone/>
              <a:defRPr sz="3000" kern="1200" spc="-100" baseline="0">
                <a:ln w="1905">
                  <a:noFill/>
                </a:ln>
                <a:solidFill>
                  <a:srgbClr val="625F5E"/>
                </a:solidFill>
                <a:effectLst/>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20725" marR="0" lvl="0" indent="-360363" algn="l" defTabSz="914400" rtl="0" eaLnBrk="0" fontAlgn="base" latinLnBrk="0" hangingPunct="0">
              <a:lnSpc>
                <a:spcPct val="100000"/>
              </a:lnSpc>
              <a:spcBef>
                <a:spcPct val="0"/>
              </a:spcBef>
              <a:spcAft>
                <a:spcPct val="0"/>
              </a:spcAft>
              <a:buClrTx/>
              <a:buSzTx/>
              <a:buFont typeface="Arial"/>
              <a:buChar char="•"/>
              <a:tabLst>
                <a:tab pos="360363" algn="l"/>
              </a:tabLst>
              <a:defRPr/>
            </a:pPr>
            <a:r>
              <a:rPr kumimoji="0" lang="en-US" sz="2000" b="0" i="0" u="none" strike="noStrike" kern="1200" cap="none" spc="0" normalizeH="0" baseline="0" noProof="0" dirty="0" err="1">
                <a:ln>
                  <a:noFill/>
                </a:ln>
                <a:solidFill>
                  <a:schemeClr val="bg2"/>
                </a:solidFill>
                <a:effectLst/>
                <a:uLnTx/>
                <a:uFillTx/>
                <a:latin typeface="Calibri"/>
                <a:ea typeface="+mn-ea"/>
                <a:cs typeface="Arial" charset="0"/>
              </a:rPr>
              <a:t>Controlar</a:t>
            </a:r>
            <a:r>
              <a:rPr kumimoji="0" lang="en-US" sz="2000" b="0" i="0" u="none" strike="noStrike" kern="1200" cap="none" spc="0" normalizeH="0" baseline="0" noProof="0" dirty="0">
                <a:ln>
                  <a:noFill/>
                </a:ln>
                <a:solidFill>
                  <a:schemeClr val="bg2"/>
                </a:solidFill>
                <a:effectLst/>
                <a:uLnTx/>
                <a:uFillTx/>
                <a:latin typeface="Calibri"/>
                <a:ea typeface="+mn-ea"/>
                <a:cs typeface="Arial" charset="0"/>
              </a:rPr>
              <a:t> </a:t>
            </a:r>
            <a:r>
              <a:rPr kumimoji="0" lang="en-US" sz="2000" b="0" i="0" u="none" strike="noStrike" kern="1200" cap="none" spc="0" normalizeH="0" baseline="0" noProof="0" dirty="0" err="1">
                <a:ln>
                  <a:noFill/>
                </a:ln>
                <a:solidFill>
                  <a:schemeClr val="bg2"/>
                </a:solidFill>
                <a:effectLst/>
                <a:uLnTx/>
                <a:uFillTx/>
                <a:latin typeface="Calibri"/>
                <a:ea typeface="+mn-ea"/>
                <a:cs typeface="Arial" charset="0"/>
              </a:rPr>
              <a:t>onde</a:t>
            </a:r>
            <a:r>
              <a:rPr kumimoji="0" lang="en-US" sz="2000" b="0" i="0" u="none" strike="noStrike" kern="1200" cap="none" spc="0" normalizeH="0" baseline="0" noProof="0" dirty="0">
                <a:ln>
                  <a:noFill/>
                </a:ln>
                <a:solidFill>
                  <a:schemeClr val="bg2"/>
                </a:solidFill>
                <a:effectLst/>
                <a:uLnTx/>
                <a:uFillTx/>
                <a:latin typeface="Calibri"/>
                <a:ea typeface="+mn-ea"/>
                <a:cs typeface="Arial" charset="0"/>
              </a:rPr>
              <a:t> </a:t>
            </a:r>
            <a:r>
              <a:rPr kumimoji="0" lang="en-US" sz="2000" b="0" i="0" u="none" strike="noStrike" kern="1200" cap="none" spc="0" normalizeH="0" baseline="0" noProof="0" dirty="0" err="1">
                <a:ln>
                  <a:noFill/>
                </a:ln>
                <a:solidFill>
                  <a:schemeClr val="bg2"/>
                </a:solidFill>
                <a:effectLst/>
                <a:uLnTx/>
                <a:uFillTx/>
                <a:latin typeface="Calibri"/>
                <a:ea typeface="+mn-ea"/>
                <a:cs typeface="Arial" charset="0"/>
              </a:rPr>
              <a:t>os</a:t>
            </a:r>
            <a:r>
              <a:rPr kumimoji="0" lang="en-US" sz="2000" b="0" i="0" u="none" strike="noStrike" kern="1200" cap="none" spc="0" normalizeH="0" baseline="0" noProof="0" dirty="0">
                <a:ln>
                  <a:noFill/>
                </a:ln>
                <a:solidFill>
                  <a:schemeClr val="bg2"/>
                </a:solidFill>
                <a:effectLst/>
                <a:uLnTx/>
                <a:uFillTx/>
                <a:latin typeface="Calibri"/>
                <a:ea typeface="+mn-ea"/>
                <a:cs typeface="Arial" charset="0"/>
              </a:rPr>
              <a:t> dados </a:t>
            </a:r>
            <a:r>
              <a:rPr kumimoji="0" lang="en-US" sz="2000" b="0" i="0" u="none" strike="noStrike" kern="1200" cap="none" spc="0" normalizeH="0" baseline="0" noProof="0" dirty="0" err="1">
                <a:ln>
                  <a:noFill/>
                </a:ln>
                <a:solidFill>
                  <a:schemeClr val="bg2"/>
                </a:solidFill>
                <a:effectLst/>
                <a:uLnTx/>
                <a:uFillTx/>
                <a:latin typeface="Calibri"/>
                <a:ea typeface="+mn-ea"/>
                <a:cs typeface="Arial" charset="0"/>
              </a:rPr>
              <a:t>são</a:t>
            </a:r>
            <a:r>
              <a:rPr kumimoji="0" lang="en-US" sz="2000" b="0" i="0" u="none" strike="noStrike" kern="1200" cap="none" spc="0" normalizeH="0" baseline="0" noProof="0" dirty="0">
                <a:ln>
                  <a:noFill/>
                </a:ln>
                <a:solidFill>
                  <a:schemeClr val="bg2"/>
                </a:solidFill>
                <a:effectLst/>
                <a:uLnTx/>
                <a:uFillTx/>
                <a:latin typeface="Calibri"/>
                <a:ea typeface="+mn-ea"/>
                <a:cs typeface="Arial" charset="0"/>
              </a:rPr>
              <a:t> </a:t>
            </a:r>
            <a:r>
              <a:rPr kumimoji="0" lang="en-US" sz="2000" b="0" i="0" u="none" strike="noStrike" kern="1200" cap="none" spc="0" normalizeH="0" baseline="0" noProof="0" dirty="0" err="1">
                <a:ln>
                  <a:noFill/>
                </a:ln>
                <a:solidFill>
                  <a:schemeClr val="bg2"/>
                </a:solidFill>
                <a:effectLst/>
                <a:uLnTx/>
                <a:uFillTx/>
                <a:latin typeface="Calibri"/>
                <a:ea typeface="+mn-ea"/>
                <a:cs typeface="Arial" charset="0"/>
              </a:rPr>
              <a:t>escritos</a:t>
            </a:r>
            <a:r>
              <a:rPr kumimoji="0" lang="en-US" sz="2000" b="0" i="0" u="none" strike="noStrike" kern="1200" cap="none" spc="0" normalizeH="0" baseline="0" noProof="0" dirty="0">
                <a:ln>
                  <a:noFill/>
                </a:ln>
                <a:solidFill>
                  <a:schemeClr val="bg2"/>
                </a:solidFill>
                <a:effectLst/>
                <a:uLnTx/>
                <a:uFillTx/>
                <a:latin typeface="Calibri"/>
                <a:ea typeface="+mn-ea"/>
                <a:cs typeface="Arial" charset="0"/>
              </a:rPr>
              <a:t> e lidos</a:t>
            </a:r>
          </a:p>
          <a:p>
            <a:pPr marL="720725" marR="0" lvl="0" indent="-360363" algn="l" defTabSz="914400" rtl="0" eaLnBrk="0" fontAlgn="base" latinLnBrk="0" hangingPunct="0">
              <a:lnSpc>
                <a:spcPct val="100000"/>
              </a:lnSpc>
              <a:spcBef>
                <a:spcPct val="0"/>
              </a:spcBef>
              <a:spcAft>
                <a:spcPct val="0"/>
              </a:spcAft>
              <a:buClrTx/>
              <a:buSzTx/>
              <a:buFont typeface="Arial"/>
              <a:buChar char="•"/>
              <a:tabLst>
                <a:tab pos="360363" algn="l"/>
              </a:tabLst>
              <a:defRPr/>
            </a:pPr>
            <a:r>
              <a:rPr kumimoji="0" lang="en-US" sz="2000" b="0" i="0" u="none" strike="noStrike" kern="1200" cap="none" spc="-100" normalizeH="0" baseline="0" noProof="0" dirty="0" err="1">
                <a:ln w="1905">
                  <a:noFill/>
                </a:ln>
                <a:solidFill>
                  <a:schemeClr val="bg2"/>
                </a:solidFill>
                <a:effectLst/>
                <a:uLnTx/>
                <a:uFillTx/>
                <a:latin typeface="Calibri"/>
                <a:ea typeface="+mn-ea"/>
              </a:rPr>
              <a:t>Regras</a:t>
            </a:r>
            <a:r>
              <a:rPr kumimoji="0" lang="en-US" sz="2000" b="0" i="0" u="none" strike="noStrike" kern="1200" cap="none" spc="-100" normalizeH="0" baseline="0" noProof="0" dirty="0">
                <a:ln w="1905">
                  <a:noFill/>
                </a:ln>
                <a:solidFill>
                  <a:schemeClr val="bg2"/>
                </a:solidFill>
                <a:effectLst/>
                <a:uLnTx/>
                <a:uFillTx/>
                <a:latin typeface="Calibri"/>
                <a:ea typeface="+mn-ea"/>
              </a:rPr>
              <a:t> </a:t>
            </a:r>
            <a:r>
              <a:rPr kumimoji="0" lang="en-US" sz="2000" b="0" i="0" u="none" strike="noStrike" kern="1200" cap="none" spc="-100" normalizeH="0" baseline="0" noProof="0" dirty="0" err="1">
                <a:ln w="1905">
                  <a:noFill/>
                </a:ln>
                <a:solidFill>
                  <a:schemeClr val="bg2"/>
                </a:solidFill>
                <a:effectLst/>
                <a:uLnTx/>
                <a:uFillTx/>
                <a:latin typeface="Calibri"/>
                <a:ea typeface="+mn-ea"/>
              </a:rPr>
              <a:t>podem</a:t>
            </a:r>
            <a:r>
              <a:rPr kumimoji="0" lang="en-US" sz="2000" b="0" i="0" u="none" strike="noStrike" kern="1200" cap="none" spc="-100" normalizeH="0" baseline="0" noProof="0" dirty="0">
                <a:ln w="1905">
                  <a:noFill/>
                </a:ln>
                <a:solidFill>
                  <a:schemeClr val="bg2"/>
                </a:solidFill>
                <a:effectLst/>
                <a:uLnTx/>
                <a:uFillTx/>
                <a:latin typeface="Calibri"/>
                <a:ea typeface="+mn-ea"/>
              </a:rPr>
              <a:t> ser </a:t>
            </a:r>
            <a:r>
              <a:rPr kumimoji="0" lang="en-US" sz="2000" b="0" i="0" u="none" strike="noStrike" kern="1200" cap="none" spc="-100" normalizeH="0" baseline="0" noProof="0" dirty="0" err="1">
                <a:ln w="1905">
                  <a:noFill/>
                </a:ln>
                <a:solidFill>
                  <a:schemeClr val="bg2"/>
                </a:solidFill>
                <a:effectLst/>
                <a:uLnTx/>
                <a:uFillTx/>
                <a:latin typeface="Calibri"/>
                <a:ea typeface="+mn-ea"/>
              </a:rPr>
              <a:t>alteradas</a:t>
            </a:r>
            <a:r>
              <a:rPr kumimoji="0" lang="en-US" sz="2000" b="0" i="0" u="none" strike="noStrike" kern="1200" cap="none" spc="-100" normalizeH="0" baseline="0" noProof="0" dirty="0">
                <a:ln w="1905">
                  <a:noFill/>
                </a:ln>
                <a:solidFill>
                  <a:schemeClr val="bg2"/>
                </a:solidFill>
                <a:effectLst/>
                <a:uLnTx/>
                <a:uFillTx/>
                <a:latin typeface="Calibri"/>
                <a:ea typeface="+mn-ea"/>
              </a:rPr>
              <a:t> </a:t>
            </a:r>
            <a:r>
              <a:rPr kumimoji="0" lang="en-US" sz="2000" b="0" i="0" u="none" strike="noStrike" kern="1200" cap="none" spc="-100" normalizeH="0" baseline="0" noProof="0" dirty="0" err="1">
                <a:ln w="1905">
                  <a:noFill/>
                </a:ln>
                <a:solidFill>
                  <a:schemeClr val="bg2"/>
                </a:solidFill>
                <a:effectLst/>
                <a:uLnTx/>
                <a:uFillTx/>
                <a:latin typeface="Calibri"/>
                <a:ea typeface="+mn-ea"/>
              </a:rPr>
              <a:t>sem</a:t>
            </a:r>
            <a:r>
              <a:rPr kumimoji="0" lang="en-US" sz="2000" b="0" i="0" u="none" strike="noStrike" kern="1200" cap="none" spc="-100" normalizeH="0" baseline="0" noProof="0" dirty="0">
                <a:ln w="1905">
                  <a:noFill/>
                </a:ln>
                <a:solidFill>
                  <a:schemeClr val="bg2"/>
                </a:solidFill>
                <a:effectLst/>
                <a:uLnTx/>
                <a:uFillTx/>
                <a:latin typeface="Calibri"/>
                <a:ea typeface="+mn-ea"/>
              </a:rPr>
              <a:t> </a:t>
            </a:r>
            <a:r>
              <a:rPr kumimoji="0" lang="en-US" sz="2000" b="0" i="0" u="none" strike="noStrike" kern="1200" cap="none" spc="-100" normalizeH="0" baseline="0" noProof="0" dirty="0" err="1">
                <a:ln w="1905">
                  <a:noFill/>
                </a:ln>
                <a:solidFill>
                  <a:schemeClr val="bg2"/>
                </a:solidFill>
                <a:effectLst/>
                <a:uLnTx/>
                <a:uFillTx/>
                <a:latin typeface="Calibri"/>
                <a:ea typeface="+mn-ea"/>
              </a:rPr>
              <a:t>modificar</a:t>
            </a:r>
            <a:r>
              <a:rPr kumimoji="0" lang="en-US" sz="2000" b="0" i="0" u="none" strike="noStrike" kern="1200" cap="none" spc="-100" normalizeH="0" baseline="0" noProof="0" dirty="0">
                <a:ln w="1905">
                  <a:noFill/>
                </a:ln>
                <a:solidFill>
                  <a:schemeClr val="bg2"/>
                </a:solidFill>
                <a:effectLst/>
                <a:uLnTx/>
                <a:uFillTx/>
                <a:latin typeface="Calibri"/>
                <a:ea typeface="+mn-ea"/>
              </a:rPr>
              <a:t> a </a:t>
            </a:r>
            <a:r>
              <a:rPr kumimoji="0" lang="en-US" sz="2000" b="0" i="0" u="none" strike="noStrike" kern="1200" cap="none" spc="-100" normalizeH="0" baseline="0" noProof="0" dirty="0" err="1">
                <a:ln w="1905">
                  <a:noFill/>
                </a:ln>
                <a:solidFill>
                  <a:schemeClr val="bg2"/>
                </a:solidFill>
                <a:effectLst/>
                <a:uLnTx/>
                <a:uFillTx/>
                <a:latin typeface="Calibri"/>
                <a:ea typeface="+mn-ea"/>
              </a:rPr>
              <a:t>aplicação</a:t>
            </a:r>
            <a:endParaRPr kumimoji="0" lang="en-US" sz="2000" b="0" i="0" u="none" strike="noStrike" kern="1200" cap="none" spc="-100" normalizeH="0" baseline="0" noProof="0" dirty="0">
              <a:ln w="1905">
                <a:noFill/>
              </a:ln>
              <a:solidFill>
                <a:schemeClr val="bg2"/>
              </a:solidFill>
              <a:effectLst/>
              <a:uLnTx/>
              <a:uFillTx/>
              <a:latin typeface="Calibri"/>
              <a:ea typeface="+mn-ea"/>
            </a:endParaRPr>
          </a:p>
          <a:p>
            <a:pPr marL="720725" indent="-360363" defTabSz="914400" eaLnBrk="0" hangingPunct="0">
              <a:lnSpc>
                <a:spcPct val="100000"/>
              </a:lnSpc>
              <a:spcBef>
                <a:spcPct val="0"/>
              </a:spcBef>
              <a:buClrTx/>
              <a:buSzTx/>
              <a:buFont typeface="Arial"/>
              <a:buChar char="•"/>
              <a:tabLst>
                <a:tab pos="360363" algn="l"/>
              </a:tabLst>
              <a:defRPr/>
            </a:pPr>
            <a:r>
              <a:rPr lang="en-US" sz="2000" b="0" i="0" dirty="0">
                <a:solidFill>
                  <a:schemeClr val="bg2"/>
                </a:solidFill>
                <a:latin typeface="Calibri"/>
              </a:rPr>
              <a:t>Replica set </a:t>
            </a:r>
            <a:r>
              <a:rPr lang="en-US" sz="2000" b="0" i="0" dirty="0" err="1">
                <a:solidFill>
                  <a:schemeClr val="bg2"/>
                </a:solidFill>
                <a:latin typeface="Calibri"/>
              </a:rPr>
              <a:t>definir</a:t>
            </a:r>
            <a:r>
              <a:rPr lang="en-US" sz="2000" b="0" i="0" dirty="0">
                <a:solidFill>
                  <a:schemeClr val="bg2"/>
                </a:solidFill>
                <a:latin typeface="Calibri"/>
              </a:rPr>
              <a:t> </a:t>
            </a:r>
            <a:r>
              <a:rPr lang="en-US" sz="2000" b="0" i="0" dirty="0" err="1">
                <a:solidFill>
                  <a:schemeClr val="bg2"/>
                </a:solidFill>
                <a:latin typeface="Calibri"/>
              </a:rPr>
              <a:t>regras</a:t>
            </a:r>
            <a:r>
              <a:rPr lang="en-US" sz="2000" b="0" i="0" dirty="0">
                <a:solidFill>
                  <a:schemeClr val="bg2"/>
                </a:solidFill>
                <a:latin typeface="Calibri"/>
              </a:rPr>
              <a:t> (rules) para </a:t>
            </a:r>
            <a:r>
              <a:rPr lang="en-US" sz="2000" b="0" i="0" dirty="0" err="1">
                <a:solidFill>
                  <a:schemeClr val="bg2"/>
                </a:solidFill>
                <a:latin typeface="Calibri"/>
              </a:rPr>
              <a:t>escrita</a:t>
            </a:r>
            <a:endParaRPr lang="en-US" sz="2000" b="0" i="0" dirty="0">
              <a:solidFill>
                <a:schemeClr val="bg2"/>
              </a:solidFill>
              <a:latin typeface="Calibri"/>
            </a:endParaRPr>
          </a:p>
          <a:p>
            <a:pPr marL="720725" marR="0" lvl="0" indent="-360363" algn="l" defTabSz="914400" rtl="0" eaLnBrk="0" fontAlgn="base" latinLnBrk="0" hangingPunct="0">
              <a:lnSpc>
                <a:spcPct val="100000"/>
              </a:lnSpc>
              <a:spcBef>
                <a:spcPct val="0"/>
              </a:spcBef>
              <a:spcAft>
                <a:spcPct val="0"/>
              </a:spcAft>
              <a:buClrTx/>
              <a:buSzTx/>
              <a:buFont typeface="Arial"/>
              <a:buChar char="•"/>
              <a:tabLst>
                <a:tab pos="360363" algn="l"/>
              </a:tabLst>
              <a:defRPr/>
            </a:pPr>
            <a:endParaRPr kumimoji="0" lang="en-US" sz="2000" b="0" i="0" u="none" strike="noStrike" kern="1200" cap="none" spc="-100" normalizeH="0" baseline="0" noProof="0" dirty="0">
              <a:ln w="1905">
                <a:noFill/>
              </a:ln>
              <a:solidFill>
                <a:schemeClr val="bg2"/>
              </a:solidFill>
              <a:effectLst/>
              <a:uLnTx/>
              <a:uFillTx/>
              <a:latin typeface="Calibri"/>
              <a:ea typeface="+mn-ea"/>
            </a:endParaRPr>
          </a:p>
        </p:txBody>
      </p:sp>
      <p:sp>
        <p:nvSpPr>
          <p:cNvPr id="7" name="Título 1">
            <a:extLst>
              <a:ext uri="{FF2B5EF4-FFF2-40B4-BE49-F238E27FC236}">
                <a16:creationId xmlns:a16="http://schemas.microsoft.com/office/drawing/2014/main" id="{A8F2EE5A-0302-4015-A49A-79F043C67217}"/>
              </a:ext>
            </a:extLst>
          </p:cNvPr>
          <p:cNvSpPr txBox="1">
            <a:spLocks/>
          </p:cNvSpPr>
          <p:nvPr/>
        </p:nvSpPr>
        <p:spPr bwMode="auto">
          <a:xfrm>
            <a:off x="179512" y="760913"/>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a:p>
            <a:pPr marL="0" marR="0" lvl="0" indent="0" algn="l" defTabSz="914400" rtl="0" eaLnBrk="0" fontAlgn="base" latinLnBrk="0" hangingPunct="0">
              <a:lnSpc>
                <a:spcPct val="90000"/>
              </a:lnSpc>
              <a:spcBef>
                <a:spcPct val="0"/>
              </a:spcBef>
              <a:spcAft>
                <a:spcPct val="0"/>
              </a:spcAft>
              <a:buClrTx/>
              <a:buSzTx/>
              <a:buFontTx/>
              <a:buNone/>
              <a:tabLst/>
              <a:defRPr/>
            </a:pPr>
            <a:r>
              <a:rPr lang="pt-BR" sz="2000" b="0" i="0" kern="0" dirty="0" err="1">
                <a:solidFill>
                  <a:schemeClr val="bg2"/>
                </a:solidFill>
                <a:latin typeface="Calibri" panose="020F0502020204030204" pitchFamily="34" charset="0"/>
                <a:cs typeface="Calibri" panose="020F0502020204030204" pitchFamily="34" charset="0"/>
              </a:rPr>
              <a:t>Multi</a:t>
            </a:r>
            <a:r>
              <a:rPr lang="pt-BR" sz="2000" b="0" i="0" kern="0" dirty="0">
                <a:solidFill>
                  <a:schemeClr val="bg2"/>
                </a:solidFill>
                <a:latin typeface="Calibri" panose="020F0502020204030204" pitchFamily="34" charset="0"/>
                <a:cs typeface="Calibri" panose="020F0502020204030204" pitchFamily="34" charset="0"/>
              </a:rPr>
              <a:t> </a:t>
            </a:r>
            <a:r>
              <a:rPr lang="pt-BR" sz="2000" b="0" i="0" kern="0" dirty="0" err="1">
                <a:solidFill>
                  <a:schemeClr val="bg2"/>
                </a:solidFill>
                <a:latin typeface="Calibri" panose="020F0502020204030204" pitchFamily="34" charset="0"/>
                <a:cs typeface="Calibri" panose="020F0502020204030204" pitchFamily="34" charset="0"/>
              </a:rPr>
              <a:t>Replication</a:t>
            </a: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8" name="CaixaDeTexto 7">
            <a:extLst>
              <a:ext uri="{FF2B5EF4-FFF2-40B4-BE49-F238E27FC236}">
                <a16:creationId xmlns:a16="http://schemas.microsoft.com/office/drawing/2014/main" id="{7A753F98-C2E2-408D-B6F0-51C4FA412606}"/>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pic>
        <p:nvPicPr>
          <p:cNvPr id="9" name="Imagem 8">
            <a:extLst>
              <a:ext uri="{FF2B5EF4-FFF2-40B4-BE49-F238E27FC236}">
                <a16:creationId xmlns:a16="http://schemas.microsoft.com/office/drawing/2014/main" id="{3F335DB4-3B75-4CDA-838C-505C4591C5FA}"/>
              </a:ext>
            </a:extLst>
          </p:cNvPr>
          <p:cNvPicPr>
            <a:picLocks noChangeAspect="1"/>
          </p:cNvPicPr>
          <p:nvPr/>
        </p:nvPicPr>
        <p:blipFill>
          <a:blip r:embed="rId2"/>
          <a:stretch>
            <a:fillRect/>
          </a:stretch>
        </p:blipFill>
        <p:spPr>
          <a:xfrm>
            <a:off x="4788024" y="2529872"/>
            <a:ext cx="3981053" cy="3257225"/>
          </a:xfrm>
          <a:prstGeom prst="rect">
            <a:avLst/>
          </a:prstGeom>
        </p:spPr>
      </p:pic>
    </p:spTree>
    <p:extLst>
      <p:ext uri="{BB962C8B-B14F-4D97-AF65-F5344CB8AC3E}">
        <p14:creationId xmlns:p14="http://schemas.microsoft.com/office/powerpoint/2010/main" val="6556048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416493"/>
            <a:ext cx="8153400" cy="990600"/>
          </a:xfrm>
        </p:spPr>
        <p:txBody>
          <a:bodyPr>
            <a:normAutofit/>
          </a:bodyPr>
          <a:lstStyle/>
          <a:p>
            <a:pPr algn="l"/>
            <a:r>
              <a:rPr lang="en-US" sz="2000" b="0" i="0" dirty="0">
                <a:latin typeface="Calibri" panose="020F0502020204030204" pitchFamily="34" charset="0"/>
                <a:cs typeface="Calibri" panose="020F0502020204030204" pitchFamily="34" charset="0"/>
              </a:rPr>
              <a:t>Set Read Preferences</a:t>
            </a:r>
          </a:p>
        </p:txBody>
      </p:sp>
      <p:pic>
        <p:nvPicPr>
          <p:cNvPr id="9" name="Imagem 8">
            <a:extLst>
              <a:ext uri="{FF2B5EF4-FFF2-40B4-BE49-F238E27FC236}">
                <a16:creationId xmlns:a16="http://schemas.microsoft.com/office/drawing/2014/main" id="{89C5DE7A-668D-40B1-85A1-5C41FC57EF25}"/>
              </a:ext>
            </a:extLst>
          </p:cNvPr>
          <p:cNvPicPr>
            <a:picLocks noChangeAspect="1"/>
          </p:cNvPicPr>
          <p:nvPr/>
        </p:nvPicPr>
        <p:blipFill>
          <a:blip r:embed="rId3"/>
          <a:stretch>
            <a:fillRect/>
          </a:stretch>
        </p:blipFill>
        <p:spPr>
          <a:xfrm>
            <a:off x="3007402" y="605454"/>
            <a:ext cx="6097791" cy="1659496"/>
          </a:xfrm>
          <a:prstGeom prst="rect">
            <a:avLst/>
          </a:prstGeom>
          <a:ln>
            <a:solidFill>
              <a:srgbClr val="C00000"/>
            </a:solidFill>
          </a:ln>
        </p:spPr>
      </p:pic>
      <p:pic>
        <p:nvPicPr>
          <p:cNvPr id="10" name="Imagem 9">
            <a:extLst>
              <a:ext uri="{FF2B5EF4-FFF2-40B4-BE49-F238E27FC236}">
                <a16:creationId xmlns:a16="http://schemas.microsoft.com/office/drawing/2014/main" id="{FD95811B-05AC-4634-B626-5EA8CB45B29D}"/>
              </a:ext>
            </a:extLst>
          </p:cNvPr>
          <p:cNvPicPr>
            <a:picLocks noChangeAspect="1"/>
          </p:cNvPicPr>
          <p:nvPr/>
        </p:nvPicPr>
        <p:blipFill>
          <a:blip r:embed="rId4"/>
          <a:stretch>
            <a:fillRect/>
          </a:stretch>
        </p:blipFill>
        <p:spPr>
          <a:xfrm>
            <a:off x="1112103" y="2852936"/>
            <a:ext cx="3450520" cy="2175780"/>
          </a:xfrm>
          <a:prstGeom prst="rect">
            <a:avLst/>
          </a:prstGeom>
        </p:spPr>
      </p:pic>
      <p:pic>
        <p:nvPicPr>
          <p:cNvPr id="11" name="Imagem 10">
            <a:extLst>
              <a:ext uri="{FF2B5EF4-FFF2-40B4-BE49-F238E27FC236}">
                <a16:creationId xmlns:a16="http://schemas.microsoft.com/office/drawing/2014/main" id="{54D35FF2-5F97-4D53-B530-A6FB74986AD7}"/>
              </a:ext>
            </a:extLst>
          </p:cNvPr>
          <p:cNvPicPr>
            <a:picLocks noChangeAspect="1"/>
          </p:cNvPicPr>
          <p:nvPr/>
        </p:nvPicPr>
        <p:blipFill>
          <a:blip r:embed="rId5"/>
          <a:stretch>
            <a:fillRect/>
          </a:stretch>
        </p:blipFill>
        <p:spPr>
          <a:xfrm>
            <a:off x="4145568" y="2891616"/>
            <a:ext cx="3932336" cy="2155468"/>
          </a:xfrm>
          <a:prstGeom prst="rect">
            <a:avLst/>
          </a:prstGeom>
        </p:spPr>
      </p:pic>
      <p:pic>
        <p:nvPicPr>
          <p:cNvPr id="12" name="Imagem 11">
            <a:extLst>
              <a:ext uri="{FF2B5EF4-FFF2-40B4-BE49-F238E27FC236}">
                <a16:creationId xmlns:a16="http://schemas.microsoft.com/office/drawing/2014/main" id="{518B7A6A-B84E-4968-8642-F3ADE5B13EE3}"/>
              </a:ext>
            </a:extLst>
          </p:cNvPr>
          <p:cNvPicPr>
            <a:picLocks noChangeAspect="1"/>
          </p:cNvPicPr>
          <p:nvPr/>
        </p:nvPicPr>
        <p:blipFill>
          <a:blip r:embed="rId6"/>
          <a:stretch>
            <a:fillRect/>
          </a:stretch>
        </p:blipFill>
        <p:spPr>
          <a:xfrm>
            <a:off x="5301322" y="2982426"/>
            <a:ext cx="3231118" cy="1973848"/>
          </a:xfrm>
          <a:prstGeom prst="rect">
            <a:avLst/>
          </a:prstGeom>
        </p:spPr>
      </p:pic>
      <p:sp>
        <p:nvSpPr>
          <p:cNvPr id="13" name="Título 1">
            <a:extLst>
              <a:ext uri="{FF2B5EF4-FFF2-40B4-BE49-F238E27FC236}">
                <a16:creationId xmlns:a16="http://schemas.microsoft.com/office/drawing/2014/main" id="{42BA4D1A-629B-4B82-81D8-89AFA2B65334}"/>
              </a:ext>
            </a:extLst>
          </p:cNvPr>
          <p:cNvSpPr txBox="1">
            <a:spLocks/>
          </p:cNvSpPr>
          <p:nvPr/>
        </p:nvSpPr>
        <p:spPr bwMode="auto">
          <a:xfrm>
            <a:off x="208434" y="864036"/>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a:p>
            <a:pPr marL="0" marR="0" lvl="0" indent="0" algn="l" defTabSz="914400" rtl="0" eaLnBrk="0" fontAlgn="base" latinLnBrk="0" hangingPunct="0">
              <a:lnSpc>
                <a:spcPct val="90000"/>
              </a:lnSpc>
              <a:spcBef>
                <a:spcPct val="0"/>
              </a:spcBef>
              <a:spcAft>
                <a:spcPct val="0"/>
              </a:spcAft>
              <a:buClrTx/>
              <a:buSzTx/>
              <a:buFontTx/>
              <a:buNone/>
              <a:tabLst/>
              <a:defRPr/>
            </a:pPr>
            <a:r>
              <a:rPr lang="pt-BR" sz="2000" b="0" i="0" kern="0" dirty="0" err="1">
                <a:solidFill>
                  <a:schemeClr val="bg2"/>
                </a:solidFill>
                <a:latin typeface="Calibri" panose="020F0502020204030204" pitchFamily="34" charset="0"/>
                <a:cs typeface="Calibri" panose="020F0502020204030204" pitchFamily="34" charset="0"/>
              </a:rPr>
              <a:t>Multi</a:t>
            </a:r>
            <a:r>
              <a:rPr lang="pt-BR" sz="2000" b="0" i="0" kern="0" dirty="0">
                <a:solidFill>
                  <a:schemeClr val="bg2"/>
                </a:solidFill>
                <a:latin typeface="Calibri" panose="020F0502020204030204" pitchFamily="34" charset="0"/>
                <a:cs typeface="Calibri" panose="020F0502020204030204" pitchFamily="34" charset="0"/>
              </a:rPr>
              <a:t> </a:t>
            </a:r>
            <a:r>
              <a:rPr lang="pt-BR" sz="2000" b="0" i="0" kern="0" dirty="0" err="1">
                <a:solidFill>
                  <a:schemeClr val="bg2"/>
                </a:solidFill>
                <a:latin typeface="Calibri" panose="020F0502020204030204" pitchFamily="34" charset="0"/>
                <a:cs typeface="Calibri" panose="020F0502020204030204" pitchFamily="34" charset="0"/>
              </a:rPr>
              <a:t>Replication</a:t>
            </a: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14" name="CaixaDeTexto 13">
            <a:extLst>
              <a:ext uri="{FF2B5EF4-FFF2-40B4-BE49-F238E27FC236}">
                <a16:creationId xmlns:a16="http://schemas.microsoft.com/office/drawing/2014/main" id="{A9D18E78-FE9E-4B45-9261-0FBA8B44E486}"/>
              </a:ext>
            </a:extLst>
          </p:cNvPr>
          <p:cNvSpPr txBox="1"/>
          <p:nvPr/>
        </p:nvSpPr>
        <p:spPr>
          <a:xfrm>
            <a:off x="0" y="149222"/>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1639602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1"/>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3DA993-9FE9-476D-8AC7-59A6333D284A}"/>
              </a:ext>
            </a:extLst>
          </p:cNvPr>
          <p:cNvSpPr/>
          <p:nvPr/>
        </p:nvSpPr>
        <p:spPr>
          <a:xfrm>
            <a:off x="300486" y="748802"/>
            <a:ext cx="8424936" cy="504305"/>
          </a:xfrm>
          <a:prstGeom prst="rect">
            <a:avLst/>
          </a:prstGeom>
          <a:noFill/>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sz="2000" b="0" i="1" u="none" strike="noStrike" kern="1200" cap="none" spc="0" normalizeH="0" baseline="0" noProof="0" dirty="0">
                <a:ln>
                  <a:noFill/>
                </a:ln>
                <a:solidFill>
                  <a:schemeClr val="bg2"/>
                </a:solidFill>
                <a:effectLst/>
                <a:uLnTx/>
                <a:uFillTx/>
                <a:latin typeface="Arial" charset="0"/>
                <a:ea typeface="+mn-ea"/>
                <a:cs typeface="Arial" charset="0"/>
              </a:rPr>
              <a:t>MongoDB </a:t>
            </a:r>
            <a:r>
              <a:rPr lang="en-US" sz="2000" i="1" dirty="0">
                <a:solidFill>
                  <a:schemeClr val="bg2"/>
                </a:solidFill>
              </a:rPr>
              <a:t>e </a:t>
            </a:r>
            <a:r>
              <a:rPr lang="en-US" sz="2000" i="1" dirty="0" err="1">
                <a:solidFill>
                  <a:schemeClr val="bg2"/>
                </a:solidFill>
              </a:rPr>
              <a:t>seus</a:t>
            </a:r>
            <a:r>
              <a:rPr lang="en-US" sz="2000" i="1" dirty="0">
                <a:solidFill>
                  <a:schemeClr val="bg2"/>
                </a:solidFill>
              </a:rPr>
              <a:t> </a:t>
            </a:r>
            <a:r>
              <a:rPr lang="en-US" sz="2000" i="1" dirty="0" err="1">
                <a:solidFill>
                  <a:schemeClr val="bg2"/>
                </a:solidFill>
              </a:rPr>
              <a:t>nós</a:t>
            </a:r>
            <a:r>
              <a:rPr lang="en-US" sz="2000" i="1" dirty="0">
                <a:solidFill>
                  <a:schemeClr val="bg2"/>
                </a:solidFill>
              </a:rPr>
              <a:t> </a:t>
            </a:r>
            <a:r>
              <a:rPr lang="en-US" sz="2000" i="1" dirty="0" err="1">
                <a:solidFill>
                  <a:schemeClr val="bg2"/>
                </a:solidFill>
              </a:rPr>
              <a:t>secundários</a:t>
            </a:r>
            <a:r>
              <a:rPr kumimoji="0" lang="en-US" sz="2000" b="0" i="0" u="none" strike="noStrike" kern="1200" cap="none" spc="0" normalizeH="0" baseline="0" noProof="0" dirty="0">
                <a:ln>
                  <a:noFill/>
                </a:ln>
                <a:solidFill>
                  <a:schemeClr val="bg2"/>
                </a:solidFill>
                <a:effectLst/>
                <a:uLnTx/>
                <a:uFillTx/>
                <a:latin typeface="Arial" charset="0"/>
                <a:ea typeface="+mn-ea"/>
                <a:cs typeface="Arial" charset="0"/>
              </a:rPr>
              <a:t>.</a:t>
            </a:r>
            <a:endParaRPr kumimoji="0" lang="pt-BR" sz="2000" b="0" i="0" u="none" strike="noStrike" kern="1200" cap="none" spc="0" normalizeH="0" baseline="0" noProof="0" dirty="0">
              <a:ln>
                <a:noFill/>
              </a:ln>
              <a:solidFill>
                <a:schemeClr val="bg2"/>
              </a:solidFill>
              <a:effectLst/>
              <a:uLnTx/>
              <a:uFillTx/>
              <a:latin typeface="Arial" charset="0"/>
              <a:ea typeface="+mn-ea"/>
              <a:cs typeface="Arial" charset="0"/>
            </a:endParaRPr>
          </a:p>
        </p:txBody>
      </p:sp>
      <p:sp>
        <p:nvSpPr>
          <p:cNvPr id="3" name="Retângulo 2">
            <a:extLst>
              <a:ext uri="{FF2B5EF4-FFF2-40B4-BE49-F238E27FC236}">
                <a16:creationId xmlns:a16="http://schemas.microsoft.com/office/drawing/2014/main" id="{8BD05657-AF45-4A81-88C9-23097C40C6E3}"/>
              </a:ext>
            </a:extLst>
          </p:cNvPr>
          <p:cNvSpPr/>
          <p:nvPr/>
        </p:nvSpPr>
        <p:spPr>
          <a:xfrm>
            <a:off x="331249" y="1494145"/>
            <a:ext cx="8550696" cy="2126864"/>
          </a:xfrm>
          <a:prstGeom prst="rect">
            <a:avLst/>
          </a:prstGeom>
          <a:solidFill>
            <a:schemeClr val="tx2"/>
          </a:solid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b="0" i="0" u="none" strike="noStrike" kern="1200" cap="none" spc="0" normalizeH="0" baseline="0" noProof="0" dirty="0">
                <a:ln>
                  <a:noFill/>
                </a:ln>
                <a:solidFill>
                  <a:schemeClr val="bg2"/>
                </a:solidFill>
                <a:effectLst/>
                <a:uLnTx/>
                <a:uFillTx/>
                <a:latin typeface="Calibri"/>
                <a:ea typeface="+mn-ea"/>
                <a:cs typeface="Arial" charset="0"/>
              </a:rPr>
              <a:t>Um nó secundário mantém uma cópia do conjunto de dados do primário.</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pt-BR" b="0" i="0" u="none" strike="noStrike" kern="1200" cap="none" spc="0" normalizeH="0" baseline="0" noProof="0" dirty="0">
                <a:ln>
                  <a:noFill/>
                </a:ln>
                <a:solidFill>
                  <a:schemeClr val="bg2"/>
                </a:solidFill>
                <a:effectLst/>
                <a:uLnTx/>
                <a:uFillTx/>
                <a:latin typeface="Calibri"/>
                <a:ea typeface="+mn-ea"/>
                <a:cs typeface="Arial" charset="0"/>
              </a:rPr>
              <a:t>Um nó de </a:t>
            </a:r>
            <a:r>
              <a:rPr kumimoji="0" lang="pt-BR" b="1" i="0" u="none" strike="noStrike" kern="1200" cap="none" spc="0" normalizeH="0" baseline="0" noProof="0" dirty="0">
                <a:ln>
                  <a:noFill/>
                </a:ln>
                <a:solidFill>
                  <a:schemeClr val="bg2"/>
                </a:solidFill>
                <a:effectLst/>
                <a:uLnTx/>
                <a:uFillTx/>
                <a:latin typeface="Calibri"/>
                <a:ea typeface="+mn-ea"/>
                <a:cs typeface="Arial" charset="0"/>
              </a:rPr>
              <a:t>prioridade 0</a:t>
            </a:r>
            <a:r>
              <a:rPr kumimoji="0" lang="pt-BR" b="0" i="0" u="none" strike="noStrike" kern="1200" cap="none" spc="0" normalizeH="0" baseline="0" noProof="0" dirty="0">
                <a:ln>
                  <a:noFill/>
                </a:ln>
                <a:solidFill>
                  <a:schemeClr val="bg2"/>
                </a:solidFill>
                <a:effectLst/>
                <a:uLnTx/>
                <a:uFillTx/>
                <a:latin typeface="Calibri"/>
                <a:ea typeface="+mn-ea"/>
                <a:cs typeface="Arial" charset="0"/>
              </a:rPr>
              <a:t> é um secundário que não pode se tornar primário.</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bg2"/>
                </a:solidFill>
                <a:effectLst/>
                <a:uLnTx/>
                <a:uFillTx/>
                <a:latin typeface="Calibri"/>
                <a:ea typeface="+mn-ea"/>
                <a:cs typeface="Arial" charset="0"/>
              </a:rPr>
              <a:t>Um </a:t>
            </a:r>
            <a:r>
              <a:rPr kumimoji="0" lang="en-US" b="1" i="0" u="none" strike="noStrike" kern="1200" cap="none" spc="0" normalizeH="0" baseline="0" noProof="0" dirty="0" err="1">
                <a:ln>
                  <a:noFill/>
                </a:ln>
                <a:solidFill>
                  <a:schemeClr val="bg2"/>
                </a:solidFill>
                <a:effectLst/>
                <a:uLnTx/>
                <a:uFillTx/>
                <a:latin typeface="Calibri"/>
                <a:ea typeface="+mn-ea"/>
                <a:cs typeface="Arial" charset="0"/>
              </a:rPr>
              <a:t>nó</a:t>
            </a:r>
            <a:r>
              <a:rPr kumimoji="0" lang="en-US" b="1" i="0" u="none" strike="noStrike" kern="1200" cap="none" spc="0" normalizeH="0" baseline="0" noProof="0" dirty="0">
                <a:ln>
                  <a:noFill/>
                </a:ln>
                <a:solidFill>
                  <a:schemeClr val="bg2"/>
                </a:solidFill>
                <a:effectLst/>
                <a:uLnTx/>
                <a:uFillTx/>
                <a:latin typeface="Calibri"/>
                <a:ea typeface="+mn-ea"/>
                <a:cs typeface="Arial" charset="0"/>
              </a:rPr>
              <a:t> hidden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mantém</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uma</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cópia</a:t>
            </a:r>
            <a:r>
              <a:rPr kumimoji="0" lang="en-US" b="0" i="0" u="none" strike="noStrike" kern="1200" cap="none" spc="0" normalizeH="0" baseline="0" noProof="0" dirty="0">
                <a:ln>
                  <a:noFill/>
                </a:ln>
                <a:solidFill>
                  <a:schemeClr val="bg2"/>
                </a:solidFill>
                <a:effectLst/>
                <a:uLnTx/>
                <a:uFillTx/>
                <a:latin typeface="Calibri"/>
                <a:ea typeface="+mn-ea"/>
                <a:cs typeface="Arial" charset="0"/>
              </a:rPr>
              <a:t> dos dados do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nó</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primário</a:t>
            </a:r>
            <a:r>
              <a:rPr kumimoji="0" lang="en-US" b="0" i="0" u="none" strike="noStrike" kern="1200" cap="none" spc="0" normalizeH="0" baseline="0" noProof="0" dirty="0">
                <a:ln>
                  <a:noFill/>
                </a:ln>
                <a:solidFill>
                  <a:schemeClr val="bg2"/>
                </a:solidFill>
                <a:effectLst/>
                <a:uLnTx/>
                <a:uFillTx/>
                <a:latin typeface="Calibri"/>
                <a:ea typeface="+mn-ea"/>
                <a:cs typeface="Arial" charset="0"/>
              </a:rPr>
              <a:t> mas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fica</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invisível</a:t>
            </a:r>
            <a:r>
              <a:rPr kumimoji="0" lang="en-US" b="0" i="0" u="none" strike="noStrike" kern="1200" cap="none" spc="0" normalizeH="0" baseline="0" noProof="0" dirty="0">
                <a:ln>
                  <a:noFill/>
                </a:ln>
                <a:solidFill>
                  <a:schemeClr val="bg2"/>
                </a:solidFill>
                <a:effectLst/>
                <a:uLnTx/>
                <a:uFillTx/>
                <a:latin typeface="Calibri"/>
                <a:ea typeface="+mn-ea"/>
                <a:cs typeface="Arial" charset="0"/>
              </a:rPr>
              <a:t> para as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aplicações</a:t>
            </a:r>
            <a:r>
              <a:rPr kumimoji="0" lang="en-US" b="0" i="0" u="none" strike="noStrike" kern="1200" cap="none" spc="0" normalizeH="0" baseline="0" noProof="0" dirty="0">
                <a:ln>
                  <a:noFill/>
                </a:ln>
                <a:solidFill>
                  <a:schemeClr val="bg2"/>
                </a:solidFill>
                <a:effectLst/>
                <a:uLnTx/>
                <a:uFillTx/>
                <a:latin typeface="Calibri"/>
                <a:ea typeface="+mn-ea"/>
                <a:cs typeface="Arial"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bg2"/>
                </a:solidFill>
                <a:effectLst/>
                <a:uLnTx/>
                <a:uFillTx/>
                <a:latin typeface="Calibri"/>
                <a:ea typeface="+mn-ea"/>
                <a:cs typeface="Arial" charset="0"/>
              </a:rPr>
              <a:t>Um </a:t>
            </a:r>
            <a:r>
              <a:rPr kumimoji="0" lang="en-US" b="1" i="0" u="none" strike="noStrike" kern="1200" cap="none" spc="0" normalizeH="0" baseline="0" noProof="0" dirty="0" err="1">
                <a:ln>
                  <a:noFill/>
                </a:ln>
                <a:solidFill>
                  <a:schemeClr val="bg2"/>
                </a:solidFill>
                <a:effectLst/>
                <a:uLnTx/>
                <a:uFillTx/>
                <a:latin typeface="Calibri"/>
                <a:ea typeface="+mn-ea"/>
                <a:cs typeface="Arial" charset="0"/>
              </a:rPr>
              <a:t>nó</a:t>
            </a:r>
            <a:r>
              <a:rPr kumimoji="0" lang="en-US" b="1" i="0" u="none" strike="noStrike" kern="1200" cap="none" spc="0" normalizeH="0" baseline="0" noProof="0" dirty="0">
                <a:ln>
                  <a:noFill/>
                </a:ln>
                <a:solidFill>
                  <a:schemeClr val="bg2"/>
                </a:solidFill>
                <a:effectLst/>
                <a:uLnTx/>
                <a:uFillTx/>
                <a:latin typeface="Calibri"/>
                <a:ea typeface="+mn-ea"/>
                <a:cs typeface="Arial" charset="0"/>
              </a:rPr>
              <a:t> Delayed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mantém</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uma</a:t>
            </a:r>
            <a:r>
              <a:rPr kumimoji="0" lang="en-US" b="0" i="0" u="none" strike="noStrike" kern="1200" cap="none" spc="0" normalizeH="0" baseline="0" noProof="0" dirty="0">
                <a:ln>
                  <a:noFill/>
                </a:ln>
                <a:solidFill>
                  <a:schemeClr val="bg2"/>
                </a:solidFill>
                <a:effectLst/>
                <a:uLnTx/>
                <a:uFillTx/>
                <a:latin typeface="Calibri"/>
                <a:ea typeface="+mn-ea"/>
                <a:cs typeface="Arial" charset="0"/>
              </a:rPr>
              <a:t> </a:t>
            </a:r>
            <a:r>
              <a:rPr kumimoji="0" lang="en-US" b="0" i="0" u="none" strike="noStrike" kern="1200" cap="none" spc="0" normalizeH="0" baseline="0" noProof="0" dirty="0" err="1">
                <a:ln>
                  <a:noFill/>
                </a:ln>
                <a:solidFill>
                  <a:schemeClr val="bg2"/>
                </a:solidFill>
                <a:effectLst/>
                <a:uLnTx/>
                <a:uFillTx/>
                <a:latin typeface="Calibri"/>
                <a:ea typeface="+mn-ea"/>
                <a:cs typeface="Arial" charset="0"/>
              </a:rPr>
              <a:t>cópia</a:t>
            </a:r>
            <a:r>
              <a:rPr kumimoji="0" lang="en-US" b="0" i="0" u="none" strike="noStrike" kern="1200" cap="none" spc="0" normalizeH="0" baseline="0" noProof="0" dirty="0">
                <a:ln>
                  <a:noFill/>
                </a:ln>
                <a:solidFill>
                  <a:schemeClr val="bg2"/>
                </a:solidFill>
                <a:effectLst/>
                <a:uLnTx/>
                <a:uFillTx/>
                <a:latin typeface="Calibri"/>
                <a:ea typeface="+mn-ea"/>
                <a:cs typeface="Arial" charset="0"/>
              </a:rPr>
              <a:t> no interval de tempo. </a:t>
            </a:r>
            <a:endParaRPr kumimoji="0" lang="pt-BR" b="0" i="0" u="none" strike="noStrike" kern="1200" cap="none" spc="0" normalizeH="0" baseline="0" noProof="0" dirty="0">
              <a:ln>
                <a:noFill/>
              </a:ln>
              <a:solidFill>
                <a:schemeClr val="bg2"/>
              </a:solidFill>
              <a:effectLst/>
              <a:uLnTx/>
              <a:uFillTx/>
              <a:latin typeface="Calibri"/>
              <a:ea typeface="+mn-ea"/>
              <a:cs typeface="Arial" charset="0"/>
            </a:endParaRPr>
          </a:p>
        </p:txBody>
      </p:sp>
      <p:pic>
        <p:nvPicPr>
          <p:cNvPr id="4" name="Imagem 3">
            <a:extLst>
              <a:ext uri="{FF2B5EF4-FFF2-40B4-BE49-F238E27FC236}">
                <a16:creationId xmlns:a16="http://schemas.microsoft.com/office/drawing/2014/main" id="{7C8B359B-DDD3-4497-BA04-541D7F4ACFB0}"/>
              </a:ext>
            </a:extLst>
          </p:cNvPr>
          <p:cNvPicPr>
            <a:picLocks noChangeAspect="1"/>
          </p:cNvPicPr>
          <p:nvPr/>
        </p:nvPicPr>
        <p:blipFill>
          <a:blip r:embed="rId2"/>
          <a:stretch>
            <a:fillRect/>
          </a:stretch>
        </p:blipFill>
        <p:spPr>
          <a:xfrm>
            <a:off x="2485979" y="4005064"/>
            <a:ext cx="4053950" cy="1536983"/>
          </a:xfrm>
          <a:prstGeom prst="rect">
            <a:avLst/>
          </a:prstGeom>
          <a:solidFill>
            <a:schemeClr val="bg1"/>
          </a:solidFill>
        </p:spPr>
      </p:pic>
      <p:sp>
        <p:nvSpPr>
          <p:cNvPr id="6" name="Título 1">
            <a:extLst>
              <a:ext uri="{FF2B5EF4-FFF2-40B4-BE49-F238E27FC236}">
                <a16:creationId xmlns:a16="http://schemas.microsoft.com/office/drawing/2014/main" id="{A318E114-ABE2-4F15-8F8C-3D14A06D78B7}"/>
              </a:ext>
            </a:extLst>
          </p:cNvPr>
          <p:cNvSpPr txBox="1">
            <a:spLocks/>
          </p:cNvSpPr>
          <p:nvPr/>
        </p:nvSpPr>
        <p:spPr bwMode="auto">
          <a:xfrm>
            <a:off x="179512" y="760913"/>
            <a:ext cx="8229600" cy="4540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rPr>
              <a:t>Replica sets</a:t>
            </a:r>
          </a:p>
          <a:p>
            <a:pPr marL="0" marR="0" lvl="0" indent="0" algn="l" defTabSz="914400" rtl="0" eaLnBrk="0" fontAlgn="base" latinLnBrk="0" hangingPunct="0">
              <a:lnSpc>
                <a:spcPct val="90000"/>
              </a:lnSpc>
              <a:spcBef>
                <a:spcPct val="0"/>
              </a:spcBef>
              <a:spcAft>
                <a:spcPct val="0"/>
              </a:spcAft>
              <a:buClrTx/>
              <a:buSzTx/>
              <a:buFontTx/>
              <a:buNone/>
              <a:tabLst/>
              <a:defRPr/>
            </a:pPr>
            <a:r>
              <a:rPr lang="pt-BR" sz="2000" b="0" i="0" kern="0" dirty="0" err="1">
                <a:solidFill>
                  <a:schemeClr val="bg2"/>
                </a:solidFill>
                <a:latin typeface="Calibri" panose="020F0502020204030204" pitchFamily="34" charset="0"/>
                <a:cs typeface="Calibri" panose="020F0502020204030204" pitchFamily="34" charset="0"/>
              </a:rPr>
              <a:t>Multi</a:t>
            </a:r>
            <a:r>
              <a:rPr lang="pt-BR" sz="2000" b="0" i="0" kern="0" dirty="0">
                <a:solidFill>
                  <a:schemeClr val="bg2"/>
                </a:solidFill>
                <a:latin typeface="Calibri" panose="020F0502020204030204" pitchFamily="34" charset="0"/>
                <a:cs typeface="Calibri" panose="020F0502020204030204" pitchFamily="34" charset="0"/>
              </a:rPr>
              <a:t> </a:t>
            </a:r>
            <a:r>
              <a:rPr lang="pt-BR" sz="2000" b="0" i="0" kern="0" dirty="0" err="1">
                <a:solidFill>
                  <a:schemeClr val="bg2"/>
                </a:solidFill>
                <a:latin typeface="Calibri" panose="020F0502020204030204" pitchFamily="34" charset="0"/>
                <a:cs typeface="Calibri" panose="020F0502020204030204" pitchFamily="34" charset="0"/>
              </a:rPr>
              <a:t>Replication</a:t>
            </a:r>
            <a:endParaRPr kumimoji="0" lang="pt-BR" sz="2000" b="0" i="0" u="none" strike="noStrike" kern="0" cap="none" spc="0" normalizeH="0" baseline="0" noProof="0" dirty="0">
              <a:ln>
                <a:noFill/>
              </a:ln>
              <a:solidFill>
                <a:schemeClr val="bg2"/>
              </a:solidFill>
              <a:effectLst/>
              <a:uLnTx/>
              <a:uFillTx/>
              <a:latin typeface="Calibri" panose="020F0502020204030204" pitchFamily="34" charset="0"/>
              <a:ea typeface="+mn-ea"/>
              <a:cs typeface="Calibri" panose="020F0502020204030204" pitchFamily="34" charset="0"/>
            </a:endParaRPr>
          </a:p>
        </p:txBody>
      </p:sp>
      <p:sp>
        <p:nvSpPr>
          <p:cNvPr id="7" name="CaixaDeTexto 6">
            <a:extLst>
              <a:ext uri="{FF2B5EF4-FFF2-40B4-BE49-F238E27FC236}">
                <a16:creationId xmlns:a16="http://schemas.microsoft.com/office/drawing/2014/main" id="{9E180FF5-FE5B-4DE9-A193-47FAB8B9276B}"/>
              </a:ext>
            </a:extLst>
          </p:cNvPr>
          <p:cNvSpPr txBox="1"/>
          <p:nvPr/>
        </p:nvSpPr>
        <p:spPr>
          <a:xfrm>
            <a:off x="-28922" y="4609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9928744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F78D4AEF-69B1-4457-BDA3-B4642FCDFA3C}"/>
              </a:ext>
            </a:extLst>
          </p:cNvPr>
          <p:cNvSpPr txBox="1">
            <a:spLocks/>
          </p:cNvSpPr>
          <p:nvPr/>
        </p:nvSpPr>
        <p:spPr>
          <a:xfrm>
            <a:off x="899592" y="6061923"/>
            <a:ext cx="9710530"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kern="0">
                <a:solidFill>
                  <a:schemeClr val="bg2"/>
                </a:solidFill>
              </a:rPr>
              <a:t>Autor: Prof. Jorge Surian</a:t>
            </a:r>
          </a:p>
          <a:p>
            <a:pPr marL="0" indent="0">
              <a:buFont typeface="Wingdings" panose="05000000000000000000" pitchFamily="2" charset="2"/>
              <a:buNone/>
            </a:pPr>
            <a:r>
              <a:rPr lang="pt-BR" sz="2000" kern="0">
                <a:solidFill>
                  <a:schemeClr val="bg2"/>
                </a:solidFill>
              </a:rPr>
              <a:t>jorge.surian@gmail.com</a:t>
            </a:r>
            <a:endParaRPr lang="pt-BR" sz="2000" kern="0" dirty="0">
              <a:solidFill>
                <a:schemeClr val="bg2"/>
              </a:solidFill>
            </a:endParaRPr>
          </a:p>
        </p:txBody>
      </p:sp>
    </p:spTree>
    <p:extLst>
      <p:ext uri="{BB962C8B-B14F-4D97-AF65-F5344CB8AC3E}">
        <p14:creationId xmlns:p14="http://schemas.microsoft.com/office/powerpoint/2010/main" val="173375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aixaDeTexto 33">
            <a:extLst>
              <a:ext uri="{FF2B5EF4-FFF2-40B4-BE49-F238E27FC236}">
                <a16:creationId xmlns:a16="http://schemas.microsoft.com/office/drawing/2014/main" id="{2FEEF078-6A8A-439B-9D32-67FC5CB655D3}"/>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
        <p:nvSpPr>
          <p:cNvPr id="4" name="AutoShape 4" descr="Resultado de imagem para database table">
            <a:extLst>
              <a:ext uri="{FF2B5EF4-FFF2-40B4-BE49-F238E27FC236}">
                <a16:creationId xmlns:a16="http://schemas.microsoft.com/office/drawing/2014/main" id="{CAF0CAFF-8D63-42B3-AD74-EB4FF010F5DD}"/>
              </a:ext>
            </a:extLst>
          </p:cNvPr>
          <p:cNvSpPr>
            <a:spLocks noChangeAspect="1" noChangeArrowheads="1"/>
          </p:cNvSpPr>
          <p:nvPr/>
        </p:nvSpPr>
        <p:spPr bwMode="auto">
          <a:xfrm>
            <a:off x="4419600" y="2492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 name="Imagem 4">
            <a:extLst>
              <a:ext uri="{FF2B5EF4-FFF2-40B4-BE49-F238E27FC236}">
                <a16:creationId xmlns:a16="http://schemas.microsoft.com/office/drawing/2014/main" id="{D57DC1D4-905F-4F3A-B749-3C53ECC33E02}"/>
              </a:ext>
            </a:extLst>
          </p:cNvPr>
          <p:cNvPicPr>
            <a:picLocks noChangeAspect="1"/>
          </p:cNvPicPr>
          <p:nvPr/>
        </p:nvPicPr>
        <p:blipFill>
          <a:blip r:embed="rId2"/>
          <a:stretch>
            <a:fillRect/>
          </a:stretch>
        </p:blipFill>
        <p:spPr>
          <a:xfrm>
            <a:off x="539552" y="2133264"/>
            <a:ext cx="7358428" cy="3672000"/>
          </a:xfrm>
          <a:prstGeom prst="rect">
            <a:avLst/>
          </a:prstGeom>
        </p:spPr>
      </p:pic>
      <p:sp>
        <p:nvSpPr>
          <p:cNvPr id="8" name="Retângulo 7">
            <a:extLst>
              <a:ext uri="{FF2B5EF4-FFF2-40B4-BE49-F238E27FC236}">
                <a16:creationId xmlns:a16="http://schemas.microsoft.com/office/drawing/2014/main" id="{97561AF3-3B42-4F1F-A319-6E4B2DE0192C}"/>
              </a:ext>
            </a:extLst>
          </p:cNvPr>
          <p:cNvSpPr/>
          <p:nvPr/>
        </p:nvSpPr>
        <p:spPr bwMode="auto">
          <a:xfrm>
            <a:off x="899592" y="3025206"/>
            <a:ext cx="6408712" cy="159337"/>
          </a:xfrm>
          <a:prstGeom prst="rect">
            <a:avLst/>
          </a:prstGeom>
          <a:solidFill>
            <a:schemeClr val="accent1">
              <a:lumMod val="60000"/>
              <a:lumOff val="40000"/>
              <a:alpha val="30000"/>
            </a:schemeClr>
          </a:solidFill>
          <a:ln w="9525" cap="flat" cmpd="sng" algn="ctr">
            <a:solidFill>
              <a:schemeClr val="bg2"/>
            </a:solidFill>
            <a:prstDash val="solid"/>
            <a:round/>
            <a:headEnd type="none" w="med" len="med"/>
            <a:tailEnd type="none" w="med" len="med"/>
          </a:ln>
          <a:effectLst/>
        </p:spPr>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bg2"/>
              </a:solidFill>
              <a:effectLst/>
              <a:latin typeface="Square721 BT" pitchFamily="34" charset="0"/>
            </a:endParaRPr>
          </a:p>
        </p:txBody>
      </p:sp>
      <p:sp>
        <p:nvSpPr>
          <p:cNvPr id="11" name="Retângulo 10">
            <a:extLst>
              <a:ext uri="{FF2B5EF4-FFF2-40B4-BE49-F238E27FC236}">
                <a16:creationId xmlns:a16="http://schemas.microsoft.com/office/drawing/2014/main" id="{26CE159B-2265-4092-9074-149C482F65C7}"/>
              </a:ext>
            </a:extLst>
          </p:cNvPr>
          <p:cNvSpPr/>
          <p:nvPr/>
        </p:nvSpPr>
        <p:spPr bwMode="auto">
          <a:xfrm>
            <a:off x="827584" y="5021376"/>
            <a:ext cx="6408713" cy="159337"/>
          </a:xfrm>
          <a:prstGeom prst="rect">
            <a:avLst/>
          </a:prstGeom>
          <a:solidFill>
            <a:schemeClr val="accent2">
              <a:alpha val="30000"/>
            </a:schemeClr>
          </a:solidFill>
          <a:ln w="9525" cap="flat" cmpd="sng" algn="ctr">
            <a:solidFill>
              <a:schemeClr val="bg2"/>
            </a:solidFill>
            <a:prstDash val="solid"/>
            <a:round/>
            <a:headEnd type="none" w="med" len="med"/>
            <a:tailEnd type="none" w="med" len="med"/>
          </a:ln>
          <a:effectLst/>
        </p:spPr>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bg2"/>
              </a:solidFill>
              <a:effectLst/>
              <a:latin typeface="Square721 BT" pitchFamily="34" charset="0"/>
            </a:endParaRPr>
          </a:p>
        </p:txBody>
      </p:sp>
      <p:sp>
        <p:nvSpPr>
          <p:cNvPr id="9" name="CaixaDeTexto 8">
            <a:extLst>
              <a:ext uri="{FF2B5EF4-FFF2-40B4-BE49-F238E27FC236}">
                <a16:creationId xmlns:a16="http://schemas.microsoft.com/office/drawing/2014/main" id="{FA5920B9-88CC-4793-8289-D543803D094F}"/>
              </a:ext>
            </a:extLst>
          </p:cNvPr>
          <p:cNvSpPr txBox="1"/>
          <p:nvPr/>
        </p:nvSpPr>
        <p:spPr>
          <a:xfrm>
            <a:off x="4641073" y="1060345"/>
            <a:ext cx="1286445" cy="861774"/>
          </a:xfrm>
          <a:prstGeom prst="rect">
            <a:avLst/>
          </a:prstGeom>
          <a:solidFill>
            <a:schemeClr val="accent1">
              <a:lumMod val="40000"/>
              <a:lumOff val="60000"/>
            </a:schemeClr>
          </a:solidFill>
          <a:ln>
            <a:solidFill>
              <a:schemeClr val="bg2"/>
            </a:solidFill>
          </a:ln>
        </p:spPr>
        <p:txBody>
          <a:bodyPr wrap="square" rtlCol="0">
            <a:spAutoFit/>
          </a:bodyPr>
          <a:lstStyle/>
          <a:p>
            <a:r>
              <a:rPr lang="pt-BR" sz="1000" b="0" i="0" dirty="0">
                <a:solidFill>
                  <a:schemeClr val="bg2"/>
                </a:solidFill>
              </a:rPr>
              <a:t>Classe: People</a:t>
            </a:r>
          </a:p>
          <a:p>
            <a:endParaRPr lang="pt-BR" sz="1000" b="0" i="0" dirty="0">
              <a:solidFill>
                <a:schemeClr val="bg2"/>
              </a:solidFill>
            </a:endParaRPr>
          </a:p>
          <a:p>
            <a:r>
              <a:rPr lang="pt-BR" sz="1000" b="0" i="0" dirty="0" err="1">
                <a:solidFill>
                  <a:schemeClr val="bg2"/>
                </a:solidFill>
              </a:rPr>
              <a:t>String</a:t>
            </a:r>
            <a:r>
              <a:rPr lang="pt-BR" sz="1000" b="0" i="0" dirty="0">
                <a:solidFill>
                  <a:schemeClr val="bg2"/>
                </a:solidFill>
              </a:rPr>
              <a:t> </a:t>
            </a:r>
            <a:r>
              <a:rPr lang="pt-BR" sz="1000" b="0" i="0" dirty="0" err="1">
                <a:solidFill>
                  <a:schemeClr val="bg2"/>
                </a:solidFill>
              </a:rPr>
              <a:t>name</a:t>
            </a:r>
            <a:endParaRPr lang="pt-BR" sz="1000" b="0" i="0" dirty="0">
              <a:solidFill>
                <a:schemeClr val="bg2"/>
              </a:solidFill>
            </a:endParaRPr>
          </a:p>
          <a:p>
            <a:r>
              <a:rPr lang="pt-BR" sz="1000" b="0" i="0" dirty="0" err="1">
                <a:solidFill>
                  <a:schemeClr val="bg2"/>
                </a:solidFill>
              </a:rPr>
              <a:t>String</a:t>
            </a:r>
            <a:r>
              <a:rPr lang="pt-BR" sz="1000" b="0" i="0" dirty="0">
                <a:solidFill>
                  <a:schemeClr val="bg2"/>
                </a:solidFill>
              </a:rPr>
              <a:t> City</a:t>
            </a:r>
          </a:p>
          <a:p>
            <a:r>
              <a:rPr lang="pt-BR" sz="1000" b="0" i="0" dirty="0" err="1">
                <a:solidFill>
                  <a:schemeClr val="bg2"/>
                </a:solidFill>
              </a:rPr>
              <a:t>String</a:t>
            </a:r>
            <a:r>
              <a:rPr lang="pt-BR" sz="1000" b="0" i="0" dirty="0">
                <a:solidFill>
                  <a:schemeClr val="bg2"/>
                </a:solidFill>
              </a:rPr>
              <a:t> </a:t>
            </a:r>
            <a:r>
              <a:rPr lang="pt-BR" sz="1000" b="0" i="0" dirty="0" err="1">
                <a:solidFill>
                  <a:schemeClr val="bg2"/>
                </a:solidFill>
              </a:rPr>
              <a:t>street_address</a:t>
            </a:r>
            <a:endParaRPr lang="pt-BR" sz="1000" b="0" i="0" dirty="0">
              <a:solidFill>
                <a:schemeClr val="bg2"/>
              </a:solidFill>
            </a:endParaRPr>
          </a:p>
        </p:txBody>
      </p:sp>
      <p:cxnSp>
        <p:nvCxnSpPr>
          <p:cNvPr id="14" name="Conector de Seta Reta 13">
            <a:extLst>
              <a:ext uri="{FF2B5EF4-FFF2-40B4-BE49-F238E27FC236}">
                <a16:creationId xmlns:a16="http://schemas.microsoft.com/office/drawing/2014/main" id="{ECFCCB20-73E7-47C1-BE8F-A954D14EF4D0}"/>
              </a:ext>
            </a:extLst>
          </p:cNvPr>
          <p:cNvCxnSpPr>
            <a:cxnSpLocks/>
          </p:cNvCxnSpPr>
          <p:nvPr/>
        </p:nvCxnSpPr>
        <p:spPr bwMode="auto">
          <a:xfrm flipV="1">
            <a:off x="3635896" y="1844320"/>
            <a:ext cx="936104" cy="1180886"/>
          </a:xfrm>
          <a:prstGeom prst="straightConnector1">
            <a:avLst/>
          </a:prstGeom>
          <a:solidFill>
            <a:schemeClr val="accent1"/>
          </a:solidFill>
          <a:ln w="63500" cap="flat" cmpd="sng" algn="ctr">
            <a:solidFill>
              <a:schemeClr val="accent1">
                <a:lumMod val="60000"/>
                <a:lumOff val="40000"/>
              </a:schemeClr>
            </a:solidFill>
            <a:prstDash val="solid"/>
            <a:round/>
            <a:headEnd type="triangle"/>
            <a:tailEnd type="triangle"/>
          </a:ln>
          <a:effectLst/>
        </p:spPr>
      </p:cxnSp>
      <p:sp>
        <p:nvSpPr>
          <p:cNvPr id="17" name="CaixaDeTexto 16">
            <a:extLst>
              <a:ext uri="{FF2B5EF4-FFF2-40B4-BE49-F238E27FC236}">
                <a16:creationId xmlns:a16="http://schemas.microsoft.com/office/drawing/2014/main" id="{0FFF3940-8233-46FB-99BA-5B321F701A28}"/>
              </a:ext>
            </a:extLst>
          </p:cNvPr>
          <p:cNvSpPr txBox="1"/>
          <p:nvPr/>
        </p:nvSpPr>
        <p:spPr>
          <a:xfrm>
            <a:off x="6660232" y="878181"/>
            <a:ext cx="2304256" cy="861774"/>
          </a:xfrm>
          <a:prstGeom prst="rect">
            <a:avLst/>
          </a:prstGeom>
          <a:solidFill>
            <a:schemeClr val="accent2">
              <a:lumMod val="40000"/>
              <a:lumOff val="60000"/>
            </a:schemeClr>
          </a:solidFill>
          <a:ln>
            <a:solidFill>
              <a:schemeClr val="bg2"/>
            </a:solidFill>
          </a:ln>
        </p:spPr>
        <p:txBody>
          <a:bodyPr wrap="square" rtlCol="0">
            <a:spAutoFit/>
          </a:bodyPr>
          <a:lstStyle/>
          <a:p>
            <a:r>
              <a:rPr lang="pt-BR" sz="1000" b="0" i="0" dirty="0">
                <a:solidFill>
                  <a:schemeClr val="bg2"/>
                </a:solidFill>
              </a:rPr>
              <a:t>Instância: People</a:t>
            </a:r>
          </a:p>
          <a:p>
            <a:endParaRPr lang="pt-BR" sz="1000" b="0" i="0" dirty="0">
              <a:solidFill>
                <a:schemeClr val="bg2"/>
              </a:solidFill>
            </a:endParaRPr>
          </a:p>
          <a:p>
            <a:r>
              <a:rPr lang="pt-BR" sz="1000" b="0" i="0" dirty="0" err="1">
                <a:solidFill>
                  <a:schemeClr val="bg2"/>
                </a:solidFill>
              </a:rPr>
              <a:t>name</a:t>
            </a:r>
            <a:r>
              <a:rPr lang="pt-BR" sz="1000" b="0" i="0" dirty="0">
                <a:solidFill>
                  <a:schemeClr val="bg2"/>
                </a:solidFill>
              </a:rPr>
              <a:t> – “</a:t>
            </a:r>
            <a:r>
              <a:rPr lang="pt-BR" sz="1000" b="0" i="0" dirty="0" err="1">
                <a:solidFill>
                  <a:schemeClr val="bg2"/>
                </a:solidFill>
              </a:rPr>
              <a:t>Jodi</a:t>
            </a:r>
            <a:r>
              <a:rPr lang="pt-BR" sz="1000" b="0" i="0" dirty="0">
                <a:solidFill>
                  <a:schemeClr val="bg2"/>
                </a:solidFill>
              </a:rPr>
              <a:t> Moran”</a:t>
            </a:r>
          </a:p>
          <a:p>
            <a:r>
              <a:rPr lang="pt-BR" sz="1000" b="0" i="0" dirty="0" err="1">
                <a:solidFill>
                  <a:schemeClr val="bg2"/>
                </a:solidFill>
              </a:rPr>
              <a:t>city</a:t>
            </a:r>
            <a:r>
              <a:rPr lang="pt-BR" sz="1000" b="0" i="0" dirty="0">
                <a:solidFill>
                  <a:schemeClr val="bg2"/>
                </a:solidFill>
              </a:rPr>
              <a:t> = “Bull </a:t>
            </a:r>
            <a:r>
              <a:rPr lang="pt-BR" sz="1000" b="0" i="0" dirty="0" err="1">
                <a:solidFill>
                  <a:schemeClr val="bg2"/>
                </a:solidFill>
              </a:rPr>
              <a:t>Run</a:t>
            </a:r>
            <a:r>
              <a:rPr lang="pt-BR" sz="1000" b="0" i="0" dirty="0">
                <a:solidFill>
                  <a:schemeClr val="bg2"/>
                </a:solidFill>
              </a:rPr>
              <a:t>”</a:t>
            </a:r>
          </a:p>
          <a:p>
            <a:r>
              <a:rPr lang="pt-BR" sz="1000" b="0" i="0" dirty="0" err="1">
                <a:solidFill>
                  <a:schemeClr val="bg2"/>
                </a:solidFill>
              </a:rPr>
              <a:t>Street_address</a:t>
            </a:r>
            <a:r>
              <a:rPr lang="pt-BR" sz="1000" b="0" i="0" dirty="0">
                <a:solidFill>
                  <a:schemeClr val="bg2"/>
                </a:solidFill>
              </a:rPr>
              <a:t> – “2634 Dennis Heights”</a:t>
            </a:r>
          </a:p>
        </p:txBody>
      </p:sp>
      <p:cxnSp>
        <p:nvCxnSpPr>
          <p:cNvPr id="18" name="Conector de Seta Reta 17">
            <a:extLst>
              <a:ext uri="{FF2B5EF4-FFF2-40B4-BE49-F238E27FC236}">
                <a16:creationId xmlns:a16="http://schemas.microsoft.com/office/drawing/2014/main" id="{F9F03275-4027-4D72-85F6-DD3F0440A4A2}"/>
              </a:ext>
            </a:extLst>
          </p:cNvPr>
          <p:cNvCxnSpPr>
            <a:cxnSpLocks/>
          </p:cNvCxnSpPr>
          <p:nvPr/>
        </p:nvCxnSpPr>
        <p:spPr bwMode="auto">
          <a:xfrm flipV="1">
            <a:off x="7092280" y="1739955"/>
            <a:ext cx="447617" cy="3281421"/>
          </a:xfrm>
          <a:prstGeom prst="straightConnector1">
            <a:avLst/>
          </a:prstGeom>
          <a:solidFill>
            <a:schemeClr val="accent1"/>
          </a:solidFill>
          <a:ln w="63500" cap="flat" cmpd="sng" algn="ctr">
            <a:solidFill>
              <a:schemeClr val="accent2">
                <a:lumMod val="60000"/>
                <a:lumOff val="40000"/>
              </a:schemeClr>
            </a:solidFill>
            <a:prstDash val="solid"/>
            <a:round/>
            <a:headEnd type="triangle"/>
            <a:tailEnd type="triangle"/>
          </a:ln>
          <a:effectLst/>
        </p:spPr>
      </p:cxnSp>
      <p:cxnSp>
        <p:nvCxnSpPr>
          <p:cNvPr id="20" name="Conector reto 19">
            <a:extLst>
              <a:ext uri="{FF2B5EF4-FFF2-40B4-BE49-F238E27FC236}">
                <a16:creationId xmlns:a16="http://schemas.microsoft.com/office/drawing/2014/main" id="{F96D2B39-6873-4181-81FC-A57DD0A6F32B}"/>
              </a:ext>
            </a:extLst>
          </p:cNvPr>
          <p:cNvCxnSpPr>
            <a:cxnSpLocks/>
          </p:cNvCxnSpPr>
          <p:nvPr/>
        </p:nvCxnSpPr>
        <p:spPr bwMode="auto">
          <a:xfrm>
            <a:off x="6665081" y="1132944"/>
            <a:ext cx="2299407"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23" name="Title 1">
            <a:extLst>
              <a:ext uri="{FF2B5EF4-FFF2-40B4-BE49-F238E27FC236}">
                <a16:creationId xmlns:a16="http://schemas.microsoft.com/office/drawing/2014/main" id="{880B3188-8561-4762-A5BC-0DB6659AECF9}"/>
              </a:ext>
            </a:extLst>
          </p:cNvPr>
          <p:cNvSpPr>
            <a:spLocks noGrp="1"/>
          </p:cNvSpPr>
          <p:nvPr>
            <p:ph type="title"/>
          </p:nvPr>
        </p:nvSpPr>
        <p:spPr>
          <a:xfrm>
            <a:off x="174017" y="-12802"/>
            <a:ext cx="8229600" cy="1143000"/>
          </a:xfrm>
        </p:spPr>
        <p:txBody>
          <a:bodyPr anchor="t">
            <a:normAutofit fontScale="90000"/>
          </a:bodyPr>
          <a:lstStyle/>
          <a:p>
            <a:pPr lvl="0" algn="l">
              <a:lnSpc>
                <a:spcPct val="90000"/>
              </a:lnSpc>
              <a:defRPr/>
            </a:pPr>
            <a:br>
              <a:rPr lang="pt-BR" sz="2400" b="1" kern="0" dirty="0">
                <a:ea typeface="+mn-ea"/>
                <a:cs typeface="Calibri" panose="020F0502020204030204" pitchFamily="34" charset="0"/>
              </a:rPr>
            </a:br>
            <a:br>
              <a:rPr lang="en-US" sz="2000" dirty="0"/>
            </a:br>
            <a:r>
              <a:rPr lang="en-US" sz="2000" i="0" dirty="0" err="1"/>
              <a:t>Falando</a:t>
            </a:r>
            <a:r>
              <a:rPr lang="en-US" sz="2000" i="0" dirty="0"/>
              <a:t> </a:t>
            </a:r>
            <a:r>
              <a:rPr lang="en-US" sz="2000" i="0" dirty="0" err="1"/>
              <a:t>sobre</a:t>
            </a:r>
            <a:r>
              <a:rPr lang="en-US" sz="2000" i="0" dirty="0"/>
              <a:t> ORM – </a:t>
            </a:r>
            <a:r>
              <a:rPr lang="en-US" sz="2000" i="0" dirty="0" err="1"/>
              <a:t>Mapeamento</a:t>
            </a:r>
            <a:r>
              <a:rPr lang="en-US" sz="2000" i="0" dirty="0"/>
              <a:t> </a:t>
            </a:r>
            <a:r>
              <a:rPr lang="en-US" sz="2000" i="0" dirty="0" err="1"/>
              <a:t>Objeto-Relacional</a:t>
            </a:r>
            <a:r>
              <a:rPr lang="en-US" sz="2000" i="0" dirty="0"/>
              <a:t> </a:t>
            </a:r>
            <a:br>
              <a:rPr lang="en-US" sz="2000" dirty="0"/>
            </a:br>
            <a:endParaRPr lang="en-US" sz="2000" b="0" i="0" dirty="0"/>
          </a:p>
        </p:txBody>
      </p:sp>
    </p:spTree>
    <p:extLst>
      <p:ext uri="{BB962C8B-B14F-4D97-AF65-F5344CB8AC3E}">
        <p14:creationId xmlns:p14="http://schemas.microsoft.com/office/powerpoint/2010/main" val="285650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2" name="Imagem 1"/>
          <p:cNvPicPr>
            <a:picLocks noChangeAspect="1"/>
          </p:cNvPicPr>
          <p:nvPr/>
        </p:nvPicPr>
        <p:blipFill>
          <a:blip r:embed="rId3"/>
          <a:stretch>
            <a:fillRect/>
          </a:stretch>
        </p:blipFill>
        <p:spPr>
          <a:xfrm>
            <a:off x="484036" y="1772816"/>
            <a:ext cx="8175928" cy="3783472"/>
          </a:xfrm>
          <a:prstGeom prst="rect">
            <a:avLst/>
          </a:prstGeom>
        </p:spPr>
      </p:pic>
      <p:sp>
        <p:nvSpPr>
          <p:cNvPr id="6" name="CaixaDeTexto 5">
            <a:extLst>
              <a:ext uri="{FF2B5EF4-FFF2-40B4-BE49-F238E27FC236}">
                <a16:creationId xmlns:a16="http://schemas.microsoft.com/office/drawing/2014/main" id="{40BE74BB-5183-4940-80C4-E0B074C365B9}"/>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217949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a:solidFill>
                  <a:schemeClr val="bg2"/>
                </a:solidFill>
              </a:rPr>
              <a:t>Orientado a Documentos: </a:t>
            </a:r>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50664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O que é?</a:t>
            </a:r>
            <a:endParaRPr lang="en-US" dirty="0"/>
          </a:p>
        </p:txBody>
      </p:sp>
      <p:sp>
        <p:nvSpPr>
          <p:cNvPr id="3" name="Content Placeholder 2"/>
          <p:cNvSpPr>
            <a:spLocks noGrp="1"/>
          </p:cNvSpPr>
          <p:nvPr>
            <p:ph idx="1"/>
          </p:nvPr>
        </p:nvSpPr>
        <p:spPr>
          <a:xfrm>
            <a:off x="908346" y="1105640"/>
            <a:ext cx="7412276" cy="4593270"/>
          </a:xfrm>
        </p:spPr>
        <p:txBody>
          <a:bodyPr/>
          <a:lstStyle/>
          <a:p>
            <a:pPr marL="0" indent="0">
              <a:buNone/>
            </a:pPr>
            <a:r>
              <a:rPr lang="pt-BR" sz="2000" dirty="0"/>
              <a:t>O </a:t>
            </a:r>
            <a:r>
              <a:rPr lang="pt-BR" sz="2000" dirty="0" err="1"/>
              <a:t>MongoDB</a:t>
            </a:r>
            <a:r>
              <a:rPr lang="pt-BR" sz="2000" dirty="0"/>
              <a:t> é um tipo de servidor de banco de dados orientado a documentos </a:t>
            </a:r>
          </a:p>
          <a:p>
            <a:pPr marL="0" indent="0">
              <a:buNone/>
            </a:pPr>
            <a:endParaRPr lang="pt-BR" sz="2000" dirty="0"/>
          </a:p>
        </p:txBody>
      </p:sp>
      <p:pic>
        <p:nvPicPr>
          <p:cNvPr id="4" name="Picture 3"/>
          <p:cNvPicPr>
            <a:picLocks noChangeAspect="1"/>
          </p:cNvPicPr>
          <p:nvPr/>
        </p:nvPicPr>
        <p:blipFill>
          <a:blip r:embed="rId3"/>
          <a:stretch>
            <a:fillRect/>
          </a:stretch>
        </p:blipFill>
        <p:spPr>
          <a:xfrm>
            <a:off x="5918163" y="2456816"/>
            <a:ext cx="1971333" cy="2314173"/>
          </a:xfrm>
          <a:prstGeom prst="rect">
            <a:avLst/>
          </a:prstGeom>
        </p:spPr>
      </p:pic>
      <p:sp>
        <p:nvSpPr>
          <p:cNvPr id="7" name="CaixaDeTexto 5"/>
          <p:cNvSpPr txBox="1"/>
          <p:nvPr/>
        </p:nvSpPr>
        <p:spPr>
          <a:xfrm>
            <a:off x="872385" y="2182990"/>
            <a:ext cx="5104835" cy="3169549"/>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origem de seu nome provém de </a:t>
            </a:r>
            <a:r>
              <a:rPr lang="pt-BR" sz="2000" b="0" i="0" kern="0" dirty="0" err="1">
                <a:solidFill>
                  <a:srgbClr val="000000"/>
                </a:solidFill>
                <a:latin typeface="Arial"/>
                <a:cs typeface="Arial"/>
                <a:sym typeface="Arial"/>
              </a:rPr>
              <a:t>Hu</a:t>
            </a:r>
            <a:r>
              <a:rPr lang="pt-BR" sz="2000" i="0" u="sng" kern="0" dirty="0" err="1">
                <a:solidFill>
                  <a:srgbClr val="000000"/>
                </a:solidFill>
                <a:latin typeface="Arial"/>
                <a:cs typeface="Arial"/>
                <a:sym typeface="Arial"/>
              </a:rPr>
              <a:t>mongo</a:t>
            </a:r>
            <a:r>
              <a:rPr lang="pt-BR" sz="2000" b="0" i="0" kern="0" dirty="0" err="1">
                <a:solidFill>
                  <a:srgbClr val="000000"/>
                </a:solidFill>
                <a:latin typeface="Arial"/>
                <a:cs typeface="Arial"/>
                <a:sym typeface="Arial"/>
              </a:rPr>
              <a:t>us</a:t>
            </a:r>
            <a:r>
              <a:rPr lang="pt-BR" sz="2000" b="0" i="0" kern="0" dirty="0">
                <a:solidFill>
                  <a:srgbClr val="000000"/>
                </a:solidFill>
                <a:latin typeface="Arial"/>
                <a:cs typeface="Arial"/>
                <a:sym typeface="Arial"/>
              </a:rPr>
              <a:t>, ou seja, grandioso;</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Foi criado pelos fundadores da </a:t>
            </a:r>
            <a:r>
              <a:rPr lang="pt-BR" sz="2000" b="0" i="0" kern="0" dirty="0" err="1">
                <a:solidFill>
                  <a:srgbClr val="000000"/>
                </a:solidFill>
                <a:latin typeface="Arial"/>
                <a:cs typeface="Arial"/>
                <a:sym typeface="Arial"/>
              </a:rPr>
              <a:t>Doubleclick</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10gen foi fundada em 2007;</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 ideia inicial era fazer um produto semelhante ao Google </a:t>
            </a:r>
            <a:r>
              <a:rPr lang="pt-BR" sz="2000" b="0" i="0" kern="0" dirty="0" err="1">
                <a:solidFill>
                  <a:srgbClr val="000000"/>
                </a:solidFill>
                <a:latin typeface="Arial"/>
                <a:cs typeface="Arial"/>
                <a:sym typeface="Arial"/>
              </a:rPr>
              <a:t>App</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Engine</a:t>
            </a:r>
            <a:r>
              <a:rPr lang="pt-BR" sz="2000" b="0" i="0" kern="0" dirty="0">
                <a:solidFill>
                  <a:srgbClr val="000000"/>
                </a:solidFill>
                <a:latin typeface="Arial"/>
                <a:cs typeface="Arial"/>
                <a:sym typeface="Arial"/>
              </a:rPr>
              <a:t>;</a:t>
            </a:r>
          </a:p>
        </p:txBody>
      </p:sp>
    </p:spTree>
    <p:extLst>
      <p:ext uri="{BB962C8B-B14F-4D97-AF65-F5344CB8AC3E}">
        <p14:creationId xmlns:p14="http://schemas.microsoft.com/office/powerpoint/2010/main" val="17666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5"/>
          <p:cNvSpPr txBox="1"/>
          <p:nvPr/>
        </p:nvSpPr>
        <p:spPr>
          <a:xfrm>
            <a:off x="3948220" y="836712"/>
            <a:ext cx="5104835" cy="5046660"/>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Escrito em</a:t>
            </a:r>
            <a:r>
              <a:rPr lang="pt-BR" sz="1400" b="0" i="0" kern="0" dirty="0">
                <a:solidFill>
                  <a:srgbClr val="000000"/>
                </a:solidFill>
                <a:latin typeface="Arial"/>
                <a:cs typeface="Arial"/>
                <a:sym typeface="Arial"/>
              </a:rPr>
              <a:t>: C ++;</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Ponto principal</a:t>
            </a:r>
            <a:r>
              <a:rPr lang="pt-BR" sz="1400" b="0" i="0" kern="0" dirty="0">
                <a:solidFill>
                  <a:srgbClr val="000000"/>
                </a:solidFill>
                <a:latin typeface="Arial"/>
                <a:cs typeface="Arial"/>
                <a:sym typeface="Arial"/>
              </a:rPr>
              <a:t>: </a:t>
            </a:r>
            <a:r>
              <a:rPr lang="pt-BR" sz="1400" b="0" i="0" kern="0" dirty="0" err="1">
                <a:solidFill>
                  <a:srgbClr val="000000"/>
                </a:solidFill>
                <a:latin typeface="Arial"/>
                <a:cs typeface="Arial"/>
                <a:sym typeface="Arial"/>
              </a:rPr>
              <a:t>Document-Store</a:t>
            </a:r>
            <a:r>
              <a:rPr lang="pt-BR" sz="1400" b="0" i="0" kern="0" dirty="0">
                <a:solidFill>
                  <a:srgbClr val="000000"/>
                </a:solidFill>
                <a:latin typeface="Arial"/>
                <a:cs typeface="Arial"/>
                <a:sym typeface="Arial"/>
              </a:rPr>
              <a:t> JSON;</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Licença</a:t>
            </a:r>
            <a:r>
              <a:rPr lang="pt-BR" sz="1400" b="0" i="0" kern="0" dirty="0">
                <a:solidFill>
                  <a:srgbClr val="000000"/>
                </a:solidFill>
                <a:latin typeface="Arial"/>
                <a:cs typeface="Arial"/>
                <a:sym typeface="Arial"/>
              </a:rPr>
              <a:t>: AGPL (Drivers: Apache);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Protocolo</a:t>
            </a:r>
            <a:r>
              <a:rPr lang="pt-BR" sz="1400" b="0" i="0" kern="0" dirty="0">
                <a:solidFill>
                  <a:srgbClr val="000000"/>
                </a:solidFill>
                <a:latin typeface="Arial"/>
                <a:cs typeface="Arial"/>
                <a:sym typeface="Arial"/>
              </a:rPr>
              <a:t>: Personalizado, binário (BSON);</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a:solidFill>
                  <a:srgbClr val="000000"/>
                </a:solidFill>
                <a:latin typeface="Arial"/>
                <a:cs typeface="Arial"/>
                <a:sym typeface="Arial"/>
              </a:rPr>
              <a:t>Replicação:</a:t>
            </a:r>
            <a:r>
              <a:rPr lang="pt-BR" sz="1400" b="0" i="0" kern="0" dirty="0">
                <a:solidFill>
                  <a:srgbClr val="000000"/>
                </a:solidFill>
                <a:latin typeface="Arial"/>
                <a:cs typeface="Arial"/>
                <a:sym typeface="Arial"/>
              </a:rPr>
              <a:t> mestre / escravo (</a:t>
            </a:r>
            <a:r>
              <a:rPr lang="pt-BR" sz="1400" b="0" i="0" kern="0" dirty="0" err="1">
                <a:solidFill>
                  <a:srgbClr val="000000"/>
                </a:solidFill>
                <a:latin typeface="Arial"/>
                <a:cs typeface="Arial"/>
                <a:sym typeface="Arial"/>
              </a:rPr>
              <a:t>failover</a:t>
            </a:r>
            <a:r>
              <a:rPr lang="pt-BR" sz="1400" b="0" i="0" kern="0" dirty="0">
                <a:solidFill>
                  <a:srgbClr val="000000"/>
                </a:solidFill>
                <a:latin typeface="Arial"/>
                <a:cs typeface="Arial"/>
                <a:sym typeface="Arial"/>
              </a:rPr>
              <a:t> automático com conjuntos de réplica);</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1400" i="0" kern="0" dirty="0" err="1">
                <a:solidFill>
                  <a:srgbClr val="000000"/>
                </a:solidFill>
                <a:latin typeface="Arial"/>
                <a:cs typeface="Arial"/>
                <a:sym typeface="Arial"/>
              </a:rPr>
              <a:t>Sharding</a:t>
            </a:r>
            <a:r>
              <a:rPr lang="pt-BR" sz="1400" i="0" kern="0" dirty="0">
                <a:solidFill>
                  <a:srgbClr val="000000"/>
                </a:solidFill>
                <a:latin typeface="Arial"/>
                <a:cs typeface="Arial"/>
                <a:sym typeface="Arial"/>
              </a:rPr>
              <a:t> embutido;</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140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Consultas são expressões </a:t>
            </a:r>
            <a:r>
              <a:rPr lang="pt-BR" sz="1400" b="0" i="0" kern="0" dirty="0" err="1">
                <a:solidFill>
                  <a:srgbClr val="000000"/>
                </a:solidFill>
                <a:latin typeface="Arial"/>
                <a:cs typeface="Arial"/>
                <a:sym typeface="Arial"/>
              </a:rPr>
              <a:t>javascript</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Executar funções arbitrárias de </a:t>
            </a:r>
            <a:r>
              <a:rPr lang="pt-BR" sz="1400" b="0" i="0" kern="0" dirty="0" err="1">
                <a:solidFill>
                  <a:srgbClr val="000000"/>
                </a:solidFill>
                <a:latin typeface="Arial"/>
                <a:cs typeface="Arial"/>
                <a:sym typeface="Arial"/>
              </a:rPr>
              <a:t>javascript</a:t>
            </a:r>
            <a:r>
              <a:rPr lang="pt-BR" sz="1400" b="0" i="0" kern="0" dirty="0">
                <a:solidFill>
                  <a:srgbClr val="000000"/>
                </a:solidFill>
                <a:latin typeface="Arial"/>
                <a:cs typeface="Arial"/>
                <a:sym typeface="Arial"/>
              </a:rPr>
              <a:t> no lado do servidor;</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Consultas </a:t>
            </a:r>
            <a:r>
              <a:rPr lang="pt-BR" sz="1400" b="0" i="0" kern="0" dirty="0" err="1">
                <a:solidFill>
                  <a:srgbClr val="000000"/>
                </a:solidFill>
                <a:latin typeface="Arial"/>
                <a:cs typeface="Arial"/>
                <a:sym typeface="Arial"/>
              </a:rPr>
              <a:t>geoespaciais</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Vários mecanismos de armazenamento com diferentes características de desempenho;</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Desempenho sobre recursos;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Validação de documentos;</a:t>
            </a:r>
          </a:p>
          <a:p>
            <a:pPr defTabSz="914217" eaLnBrk="1" fontAlgn="auto" hangingPunct="1">
              <a:spcBef>
                <a:spcPts val="0"/>
              </a:spcBef>
              <a:spcAft>
                <a:spcPts val="0"/>
              </a:spcAft>
              <a:buClr>
                <a:srgbClr val="FF0000"/>
              </a:buClr>
            </a:pPr>
            <a:r>
              <a:rPr lang="pt-BR" sz="1400" b="0" i="0" kern="0" dirty="0" err="1">
                <a:solidFill>
                  <a:srgbClr val="000000"/>
                </a:solidFill>
                <a:latin typeface="Arial"/>
                <a:cs typeface="Arial"/>
                <a:sym typeface="Arial"/>
              </a:rPr>
              <a:t>Journaling</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Quadro de agregação poderoso;</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Em sistemas de 32 bits, limitado a ~ 2.5Gb;</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Pesquisa de texto integrada;</a:t>
            </a:r>
          </a:p>
          <a:p>
            <a:pPr defTabSz="914217" eaLnBrk="1" fontAlgn="auto" hangingPunct="1">
              <a:spcBef>
                <a:spcPts val="0"/>
              </a:spcBef>
              <a:spcAft>
                <a:spcPts val="0"/>
              </a:spcAft>
              <a:buClr>
                <a:srgbClr val="FF0000"/>
              </a:buClr>
            </a:pPr>
            <a:r>
              <a:rPr lang="pt-BR" sz="1400" b="0" i="0" kern="0" dirty="0" err="1">
                <a:solidFill>
                  <a:srgbClr val="000000"/>
                </a:solidFill>
                <a:latin typeface="Arial"/>
                <a:cs typeface="Arial"/>
                <a:sym typeface="Arial"/>
              </a:rPr>
              <a:t>GridFS</a:t>
            </a:r>
            <a:r>
              <a:rPr lang="pt-BR" sz="1400" b="0" i="0" kern="0" dirty="0">
                <a:solidFill>
                  <a:srgbClr val="000000"/>
                </a:solidFill>
                <a:latin typeface="Arial"/>
                <a:cs typeface="Arial"/>
                <a:sym typeface="Arial"/>
              </a:rPr>
              <a:t> para armazenar grandes dados + </a:t>
            </a:r>
            <a:r>
              <a:rPr lang="pt-BR" sz="1400" b="0" i="0" kern="0" dirty="0" err="1">
                <a:solidFill>
                  <a:srgbClr val="000000"/>
                </a:solidFill>
                <a:latin typeface="Arial"/>
                <a:cs typeface="Arial"/>
                <a:sym typeface="Arial"/>
              </a:rPr>
              <a:t>metadados</a:t>
            </a:r>
            <a:r>
              <a:rPr lang="pt-BR" sz="1400" b="0" i="0" kern="0" dirty="0">
                <a:solidFill>
                  <a:srgbClr val="000000"/>
                </a:solidFill>
                <a:latin typeface="Arial"/>
                <a:cs typeface="Arial"/>
                <a:sym typeface="Arial"/>
              </a:rPr>
              <a:t> (na verdade, não um FS);</a:t>
            </a:r>
          </a:p>
          <a:p>
            <a:pPr defTabSz="914217" eaLnBrk="1" fontAlgn="auto" hangingPunct="1">
              <a:spcBef>
                <a:spcPts val="0"/>
              </a:spcBef>
              <a:spcAft>
                <a:spcPts val="0"/>
              </a:spcAft>
              <a:buClr>
                <a:srgbClr val="FF0000"/>
              </a:buClr>
            </a:pPr>
            <a:r>
              <a:rPr lang="pt-BR" sz="1400" b="0" i="0" kern="0" dirty="0">
                <a:solidFill>
                  <a:srgbClr val="000000"/>
                </a:solidFill>
                <a:latin typeface="Arial"/>
                <a:cs typeface="Arial"/>
                <a:sym typeface="Arial"/>
              </a:rPr>
              <a:t>Tem indexação </a:t>
            </a:r>
            <a:r>
              <a:rPr lang="pt-BR" sz="1400" b="0" i="0" kern="0" dirty="0" err="1">
                <a:solidFill>
                  <a:srgbClr val="000000"/>
                </a:solidFill>
                <a:latin typeface="Arial"/>
                <a:cs typeface="Arial"/>
                <a:sym typeface="Arial"/>
              </a:rPr>
              <a:t>geoespacial</a:t>
            </a:r>
            <a:r>
              <a:rPr lang="pt-BR" sz="14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1400" b="0" i="0" kern="0" dirty="0" err="1">
                <a:solidFill>
                  <a:srgbClr val="000000"/>
                </a:solidFill>
                <a:latin typeface="Arial"/>
                <a:cs typeface="Arial"/>
                <a:sym typeface="Arial"/>
              </a:rPr>
              <a:t>Aware</a:t>
            </a:r>
            <a:r>
              <a:rPr lang="pt-BR" sz="1400" b="0" i="0" kern="0" dirty="0">
                <a:solidFill>
                  <a:srgbClr val="000000"/>
                </a:solidFill>
                <a:latin typeface="Arial"/>
                <a:cs typeface="Arial"/>
                <a:sym typeface="Arial"/>
              </a:rPr>
              <a:t> Data Center</a:t>
            </a:r>
          </a:p>
        </p:txBody>
      </p:sp>
      <p:sp>
        <p:nvSpPr>
          <p:cNvPr id="2" name="Title 1"/>
          <p:cNvSpPr>
            <a:spLocks noGrp="1"/>
          </p:cNvSpPr>
          <p:nvPr>
            <p:ph type="title"/>
          </p:nvPr>
        </p:nvSpPr>
        <p:spPr>
          <a:xfrm>
            <a:off x="444423" y="267566"/>
            <a:ext cx="7007595" cy="455533"/>
          </a:xfrm>
          <a:noFill/>
          <a:ln>
            <a:noFill/>
          </a:ln>
        </p:spPr>
        <p:txBody>
          <a:bodyPr spcFirstLastPara="1" wrap="square" lIns="91409" tIns="91409" rIns="91409" bIns="91409" anchor="ctr" anchorCtr="0"/>
          <a:lstStyle/>
          <a:p>
            <a:r>
              <a:rPr lang="pt-BR" dirty="0" err="1"/>
              <a:t>MongoDB</a:t>
            </a:r>
            <a:r>
              <a:rPr lang="pt-BR" dirty="0"/>
              <a:t>: Detalhamento Técnico</a:t>
            </a:r>
            <a:endParaRPr lang="en-US" dirty="0"/>
          </a:p>
        </p:txBody>
      </p:sp>
      <p:pic>
        <p:nvPicPr>
          <p:cNvPr id="4" name="Picture 3"/>
          <p:cNvPicPr>
            <a:picLocks noChangeAspect="1"/>
          </p:cNvPicPr>
          <p:nvPr/>
        </p:nvPicPr>
        <p:blipFill>
          <a:blip r:embed="rId3"/>
          <a:stretch>
            <a:fillRect/>
          </a:stretch>
        </p:blipFill>
        <p:spPr>
          <a:xfrm>
            <a:off x="998674" y="2326211"/>
            <a:ext cx="1971333" cy="2314173"/>
          </a:xfrm>
          <a:prstGeom prst="rect">
            <a:avLst/>
          </a:prstGeom>
        </p:spPr>
      </p:pic>
    </p:spTree>
    <p:extLst>
      <p:ext uri="{BB962C8B-B14F-4D97-AF65-F5344CB8AC3E}">
        <p14:creationId xmlns:p14="http://schemas.microsoft.com/office/powerpoint/2010/main" val="196364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Tecnologia Embarcada</a:t>
            </a:r>
            <a:endParaRPr lang="en-US" dirty="0"/>
          </a:p>
        </p:txBody>
      </p:sp>
      <p:sp>
        <p:nvSpPr>
          <p:cNvPr id="5" name="CaixaDeTexto 5"/>
          <p:cNvSpPr txBox="1"/>
          <p:nvPr/>
        </p:nvSpPr>
        <p:spPr>
          <a:xfrm>
            <a:off x="827584" y="980728"/>
            <a:ext cx="7250505" cy="4708164"/>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Armazena documentos no formato similar ao JSON;</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É uma base de dados </a:t>
            </a:r>
            <a:r>
              <a:rPr lang="pt-BR" sz="2000" b="0" i="0" kern="0" dirty="0" err="1">
                <a:solidFill>
                  <a:srgbClr val="000000"/>
                </a:solidFill>
                <a:latin typeface="Arial"/>
                <a:cs typeface="Arial"/>
                <a:sym typeface="Arial"/>
              </a:rPr>
              <a:t>schemaless</a:t>
            </a:r>
            <a:r>
              <a:rPr lang="pt-BR" sz="2000" b="0" i="0" kern="0" dirty="0">
                <a:solidFill>
                  <a:srgbClr val="000000"/>
                </a:solidFill>
                <a:latin typeface="Arial"/>
                <a:cs typeface="Arial"/>
                <a:sym typeface="Arial"/>
              </a:rPr>
              <a:t>, ou seja, bem flexível em relação a definição dos objetos, pois o que torna o esquema do banco dinâmico é o modelo BSON (</a:t>
            </a:r>
            <a:r>
              <a:rPr lang="pt-BR" sz="2000" b="0" i="0" kern="0" dirty="0" err="1">
                <a:solidFill>
                  <a:srgbClr val="000000"/>
                </a:solidFill>
                <a:latin typeface="Arial"/>
                <a:cs typeface="Arial"/>
                <a:sym typeface="Arial"/>
              </a:rPr>
              <a:t>Binary-JavaScript</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Object</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Notation</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Este tipo de esquema permite com que os documentos sejam autossuficientes, ou seja, sem a necessidade do uso de </a:t>
            </a:r>
            <a:r>
              <a:rPr lang="pt-BR" sz="2000" b="0" i="0" kern="0" dirty="0" err="1">
                <a:solidFill>
                  <a:srgbClr val="000000"/>
                </a:solidFill>
                <a:latin typeface="Arial"/>
                <a:cs typeface="Arial"/>
                <a:sym typeface="Arial"/>
              </a:rPr>
              <a:t>JOINs</a:t>
            </a:r>
            <a:r>
              <a:rPr lang="pt-BR" sz="2000" b="0" i="0" kern="0" dirty="0">
                <a:solidFill>
                  <a:srgbClr val="000000"/>
                </a:solidFill>
                <a:latin typeface="Arial"/>
                <a:cs typeface="Arial"/>
                <a:sym typeface="Arial"/>
              </a:rPr>
              <a:t>;</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err="1">
                <a:solidFill>
                  <a:srgbClr val="000000"/>
                </a:solidFill>
                <a:latin typeface="Arial"/>
                <a:cs typeface="Arial"/>
                <a:sym typeface="Arial"/>
              </a:rPr>
              <a:t>Sharding</a:t>
            </a:r>
            <a:r>
              <a:rPr lang="pt-BR" sz="2000" b="0" i="0" kern="0" dirty="0">
                <a:solidFill>
                  <a:srgbClr val="000000"/>
                </a:solidFill>
                <a:latin typeface="Arial"/>
                <a:cs typeface="Arial"/>
                <a:sym typeface="Arial"/>
              </a:rPr>
              <a:t> dos dados;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Tem gravação sintonizável e consistência de leitura para operações de leitura e gravação – ACID.</a:t>
            </a:r>
          </a:p>
        </p:txBody>
      </p:sp>
    </p:spTree>
    <p:extLst>
      <p:ext uri="{BB962C8B-B14F-4D97-AF65-F5344CB8AC3E}">
        <p14:creationId xmlns:p14="http://schemas.microsoft.com/office/powerpoint/2010/main" val="45996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Ideia Chave-Valor</a:t>
            </a:r>
            <a:endParaRPr lang="en-US" dirty="0"/>
          </a:p>
        </p:txBody>
      </p:sp>
      <p:sp>
        <p:nvSpPr>
          <p:cNvPr id="5" name="CaixaDeTexto 5"/>
          <p:cNvSpPr txBox="1"/>
          <p:nvPr/>
        </p:nvSpPr>
        <p:spPr>
          <a:xfrm>
            <a:off x="874528" y="1482598"/>
            <a:ext cx="7250505"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Quando o seu </a:t>
            </a:r>
            <a:r>
              <a:rPr lang="pt-BR" sz="2000" b="0" i="0" kern="0" dirty="0" err="1">
                <a:solidFill>
                  <a:srgbClr val="000000"/>
                </a:solidFill>
                <a:latin typeface="Arial"/>
                <a:cs typeface="Arial"/>
                <a:sym typeface="Arial"/>
              </a:rPr>
              <a:t>schema</a:t>
            </a:r>
            <a:r>
              <a:rPr lang="pt-BR" sz="2000" b="0" i="0" kern="0" dirty="0">
                <a:solidFill>
                  <a:srgbClr val="000000"/>
                </a:solidFill>
                <a:latin typeface="Arial"/>
                <a:cs typeface="Arial"/>
                <a:sym typeface="Arial"/>
              </a:rPr>
              <a:t> é variável, é livre, usar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vem muito bem a calhar. Os documentos BSON (JSON binário) do Mongo são </a:t>
            </a:r>
            <a:r>
              <a:rPr lang="pt-BR" sz="2000" b="0" i="0" kern="0" dirty="0" err="1">
                <a:solidFill>
                  <a:srgbClr val="000000"/>
                </a:solidFill>
                <a:latin typeface="Arial"/>
                <a:cs typeface="Arial"/>
                <a:sym typeface="Arial"/>
              </a:rPr>
              <a:t>schemaless</a:t>
            </a:r>
            <a:r>
              <a:rPr lang="pt-BR" sz="2000" b="0" i="0" kern="0" dirty="0">
                <a:solidFill>
                  <a:srgbClr val="000000"/>
                </a:solidFill>
                <a:latin typeface="Arial"/>
                <a:cs typeface="Arial"/>
                <a:sym typeface="Arial"/>
              </a:rPr>
              <a:t> e aceitam quase qualquer coisa que você quiser armazenar, sendo um mecanismo de persistência perfeito para uso com tecnologias que trabalham com JSON nativamente.</a:t>
            </a:r>
          </a:p>
        </p:txBody>
      </p:sp>
      <p:pic>
        <p:nvPicPr>
          <p:cNvPr id="4" name="Picture 3"/>
          <p:cNvPicPr>
            <a:picLocks noChangeAspect="1"/>
          </p:cNvPicPr>
          <p:nvPr/>
        </p:nvPicPr>
        <p:blipFill>
          <a:blip r:embed="rId3"/>
          <a:stretch>
            <a:fillRect/>
          </a:stretch>
        </p:blipFill>
        <p:spPr>
          <a:xfrm>
            <a:off x="1547543" y="4066519"/>
            <a:ext cx="5904475" cy="1628492"/>
          </a:xfrm>
          <a:prstGeom prst="rect">
            <a:avLst/>
          </a:prstGeom>
        </p:spPr>
      </p:pic>
    </p:spTree>
    <p:extLst>
      <p:ext uri="{BB962C8B-B14F-4D97-AF65-F5344CB8AC3E}">
        <p14:creationId xmlns:p14="http://schemas.microsoft.com/office/powerpoint/2010/main" val="68178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MBA em IA</a:t>
            </a:r>
            <a:br>
              <a:rPr lang="pt-BR" dirty="0"/>
            </a:br>
            <a:br>
              <a:rPr lang="pt-BR" dirty="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a:solidFill>
                  <a:srgbClr val="07A990"/>
                </a:solidFill>
              </a:rPr>
              <a:t>NO-SQL</a:t>
            </a:r>
          </a:p>
          <a:p>
            <a:r>
              <a:rPr lang="pt-BR" dirty="0" err="1">
                <a:solidFill>
                  <a:srgbClr val="07A990"/>
                </a:solidFill>
              </a:rPr>
              <a:t>MongoDB</a:t>
            </a:r>
            <a:endParaRPr lang="pt-BR" dirty="0">
              <a:solidFill>
                <a:srgbClr val="07A990"/>
              </a:solidFill>
            </a:endParaRPr>
          </a:p>
        </p:txBody>
      </p:sp>
    </p:spTree>
    <p:extLst>
      <p:ext uri="{BB962C8B-B14F-4D97-AF65-F5344CB8AC3E}">
        <p14:creationId xmlns:p14="http://schemas.microsoft.com/office/powerpoint/2010/main" val="3244509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a:t>
            </a:r>
            <a:r>
              <a:rPr lang="pt-BR" dirty="0" err="1"/>
              <a:t>Features</a:t>
            </a:r>
            <a:endParaRPr lang="en-US" dirty="0"/>
          </a:p>
        </p:txBody>
      </p:sp>
      <p:sp>
        <p:nvSpPr>
          <p:cNvPr id="5" name="CaixaDeTexto 5"/>
          <p:cNvSpPr txBox="1"/>
          <p:nvPr/>
        </p:nvSpPr>
        <p:spPr>
          <a:xfrm>
            <a:off x="889514" y="1533960"/>
            <a:ext cx="7250505" cy="4092717"/>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Simplicidade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Como JSON, o armazenamento orientado a documentos simplifica os sistemas de banco de dados.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Replicação e Confiabilidade dos Dados:</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permite que os usuários repliquem dados em vários servidores espelhados, o que garante a confiabilidade dos dados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Rapidez nas Consultas </a:t>
            </a:r>
            <a:r>
              <a:rPr lang="pt-BR" sz="2000" i="0" kern="0" dirty="0" err="1">
                <a:solidFill>
                  <a:srgbClr val="000000"/>
                </a:solidFill>
                <a:latin typeface="Arial"/>
                <a:cs typeface="Arial"/>
                <a:sym typeface="Arial"/>
              </a:rPr>
              <a:t>NoSQL</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As consultas orientadas a documentos com base em JSON são extremamente rápidas em comparação com as consultas </a:t>
            </a:r>
            <a:r>
              <a:rPr lang="pt-BR" sz="2000" b="0" i="0" kern="0" dirty="0" err="1">
                <a:solidFill>
                  <a:srgbClr val="000000"/>
                </a:solidFill>
                <a:latin typeface="Arial"/>
                <a:cs typeface="Arial"/>
                <a:sym typeface="Arial"/>
              </a:rPr>
              <a:t>sql</a:t>
            </a:r>
            <a:r>
              <a:rPr lang="pt-BR" sz="2000" b="0" i="0" kern="0" dirty="0">
                <a:solidFill>
                  <a:srgbClr val="000000"/>
                </a:solidFill>
                <a:latin typeface="Arial"/>
                <a:cs typeface="Arial"/>
                <a:sym typeface="Arial"/>
              </a:rPr>
              <a:t> tradicionais.</a:t>
            </a:r>
          </a:p>
        </p:txBody>
      </p:sp>
    </p:spTree>
    <p:extLst>
      <p:ext uri="{BB962C8B-B14F-4D97-AF65-F5344CB8AC3E}">
        <p14:creationId xmlns:p14="http://schemas.microsoft.com/office/powerpoint/2010/main" val="87010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a:t>
            </a:r>
            <a:r>
              <a:rPr lang="pt-BR" dirty="0" err="1"/>
              <a:t>Features</a:t>
            </a:r>
            <a:endParaRPr lang="en-US" dirty="0"/>
          </a:p>
        </p:txBody>
      </p:sp>
      <p:sp>
        <p:nvSpPr>
          <p:cNvPr id="5" name="CaixaDeTexto 5"/>
          <p:cNvSpPr txBox="1"/>
          <p:nvPr/>
        </p:nvSpPr>
        <p:spPr>
          <a:xfrm>
            <a:off x="889514" y="1533961"/>
            <a:ext cx="7250505" cy="440044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Escalabilidade Horizontal:</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Como 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é um banco de dados não-relacional, ele é mais adequado para os cenários em que a escalabilidade horizontal é importante;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Código Aberto:</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é um servidor de banco de dados que é de código aberto e personalizável de acordo com os requisitos da organização.</a:t>
            </a:r>
          </a:p>
          <a:p>
            <a:pPr defTabSz="914217" eaLnBrk="1" fontAlgn="auto" hangingPunct="1">
              <a:spcBef>
                <a:spcPts val="0"/>
              </a:spcBef>
              <a:spcAft>
                <a:spcPts val="0"/>
              </a:spcAft>
              <a:buClr>
                <a:srgbClr val="00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Funcionalidade </a:t>
            </a:r>
            <a:r>
              <a:rPr lang="pt-BR" sz="2000" i="0" kern="0" dirty="0" err="1">
                <a:solidFill>
                  <a:srgbClr val="000000"/>
                </a:solidFill>
                <a:latin typeface="Arial"/>
                <a:cs typeface="Arial"/>
                <a:sym typeface="Arial"/>
              </a:rPr>
              <a:t>GridFS</a:t>
            </a:r>
            <a:r>
              <a:rPr lang="pt-BR" sz="200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Funcionalidade responsável por armazenar arquivos de grandes dimensões. Isso significa que vídeos, arquivos, </a:t>
            </a:r>
            <a:r>
              <a:rPr lang="pt-BR" sz="2000" b="0" i="0" kern="0" dirty="0" err="1">
                <a:solidFill>
                  <a:srgbClr val="000000"/>
                </a:solidFill>
                <a:latin typeface="Arial"/>
                <a:cs typeface="Arial"/>
                <a:sym typeface="Arial"/>
              </a:rPr>
              <a:t>etc</a:t>
            </a:r>
            <a:r>
              <a:rPr lang="pt-BR" sz="2000" b="0" i="0" kern="0" dirty="0">
                <a:solidFill>
                  <a:srgbClr val="000000"/>
                </a:solidFill>
                <a:latin typeface="Arial"/>
                <a:cs typeface="Arial"/>
                <a:sym typeface="Arial"/>
              </a:rPr>
              <a:t>, podem ser armazenados diretamente no banco de dados.</a:t>
            </a:r>
          </a:p>
        </p:txBody>
      </p:sp>
    </p:spTree>
    <p:extLst>
      <p:ext uri="{BB962C8B-B14F-4D97-AF65-F5344CB8AC3E}">
        <p14:creationId xmlns:p14="http://schemas.microsoft.com/office/powerpoint/2010/main" val="249079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a:t>
            </a:r>
            <a:r>
              <a:rPr lang="pt-BR" dirty="0" err="1"/>
              <a:t>Features</a:t>
            </a:r>
            <a:endParaRPr lang="en-US" dirty="0"/>
          </a:p>
        </p:txBody>
      </p:sp>
      <p:sp>
        <p:nvSpPr>
          <p:cNvPr id="5" name="CaixaDeTexto 5"/>
          <p:cNvSpPr txBox="1"/>
          <p:nvPr/>
        </p:nvSpPr>
        <p:spPr>
          <a:xfrm>
            <a:off x="889514" y="1533961"/>
            <a:ext cx="7250505" cy="4400441"/>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Uso de Memória:</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Conhecido por possuir grande consumo de memória;</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Modo de Escrita Confiável:</a:t>
            </a: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Vem desabilitado por default, mas pode ser ativado manualmente, o que onera um pouco a escrita.</a:t>
            </a:r>
          </a:p>
          <a:p>
            <a:pPr defTabSz="914217" eaLnBrk="1" fontAlgn="auto" hangingPunct="1">
              <a:spcBef>
                <a:spcPts val="0"/>
              </a:spcBef>
              <a:spcAft>
                <a:spcPts val="0"/>
              </a:spcAft>
              <a:buClr>
                <a:srgbClr val="00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Compressão não tão Eficiente;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Pode demorar até 100ms para gravar os dados no disco;</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i="0" kern="0" dirty="0">
                <a:solidFill>
                  <a:srgbClr val="000000"/>
                </a:solidFill>
                <a:latin typeface="Arial"/>
                <a:cs typeface="Arial"/>
                <a:sym typeface="Arial"/>
              </a:rPr>
              <a:t>Limites em armazenamento de documentos muito complexos.</a:t>
            </a: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157117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ou Banco Key-</a:t>
            </a:r>
            <a:r>
              <a:rPr lang="pt-BR" dirty="0" err="1"/>
              <a:t>Value</a:t>
            </a:r>
            <a:r>
              <a:rPr lang="pt-BR" dirty="0"/>
              <a:t>?</a:t>
            </a:r>
            <a:endParaRPr lang="en-US" dirty="0"/>
          </a:p>
        </p:txBody>
      </p:sp>
      <p:sp>
        <p:nvSpPr>
          <p:cNvPr id="5" name="CaixaDeTexto 5"/>
          <p:cNvSpPr txBox="1"/>
          <p:nvPr/>
        </p:nvSpPr>
        <p:spPr>
          <a:xfrm>
            <a:off x="826831" y="1052736"/>
            <a:ext cx="7250505" cy="2554102"/>
          </a:xfrm>
          <a:prstGeom prst="rect">
            <a:avLst/>
          </a:prstGeom>
          <a:noFill/>
        </p:spPr>
        <p:txBody>
          <a:bodyPr wrap="square" rtlCol="0">
            <a:spAutoFit/>
          </a:bodyPr>
          <a:lstStyle/>
          <a:p>
            <a:pPr algn="just"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Os bancos de dados orientados a documentos são inerentes aos banco de dados chave-valor. A diferença reside na forma como os dados são processados; em uma banco de dados chave-valor, os dados são considerados inerentemente para o banco de dados, enquanto um sistema orientado a documentos depende da estrutura interna no documento para extrair </a:t>
            </a:r>
            <a:r>
              <a:rPr lang="pt-BR" sz="2000" b="0" i="0" kern="0" dirty="0" err="1">
                <a:solidFill>
                  <a:srgbClr val="000000"/>
                </a:solidFill>
                <a:latin typeface="Arial"/>
                <a:cs typeface="Arial"/>
                <a:sym typeface="Arial"/>
              </a:rPr>
              <a:t>metadados</a:t>
            </a:r>
            <a:r>
              <a:rPr lang="pt-BR" sz="2000" b="0" i="0" kern="0" dirty="0">
                <a:solidFill>
                  <a:srgbClr val="000000"/>
                </a:solidFill>
                <a:latin typeface="Arial"/>
                <a:cs typeface="Arial"/>
                <a:sym typeface="Arial"/>
              </a:rPr>
              <a:t> que o mecanismo de banco de dados usa para otimização adicional. </a:t>
            </a:r>
          </a:p>
        </p:txBody>
      </p:sp>
      <p:pic>
        <p:nvPicPr>
          <p:cNvPr id="3" name="Picture 2"/>
          <p:cNvPicPr>
            <a:picLocks noChangeAspect="1"/>
          </p:cNvPicPr>
          <p:nvPr/>
        </p:nvPicPr>
        <p:blipFill rotWithShape="1">
          <a:blip r:embed="rId3"/>
          <a:srcRect l="28957"/>
          <a:stretch/>
        </p:blipFill>
        <p:spPr>
          <a:xfrm>
            <a:off x="3779912" y="3639590"/>
            <a:ext cx="3276507" cy="1916775"/>
          </a:xfrm>
          <a:prstGeom prst="rect">
            <a:avLst/>
          </a:prstGeom>
        </p:spPr>
      </p:pic>
    </p:spTree>
    <p:extLst>
      <p:ext uri="{BB962C8B-B14F-4D97-AF65-F5344CB8AC3E}">
        <p14:creationId xmlns:p14="http://schemas.microsoft.com/office/powerpoint/2010/main" val="461839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Breve Comparativo com </a:t>
            </a:r>
            <a:r>
              <a:rPr lang="pt-BR" dirty="0" err="1"/>
              <a:t>SQLDBs</a:t>
            </a:r>
            <a:endParaRPr lang="en-US" dirty="0"/>
          </a:p>
        </p:txBody>
      </p:sp>
      <p:sp>
        <p:nvSpPr>
          <p:cNvPr id="7" name="Content Placeholder 2"/>
          <p:cNvSpPr txBox="1">
            <a:spLocks/>
          </p:cNvSpPr>
          <p:nvPr/>
        </p:nvSpPr>
        <p:spPr bwMode="auto">
          <a:xfrm>
            <a:off x="741178" y="1726353"/>
            <a:ext cx="7964692" cy="4508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b="0" i="0" kern="0" dirty="0">
                <a:solidFill>
                  <a:srgbClr val="000000"/>
                </a:solidFill>
                <a:latin typeface="Arial"/>
                <a:sym typeface="Arial"/>
              </a:rPr>
              <a:t>Em termos gerais o </a:t>
            </a:r>
            <a:r>
              <a:rPr lang="pt-BR" sz="1800" b="0" i="0" kern="0" dirty="0" err="1">
                <a:solidFill>
                  <a:srgbClr val="000000"/>
                </a:solidFill>
                <a:latin typeface="Arial"/>
                <a:sym typeface="Arial"/>
              </a:rPr>
              <a:t>MongoDB</a:t>
            </a:r>
            <a:r>
              <a:rPr lang="pt-BR" sz="1800" b="0" i="0" kern="0" dirty="0">
                <a:solidFill>
                  <a:srgbClr val="000000"/>
                </a:solidFill>
                <a:latin typeface="Arial"/>
                <a:sym typeface="Arial"/>
              </a:rPr>
              <a:t> segue uma mesma estrutura quando se trata de macro objetos, porém, para que haja performance, outros objetos são referência de sua arquitetura:</a:t>
            </a:r>
          </a:p>
          <a:p>
            <a:pPr marL="0" indent="0" defTabSz="914217">
              <a:buNone/>
            </a:pPr>
            <a:endParaRPr lang="pt-BR" sz="1800" b="0" i="0" kern="0" dirty="0">
              <a:solidFill>
                <a:srgbClr val="000000"/>
              </a:solidFill>
              <a:latin typeface="Arial"/>
              <a:sym typeface="Arial"/>
            </a:endParaRPr>
          </a:p>
        </p:txBody>
      </p:sp>
      <p:pic>
        <p:nvPicPr>
          <p:cNvPr id="4" name="Picture 3"/>
          <p:cNvPicPr>
            <a:picLocks noChangeAspect="1"/>
          </p:cNvPicPr>
          <p:nvPr/>
        </p:nvPicPr>
        <p:blipFill>
          <a:blip r:embed="rId3"/>
          <a:stretch>
            <a:fillRect/>
          </a:stretch>
        </p:blipFill>
        <p:spPr>
          <a:xfrm>
            <a:off x="1112642" y="3077792"/>
            <a:ext cx="6739094" cy="2356177"/>
          </a:xfrm>
          <a:prstGeom prst="rect">
            <a:avLst/>
          </a:prstGeom>
        </p:spPr>
      </p:pic>
    </p:spTree>
    <p:extLst>
      <p:ext uri="{BB962C8B-B14F-4D97-AF65-F5344CB8AC3E}">
        <p14:creationId xmlns:p14="http://schemas.microsoft.com/office/powerpoint/2010/main" val="4252500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Modelo de Dados</a:t>
            </a:r>
            <a:endParaRPr lang="en-US" dirty="0"/>
          </a:p>
        </p:txBody>
      </p:sp>
      <p:sp>
        <p:nvSpPr>
          <p:cNvPr id="7" name="Content Placeholder 2"/>
          <p:cNvSpPr txBox="1">
            <a:spLocks/>
          </p:cNvSpPr>
          <p:nvPr/>
        </p:nvSpPr>
        <p:spPr bwMode="auto">
          <a:xfrm>
            <a:off x="741178" y="1171967"/>
            <a:ext cx="7964692" cy="5063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b="0" i="0" kern="0" dirty="0">
                <a:solidFill>
                  <a:srgbClr val="000000"/>
                </a:solidFill>
                <a:latin typeface="Arial"/>
                <a:sym typeface="Arial"/>
              </a:rPr>
              <a:t>Dentro da modelagem relacional, o ponto chave é a não redundância e os relacionamentos, já no </a:t>
            </a:r>
            <a:r>
              <a:rPr lang="pt-BR" sz="1800" b="0" i="0" kern="0" dirty="0" err="1">
                <a:solidFill>
                  <a:srgbClr val="000000"/>
                </a:solidFill>
                <a:latin typeface="Arial"/>
                <a:sym typeface="Arial"/>
              </a:rPr>
              <a:t>MongoDB</a:t>
            </a:r>
            <a:r>
              <a:rPr lang="pt-BR" sz="1800" b="0" i="0" kern="0" dirty="0">
                <a:solidFill>
                  <a:srgbClr val="000000"/>
                </a:solidFill>
                <a:latin typeface="Arial"/>
                <a:sym typeface="Arial"/>
              </a:rPr>
              <a:t> isso seria um </a:t>
            </a:r>
            <a:r>
              <a:rPr lang="pt-BR" sz="1800" b="0" i="0" kern="0" dirty="0" err="1">
                <a:solidFill>
                  <a:srgbClr val="000000"/>
                </a:solidFill>
                <a:latin typeface="Arial"/>
                <a:sym typeface="Arial"/>
              </a:rPr>
              <a:t>impecílio</a:t>
            </a:r>
            <a:r>
              <a:rPr lang="pt-BR" sz="1800" b="0" i="0" kern="0" dirty="0">
                <a:solidFill>
                  <a:srgbClr val="000000"/>
                </a:solidFill>
                <a:latin typeface="Arial"/>
                <a:sym typeface="Arial"/>
              </a:rPr>
              <a:t>. Não há JOINS:</a:t>
            </a:r>
          </a:p>
          <a:p>
            <a:pPr marL="0" indent="0" defTabSz="914217">
              <a:buNone/>
            </a:pPr>
            <a:endParaRPr lang="pt-BR" sz="1800" b="0" i="0" kern="0" dirty="0">
              <a:solidFill>
                <a:srgbClr val="000000"/>
              </a:solidFill>
              <a:latin typeface="Arial"/>
              <a:sym typeface="Arial"/>
            </a:endParaRPr>
          </a:p>
        </p:txBody>
      </p:sp>
      <p:pic>
        <p:nvPicPr>
          <p:cNvPr id="3" name="Picture 2"/>
          <p:cNvPicPr>
            <a:picLocks noChangeAspect="1"/>
          </p:cNvPicPr>
          <p:nvPr/>
        </p:nvPicPr>
        <p:blipFill rotWithShape="1">
          <a:blip r:embed="rId3"/>
          <a:srcRect b="50491"/>
          <a:stretch/>
        </p:blipFill>
        <p:spPr>
          <a:xfrm>
            <a:off x="555241" y="2129242"/>
            <a:ext cx="4935712" cy="2156282"/>
          </a:xfrm>
          <a:prstGeom prst="rect">
            <a:avLst/>
          </a:prstGeom>
        </p:spPr>
      </p:pic>
      <p:pic>
        <p:nvPicPr>
          <p:cNvPr id="6" name="Picture 5"/>
          <p:cNvPicPr>
            <a:picLocks noChangeAspect="1"/>
          </p:cNvPicPr>
          <p:nvPr/>
        </p:nvPicPr>
        <p:blipFill rotWithShape="1">
          <a:blip r:embed="rId3"/>
          <a:srcRect t="48131"/>
          <a:stretch/>
        </p:blipFill>
        <p:spPr>
          <a:xfrm>
            <a:off x="3687045" y="4285524"/>
            <a:ext cx="4935712" cy="2259054"/>
          </a:xfrm>
          <a:prstGeom prst="rect">
            <a:avLst/>
          </a:prstGeom>
        </p:spPr>
      </p:pic>
    </p:spTree>
    <p:extLst>
      <p:ext uri="{BB962C8B-B14F-4D97-AF65-F5344CB8AC3E}">
        <p14:creationId xmlns:p14="http://schemas.microsoft.com/office/powerpoint/2010/main" val="401031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Modelo de Dados</a:t>
            </a:r>
            <a:endParaRPr lang="en-US" dirty="0"/>
          </a:p>
        </p:txBody>
      </p:sp>
      <p:pic>
        <p:nvPicPr>
          <p:cNvPr id="4" name="Picture 3"/>
          <p:cNvPicPr>
            <a:picLocks noChangeAspect="1"/>
          </p:cNvPicPr>
          <p:nvPr/>
        </p:nvPicPr>
        <p:blipFill>
          <a:blip r:embed="rId3"/>
          <a:stretch>
            <a:fillRect/>
          </a:stretch>
        </p:blipFill>
        <p:spPr>
          <a:xfrm>
            <a:off x="227100" y="2268685"/>
            <a:ext cx="5563095" cy="3143479"/>
          </a:xfrm>
          <a:prstGeom prst="rect">
            <a:avLst/>
          </a:prstGeom>
        </p:spPr>
      </p:pic>
      <p:pic>
        <p:nvPicPr>
          <p:cNvPr id="6" name="Picture 5"/>
          <p:cNvPicPr>
            <a:picLocks noChangeAspect="1"/>
          </p:cNvPicPr>
          <p:nvPr/>
        </p:nvPicPr>
        <p:blipFill>
          <a:blip r:embed="rId4"/>
          <a:stretch>
            <a:fillRect/>
          </a:stretch>
        </p:blipFill>
        <p:spPr>
          <a:xfrm>
            <a:off x="6512713" y="1973318"/>
            <a:ext cx="2292015" cy="3728638"/>
          </a:xfrm>
          <a:prstGeom prst="rect">
            <a:avLst/>
          </a:prstGeom>
        </p:spPr>
      </p:pic>
      <p:sp>
        <p:nvSpPr>
          <p:cNvPr id="5" name="Right Arrow 4"/>
          <p:cNvSpPr/>
          <p:nvPr/>
        </p:nvSpPr>
        <p:spPr>
          <a:xfrm>
            <a:off x="5601986" y="3422072"/>
            <a:ext cx="1098936" cy="83112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49537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a:t>
            </a:r>
            <a:r>
              <a:rPr lang="pt-BR" dirty="0" err="1"/>
              <a:t>Collections</a:t>
            </a:r>
            <a:endParaRPr lang="en-US" dirty="0"/>
          </a:p>
        </p:txBody>
      </p:sp>
      <p:pic>
        <p:nvPicPr>
          <p:cNvPr id="7" name="Picture 6"/>
          <p:cNvPicPr>
            <a:picLocks noChangeAspect="1"/>
          </p:cNvPicPr>
          <p:nvPr/>
        </p:nvPicPr>
        <p:blipFill>
          <a:blip r:embed="rId3"/>
          <a:stretch>
            <a:fillRect/>
          </a:stretch>
        </p:blipFill>
        <p:spPr>
          <a:xfrm>
            <a:off x="132851" y="1586391"/>
            <a:ext cx="7479769" cy="4467084"/>
          </a:xfrm>
          <a:prstGeom prst="rect">
            <a:avLst/>
          </a:prstGeom>
        </p:spPr>
      </p:pic>
      <p:pic>
        <p:nvPicPr>
          <p:cNvPr id="3" name="Picture 2"/>
          <p:cNvPicPr>
            <a:picLocks noChangeAspect="1"/>
          </p:cNvPicPr>
          <p:nvPr/>
        </p:nvPicPr>
        <p:blipFill>
          <a:blip r:embed="rId4"/>
          <a:stretch>
            <a:fillRect/>
          </a:stretch>
        </p:blipFill>
        <p:spPr>
          <a:xfrm>
            <a:off x="5042016" y="1371946"/>
            <a:ext cx="3387376" cy="2077757"/>
          </a:xfrm>
          <a:prstGeom prst="rect">
            <a:avLst/>
          </a:prstGeom>
        </p:spPr>
      </p:pic>
      <p:sp>
        <p:nvSpPr>
          <p:cNvPr id="8" name="TextBox 7"/>
          <p:cNvSpPr txBox="1"/>
          <p:nvPr/>
        </p:nvSpPr>
        <p:spPr>
          <a:xfrm>
            <a:off x="2641142" y="1833224"/>
            <a:ext cx="1147881" cy="953941"/>
          </a:xfrm>
          <a:prstGeom prst="rect">
            <a:avLst/>
          </a:prstGeom>
          <a:solidFill>
            <a:schemeClr val="bg1"/>
          </a:solid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Pode conter uma ou mais coleções</a:t>
            </a:r>
            <a:endParaRPr lang="en-US" sz="1400" b="0" i="0" kern="0" dirty="0">
              <a:solidFill>
                <a:srgbClr val="000000"/>
              </a:solidFill>
              <a:latin typeface="Arial"/>
              <a:cs typeface="Arial"/>
              <a:sym typeface="Arial"/>
            </a:endParaRPr>
          </a:p>
        </p:txBody>
      </p:sp>
      <p:sp>
        <p:nvSpPr>
          <p:cNvPr id="9" name="TextBox 8"/>
          <p:cNvSpPr txBox="1"/>
          <p:nvPr/>
        </p:nvSpPr>
        <p:spPr>
          <a:xfrm>
            <a:off x="4225827" y="3235259"/>
            <a:ext cx="1147881" cy="1169348"/>
          </a:xfrm>
          <a:prstGeom prst="rect">
            <a:avLst/>
          </a:prstGeom>
          <a:solidFill>
            <a:schemeClr val="bg1"/>
          </a:solid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Pode conter diferentes tipos de documentos (objetos)</a:t>
            </a:r>
            <a:endParaRPr lang="en-US" sz="1400" b="0" i="0" kern="0" dirty="0">
              <a:solidFill>
                <a:srgbClr val="000000"/>
              </a:solidFill>
              <a:latin typeface="Arial"/>
              <a:cs typeface="Arial"/>
              <a:sym typeface="Arial"/>
            </a:endParaRPr>
          </a:p>
        </p:txBody>
      </p:sp>
      <p:sp>
        <p:nvSpPr>
          <p:cNvPr id="10" name="TextBox 9"/>
          <p:cNvSpPr txBox="1"/>
          <p:nvPr/>
        </p:nvSpPr>
        <p:spPr>
          <a:xfrm>
            <a:off x="5761307" y="4860577"/>
            <a:ext cx="1948794" cy="953941"/>
          </a:xfrm>
          <a:prstGeom prst="rect">
            <a:avLst/>
          </a:prstGeom>
          <a:solidFill>
            <a:schemeClr val="bg1"/>
          </a:solidFill>
        </p:spPr>
        <p:txBody>
          <a:bodyPr wrap="squar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Lista ou </a:t>
            </a:r>
            <a:r>
              <a:rPr lang="pt-BR" sz="1400" b="0" i="0" kern="0" dirty="0" err="1">
                <a:solidFill>
                  <a:srgbClr val="000000"/>
                </a:solidFill>
                <a:latin typeface="Arial"/>
                <a:cs typeface="Arial"/>
                <a:sym typeface="Arial"/>
              </a:rPr>
              <a:t>arrays</a:t>
            </a:r>
            <a:r>
              <a:rPr lang="pt-BR" sz="1400" b="0" i="0" kern="0" dirty="0">
                <a:solidFill>
                  <a:srgbClr val="000000"/>
                </a:solidFill>
                <a:latin typeface="Arial"/>
                <a:cs typeface="Arial"/>
                <a:sym typeface="Arial"/>
              </a:rPr>
              <a:t> de pares </a:t>
            </a:r>
            <a:r>
              <a:rPr lang="pt-BR" sz="1400" b="0" i="0" kern="0" dirty="0" err="1">
                <a:solidFill>
                  <a:srgbClr val="000000"/>
                </a:solidFill>
                <a:latin typeface="Arial"/>
                <a:cs typeface="Arial"/>
                <a:sym typeface="Arial"/>
              </a:rPr>
              <a:t>Ky-value</a:t>
            </a:r>
            <a:r>
              <a:rPr lang="pt-BR" sz="1400" b="0" i="0" kern="0" dirty="0">
                <a:solidFill>
                  <a:srgbClr val="000000"/>
                </a:solidFill>
                <a:latin typeface="Arial"/>
                <a:cs typeface="Arial"/>
                <a:sym typeface="Arial"/>
              </a:rPr>
              <a:t>, ou documentos aninhados</a:t>
            </a:r>
            <a:endParaRPr lang="en-US" sz="1400" b="0" i="0" kern="0" dirty="0">
              <a:solidFill>
                <a:srgbClr val="000000"/>
              </a:solidFill>
              <a:latin typeface="Arial"/>
              <a:cs typeface="Arial"/>
              <a:sym typeface="Arial"/>
            </a:endParaRPr>
          </a:p>
        </p:txBody>
      </p:sp>
    </p:spTree>
    <p:extLst>
      <p:ext uri="{BB962C8B-B14F-4D97-AF65-F5344CB8AC3E}">
        <p14:creationId xmlns:p14="http://schemas.microsoft.com/office/powerpoint/2010/main" val="145890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ontent Placeholder 2"/>
          <p:cNvSpPr txBox="1">
            <a:spLocks/>
          </p:cNvSpPr>
          <p:nvPr/>
        </p:nvSpPr>
        <p:spPr>
          <a:xfrm>
            <a:off x="558633" y="464343"/>
            <a:ext cx="8351837" cy="5544174"/>
          </a:xfrm>
          <a:prstGeom prst="rect">
            <a:avLst/>
          </a:prstGeom>
          <a:noFill/>
          <a:ln>
            <a:noFill/>
          </a:ln>
        </p:spPr>
        <p:txBody>
          <a:bodyPr spcFirstLastPara="1" wrap="square" lIns="91409" tIns="91409" rIns="91409" bIns="91409" anchor="t" anchorCtr="0"/>
          <a:lstStyle>
            <a:defPPr marR="0" lvl="0" algn="l" rtl="0">
              <a:lnSpc>
                <a:spcPct val="100000"/>
              </a:lnSpc>
              <a:spcBef>
                <a:spcPts val="0"/>
              </a:spcBef>
              <a:spcAft>
                <a:spcPts val="0"/>
              </a:spcAft>
            </a:defPPr>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457109" indent="-431714" defTabSz="914217" eaLnBrk="1" fontAlgn="auto" hangingPunct="1">
              <a:buClr>
                <a:srgbClr val="000000"/>
              </a:buClr>
            </a:pPr>
            <a:endParaRPr lang="pt-BR" sz="3199" kern="0" dirty="0"/>
          </a:p>
          <a:p>
            <a:pPr marL="0" indent="0" defTabSz="914217" eaLnBrk="1" fontAlgn="auto" hangingPunct="1">
              <a:buClr>
                <a:srgbClr val="000000"/>
              </a:buClr>
              <a:buNone/>
            </a:pPr>
            <a:r>
              <a:rPr lang="pt-BR" sz="1800" kern="0" dirty="0"/>
              <a:t>* Deve-se instalar o módulo </a:t>
            </a:r>
            <a:endParaRPr lang="en-US" sz="1800" kern="0" dirty="0"/>
          </a:p>
        </p:txBody>
      </p:sp>
      <p:sp>
        <p:nvSpPr>
          <p:cNvPr id="2" name="Title 1"/>
          <p:cNvSpPr>
            <a:spLocks noGrp="1"/>
          </p:cNvSpPr>
          <p:nvPr>
            <p:ph type="title"/>
          </p:nvPr>
        </p:nvSpPr>
        <p:spPr/>
        <p:txBody>
          <a:bodyPr/>
          <a:lstStyle/>
          <a:p>
            <a:r>
              <a:rPr lang="pt-BR" dirty="0"/>
              <a:t>Comparativo entre Objetos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66248571"/>
              </p:ext>
            </p:extLst>
          </p:nvPr>
        </p:nvGraphicFramePr>
        <p:xfrm>
          <a:off x="672845" y="980728"/>
          <a:ext cx="8123415" cy="4139816"/>
        </p:xfrm>
        <a:graphic>
          <a:graphicData uri="http://schemas.openxmlformats.org/drawingml/2006/table">
            <a:tbl>
              <a:tblPr firstRow="1" bandRow="1">
                <a:tableStyleId>{073A0DAA-6AF3-43AB-8588-CEC1D06C72B9}</a:tableStyleId>
              </a:tblPr>
              <a:tblGrid>
                <a:gridCol w="1624683">
                  <a:extLst>
                    <a:ext uri="{9D8B030D-6E8A-4147-A177-3AD203B41FA5}">
                      <a16:colId xmlns:a16="http://schemas.microsoft.com/office/drawing/2014/main" val="677664816"/>
                    </a:ext>
                  </a:extLst>
                </a:gridCol>
                <a:gridCol w="1624683">
                  <a:extLst>
                    <a:ext uri="{9D8B030D-6E8A-4147-A177-3AD203B41FA5}">
                      <a16:colId xmlns:a16="http://schemas.microsoft.com/office/drawing/2014/main" val="3862242041"/>
                    </a:ext>
                  </a:extLst>
                </a:gridCol>
                <a:gridCol w="1624683">
                  <a:extLst>
                    <a:ext uri="{9D8B030D-6E8A-4147-A177-3AD203B41FA5}">
                      <a16:colId xmlns:a16="http://schemas.microsoft.com/office/drawing/2014/main" val="1464894659"/>
                    </a:ext>
                  </a:extLst>
                </a:gridCol>
                <a:gridCol w="1839912">
                  <a:extLst>
                    <a:ext uri="{9D8B030D-6E8A-4147-A177-3AD203B41FA5}">
                      <a16:colId xmlns:a16="http://schemas.microsoft.com/office/drawing/2014/main" val="2657918758"/>
                    </a:ext>
                  </a:extLst>
                </a:gridCol>
                <a:gridCol w="1409454">
                  <a:extLst>
                    <a:ext uri="{9D8B030D-6E8A-4147-A177-3AD203B41FA5}">
                      <a16:colId xmlns:a16="http://schemas.microsoft.com/office/drawing/2014/main" val="171134698"/>
                    </a:ext>
                  </a:extLst>
                </a:gridCol>
              </a:tblGrid>
              <a:tr h="518070">
                <a:tc>
                  <a:txBody>
                    <a:bodyPr/>
                    <a:lstStyle/>
                    <a:p>
                      <a:pPr algn="ctr"/>
                      <a:r>
                        <a:rPr lang="pt-BR" sz="1400" dirty="0"/>
                        <a:t>Modelo Relacional</a:t>
                      </a:r>
                      <a:endParaRPr lang="en-US" sz="1400" dirty="0"/>
                    </a:p>
                  </a:txBody>
                  <a:tcPr marL="91424" marR="91424" marT="45712" marB="45712"/>
                </a:tc>
                <a:tc>
                  <a:txBody>
                    <a:bodyPr/>
                    <a:lstStyle/>
                    <a:p>
                      <a:pPr algn="ctr"/>
                      <a:r>
                        <a:rPr lang="pt-BR" sz="1400" dirty="0" err="1"/>
                        <a:t>ReDis</a:t>
                      </a:r>
                      <a:endParaRPr lang="en-US" sz="1400" dirty="0"/>
                    </a:p>
                  </a:txBody>
                  <a:tcPr marL="91424" marR="91424" marT="45712" marB="45712"/>
                </a:tc>
                <a:tc>
                  <a:txBody>
                    <a:bodyPr/>
                    <a:lstStyle/>
                    <a:p>
                      <a:pPr algn="ctr"/>
                      <a:r>
                        <a:rPr lang="pt-BR" sz="1400" dirty="0"/>
                        <a:t>Cassandra</a:t>
                      </a:r>
                      <a:endParaRPr lang="en-US" sz="1400" dirty="0"/>
                    </a:p>
                  </a:txBody>
                  <a:tcPr marL="91424" marR="91424" marT="45712" marB="45712"/>
                </a:tc>
                <a:tc>
                  <a:txBody>
                    <a:bodyPr/>
                    <a:lstStyle/>
                    <a:p>
                      <a:pPr algn="ctr"/>
                      <a:r>
                        <a:rPr lang="pt-BR" sz="1400" dirty="0" err="1"/>
                        <a:t>MongoDB</a:t>
                      </a:r>
                      <a:endParaRPr lang="en-US" sz="1400" dirty="0"/>
                    </a:p>
                  </a:txBody>
                  <a:tcPr marL="91424" marR="91424" marT="45712" marB="45712"/>
                </a:tc>
                <a:tc>
                  <a:txBody>
                    <a:bodyPr/>
                    <a:lstStyle/>
                    <a:p>
                      <a:pPr algn="ctr"/>
                      <a:r>
                        <a:rPr lang="pt-BR" sz="1400" dirty="0"/>
                        <a:t>Neo4j</a:t>
                      </a:r>
                      <a:endParaRPr lang="en-US" sz="1400" dirty="0"/>
                    </a:p>
                  </a:txBody>
                  <a:tcPr marL="91424" marR="91424" marT="45712" marB="45712"/>
                </a:tc>
                <a:extLst>
                  <a:ext uri="{0D108BD9-81ED-4DB2-BD59-A6C34878D82A}">
                    <a16:rowId xmlns:a16="http://schemas.microsoft.com/office/drawing/2014/main" val="2043517044"/>
                  </a:ext>
                </a:extLst>
              </a:tr>
              <a:tr h="370776">
                <a:tc>
                  <a:txBody>
                    <a:bodyPr/>
                    <a:lstStyle/>
                    <a:p>
                      <a:r>
                        <a:rPr lang="pt-BR" sz="1400" dirty="0" err="1"/>
                        <a:t>Database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Keyspace</a:t>
                      </a:r>
                      <a:endParaRPr lang="en-US" sz="1400" dirty="0"/>
                    </a:p>
                  </a:txBody>
                  <a:tcPr marL="91424" marR="91424" marT="45712" marB="45712"/>
                </a:tc>
                <a:tc>
                  <a:txBody>
                    <a:bodyPr/>
                    <a:lstStyle/>
                    <a:p>
                      <a:pPr algn="ctr"/>
                      <a:r>
                        <a:rPr lang="pt-BR" sz="1400" dirty="0" err="1"/>
                        <a:t>Database</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41988253"/>
                  </a:ext>
                </a:extLst>
              </a:tr>
              <a:tr h="518070">
                <a:tc>
                  <a:txBody>
                    <a:bodyPr/>
                    <a:lstStyle/>
                    <a:p>
                      <a:r>
                        <a:rPr lang="pt-BR" sz="1400" dirty="0" err="1"/>
                        <a:t>Table</a:t>
                      </a:r>
                      <a:endParaRPr lang="en-US" sz="1400" dirty="0"/>
                    </a:p>
                  </a:txBody>
                  <a:tcPr marL="91424" marR="91424" marT="45712" marB="45712"/>
                </a:tc>
                <a:tc>
                  <a:txBody>
                    <a:bodyPr/>
                    <a:lstStyle/>
                    <a:p>
                      <a:pPr algn="ctr"/>
                      <a:endParaRPr lang="en-US" sz="1400" dirty="0"/>
                    </a:p>
                  </a:txBody>
                  <a:tcPr marL="91424" marR="91424" marT="45712" marB="45712"/>
                </a:tc>
                <a:tc>
                  <a:txBody>
                    <a:bodyPr/>
                    <a:lstStyle/>
                    <a:p>
                      <a:pPr algn="ctr"/>
                      <a:r>
                        <a:rPr lang="pt-BR" sz="1400" dirty="0" err="1"/>
                        <a:t>Column</a:t>
                      </a:r>
                      <a:r>
                        <a:rPr lang="pt-BR" sz="1400" dirty="0"/>
                        <a:t> Family/</a:t>
                      </a:r>
                      <a:r>
                        <a:rPr lang="pt-BR" sz="1400" dirty="0" err="1"/>
                        <a:t>Table</a:t>
                      </a:r>
                      <a:endParaRPr lang="en-US" sz="1400" dirty="0"/>
                    </a:p>
                  </a:txBody>
                  <a:tcPr marL="91424" marR="91424" marT="45712" marB="45712"/>
                </a:tc>
                <a:tc>
                  <a:txBody>
                    <a:bodyPr/>
                    <a:lstStyle/>
                    <a:p>
                      <a:pPr algn="ctr"/>
                      <a:r>
                        <a:rPr lang="pt-BR" sz="1400" dirty="0" err="1"/>
                        <a:t>Collection</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1266967410"/>
                  </a:ext>
                </a:extLst>
              </a:tr>
              <a:tr h="370776">
                <a:tc>
                  <a:txBody>
                    <a:bodyPr/>
                    <a:lstStyle/>
                    <a:p>
                      <a:r>
                        <a:rPr lang="pt-BR" sz="1400" dirty="0" err="1"/>
                        <a:t>Primary</a:t>
                      </a:r>
                      <a:r>
                        <a:rPr lang="pt-BR" sz="1400" baseline="0" dirty="0"/>
                        <a:t> 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Row</a:t>
                      </a:r>
                      <a:r>
                        <a:rPr lang="pt-BR" sz="1400" dirty="0"/>
                        <a:t> Key</a:t>
                      </a:r>
                      <a:endParaRPr lang="en-US" sz="1400" dirty="0"/>
                    </a:p>
                  </a:txBody>
                  <a:tcPr marL="91424" marR="91424" marT="45712" marB="45712"/>
                </a:tc>
                <a:tc>
                  <a:txBody>
                    <a:bodyPr/>
                    <a:lstStyle/>
                    <a:p>
                      <a:pPr algn="ctr"/>
                      <a:r>
                        <a:rPr lang="pt-BR" sz="1400" dirty="0" err="1"/>
                        <a:t>Object</a:t>
                      </a:r>
                      <a:r>
                        <a:rPr lang="pt-BR" sz="1400" dirty="0"/>
                        <a:t> ID</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1691873790"/>
                  </a:ext>
                </a:extLst>
              </a:tr>
              <a:tr h="370776">
                <a:tc>
                  <a:txBody>
                    <a:bodyPr/>
                    <a:lstStyle/>
                    <a:p>
                      <a:r>
                        <a:rPr lang="pt-BR" sz="1400" dirty="0" err="1"/>
                        <a:t>Row</a:t>
                      </a:r>
                      <a:endParaRPr lang="en-US" sz="1400" dirty="0"/>
                    </a:p>
                  </a:txBody>
                  <a:tcPr marL="91424" marR="91424" marT="45712" marB="45712"/>
                </a:tc>
                <a:tc>
                  <a:txBody>
                    <a:bodyPr/>
                    <a:lstStyle/>
                    <a:p>
                      <a:pPr algn="ctr"/>
                      <a:r>
                        <a:rPr lang="pt-BR" sz="1400" dirty="0" err="1"/>
                        <a:t>Key:value</a:t>
                      </a:r>
                      <a:r>
                        <a:rPr lang="pt-BR" sz="1400" baseline="0" dirty="0"/>
                        <a:t> </a:t>
                      </a:r>
                      <a:r>
                        <a:rPr lang="pt-BR" sz="1400" baseline="0" dirty="0" err="1"/>
                        <a:t>pairs</a:t>
                      </a:r>
                      <a:endParaRPr lang="en-US" sz="1400" dirty="0"/>
                    </a:p>
                  </a:txBody>
                  <a:tcPr marL="91424" marR="91424" marT="45712" marB="45712"/>
                </a:tc>
                <a:tc>
                  <a:txBody>
                    <a:bodyPr/>
                    <a:lstStyle/>
                    <a:p>
                      <a:pPr algn="ctr"/>
                      <a:r>
                        <a:rPr lang="pt-BR" sz="1400" dirty="0" err="1"/>
                        <a:t>Row</a:t>
                      </a:r>
                      <a:endParaRPr lang="en-US" sz="1400" dirty="0"/>
                    </a:p>
                  </a:txBody>
                  <a:tcPr marL="91424" marR="91424" marT="45712" marB="45712"/>
                </a:tc>
                <a:tc>
                  <a:txBody>
                    <a:bodyPr/>
                    <a:lstStyle/>
                    <a:p>
                      <a:pPr algn="ctr"/>
                      <a:r>
                        <a:rPr lang="pt-BR" sz="1400" dirty="0" err="1"/>
                        <a:t>Document</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891353102"/>
                  </a:ext>
                </a:extLst>
              </a:tr>
              <a:tr h="370776">
                <a:tc>
                  <a:txBody>
                    <a:bodyPr/>
                    <a:lstStyle/>
                    <a:p>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r>
                        <a:rPr lang="pt-BR" sz="1400" dirty="0"/>
                        <a:t>Index</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335209492"/>
                  </a:ext>
                </a:extLst>
              </a:tr>
              <a:tr h="518070">
                <a:tc>
                  <a:txBody>
                    <a:bodyPr/>
                    <a:lstStyle/>
                    <a:p>
                      <a:r>
                        <a:rPr lang="pt-BR" sz="1400" dirty="0" err="1"/>
                        <a:t>Column</a:t>
                      </a:r>
                      <a:r>
                        <a:rPr lang="pt-BR" sz="1400" baseline="0" dirty="0"/>
                        <a:t> </a:t>
                      </a:r>
                      <a:r>
                        <a:rPr lang="pt-BR" sz="1400" baseline="0" dirty="0" err="1"/>
                        <a:t>Name</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r>
                        <a:rPr lang="pt-BR" sz="1400" dirty="0" err="1"/>
                        <a:t>Column</a:t>
                      </a:r>
                      <a:r>
                        <a:rPr lang="pt-BR" sz="1400" dirty="0"/>
                        <a:t> </a:t>
                      </a:r>
                      <a:r>
                        <a:rPr lang="pt-BR" sz="1400" dirty="0" err="1"/>
                        <a:t>Name</a:t>
                      </a:r>
                      <a:r>
                        <a:rPr lang="pt-BR" sz="1400" dirty="0"/>
                        <a:t>/Key</a:t>
                      </a:r>
                      <a:endParaRPr lang="en-US" sz="1400" dirty="0"/>
                    </a:p>
                  </a:txBody>
                  <a:tcPr marL="91424" marR="91424" marT="45712" marB="45712"/>
                </a:tc>
                <a:tc>
                  <a:txBody>
                    <a:bodyPr/>
                    <a:lstStyle/>
                    <a:p>
                      <a:pPr algn="ctr"/>
                      <a:r>
                        <a:rPr lang="pt-BR" sz="1400" dirty="0"/>
                        <a:t>Key</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225122112"/>
                  </a:ext>
                </a:extLst>
              </a:tr>
              <a:tr h="370776">
                <a:tc>
                  <a:txBody>
                    <a:bodyPr/>
                    <a:lstStyle/>
                    <a:p>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Values</a:t>
                      </a:r>
                      <a:endParaRPr lang="en-US" sz="1400" dirty="0"/>
                    </a:p>
                  </a:txBody>
                  <a:tcPr marL="91424" marR="91424" marT="45712" marB="45712"/>
                </a:tc>
                <a:tc>
                  <a:txBody>
                    <a:bodyPr/>
                    <a:lstStyle/>
                    <a:p>
                      <a:pPr algn="ctr"/>
                      <a:r>
                        <a:rPr lang="pt-BR" sz="1400" dirty="0" err="1"/>
                        <a:t>Column</a:t>
                      </a:r>
                      <a:r>
                        <a:rPr lang="pt-BR" sz="1400" dirty="0"/>
                        <a:t> </a:t>
                      </a:r>
                      <a:r>
                        <a:rPr lang="pt-BR" sz="1400" dirty="0" err="1"/>
                        <a:t>Value</a:t>
                      </a:r>
                      <a:endParaRPr lang="en-US" sz="1400" dirty="0"/>
                    </a:p>
                  </a:txBody>
                  <a:tcPr marL="91424" marR="91424" marT="45712" marB="45712"/>
                </a:tc>
                <a:tc>
                  <a:txBody>
                    <a:bodyPr/>
                    <a:lstStyle/>
                    <a:p>
                      <a:pPr algn="ctr"/>
                      <a:r>
                        <a:rPr lang="pt-BR" sz="1400" dirty="0" err="1"/>
                        <a:t>Value</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852315641"/>
                  </a:ext>
                </a:extLst>
              </a:tr>
              <a:tr h="731393">
                <a:tc>
                  <a:txBody>
                    <a:bodyPr/>
                    <a:lstStyle/>
                    <a:p>
                      <a:r>
                        <a:rPr lang="pt-BR" sz="1400" dirty="0"/>
                        <a:t>JOIN</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Coleções Embutidas</a:t>
                      </a:r>
                      <a:endParaRPr lang="en-US" sz="1400" dirty="0"/>
                    </a:p>
                  </a:txBody>
                  <a:tcPr marL="91424" marR="91424" marT="45712" marB="45712"/>
                </a:tc>
                <a:tc>
                  <a:txBody>
                    <a:bodyPr/>
                    <a:lstStyle/>
                    <a:p>
                      <a:pPr algn="ctr"/>
                      <a:r>
                        <a:rPr lang="pt-BR" sz="1400" dirty="0"/>
                        <a:t>Documento Embutido ou Referencia</a:t>
                      </a:r>
                      <a:endParaRPr lang="en-US" sz="1400" dirty="0"/>
                    </a:p>
                  </a:txBody>
                  <a:tcPr marL="91424" marR="91424" marT="45712" marB="45712"/>
                </a:tc>
                <a:tc>
                  <a:txBody>
                    <a:bodyPr/>
                    <a:lstStyle/>
                    <a:p>
                      <a:pPr algn="ctr"/>
                      <a:endParaRPr lang="en-US" sz="1400" dirty="0"/>
                    </a:p>
                  </a:txBody>
                  <a:tcPr marL="91424" marR="91424" marT="45712" marB="45712"/>
                </a:tc>
                <a:extLst>
                  <a:ext uri="{0D108BD9-81ED-4DB2-BD59-A6C34878D82A}">
                    <a16:rowId xmlns:a16="http://schemas.microsoft.com/office/drawing/2014/main" val="3462755501"/>
                  </a:ext>
                </a:extLst>
              </a:tr>
            </a:tbl>
          </a:graphicData>
        </a:graphic>
      </p:graphicFrame>
    </p:spTree>
    <p:extLst>
      <p:ext uri="{BB962C8B-B14F-4D97-AF65-F5344CB8AC3E}">
        <p14:creationId xmlns:p14="http://schemas.microsoft.com/office/powerpoint/2010/main" val="382260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1" u="none" strike="noStrike" kern="1200" cap="none" spc="0" normalizeH="0" baseline="0" noProof="0">
              <a:ln>
                <a:noFill/>
              </a:ln>
              <a:solidFill>
                <a:srgbClr val="FFFFFF"/>
              </a:solidFill>
              <a:effectLst/>
              <a:uLnTx/>
              <a:uFillTx/>
              <a:latin typeface="Square721 BT"/>
              <a:ea typeface="+mn-ea"/>
              <a:cs typeface="+mn-cs"/>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409763" y="433545"/>
            <a:ext cx="8354890"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lang="en-US" sz="4700" i="0" dirty="0">
                <a:solidFill>
                  <a:srgbClr val="FFFFFF"/>
                </a:solidFill>
                <a:latin typeface="Arial"/>
              </a:rPr>
              <a:t>M</a:t>
            </a:r>
            <a:r>
              <a:rPr kumimoji="0" lang="en-US" sz="4700" b="1" i="0" u="none" strike="noStrike" kern="1200" cap="none" spc="0" normalizeH="0" baseline="0" noProof="0" dirty="0" err="1">
                <a:ln>
                  <a:noFill/>
                </a:ln>
                <a:solidFill>
                  <a:srgbClr val="FFFFFF"/>
                </a:solidFill>
                <a:effectLst/>
                <a:uLnTx/>
                <a:uFillTx/>
                <a:latin typeface="Arial"/>
                <a:ea typeface="+mn-ea"/>
                <a:cs typeface="+mn-cs"/>
              </a:rPr>
              <a:t>ongoDB</a:t>
            </a:r>
            <a:endParaRPr kumimoji="0" lang="en-US" sz="47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8" name="Straight Connector 13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0" name="Picture 4" descr="Imagem relacionada">
            <a:extLst>
              <a:ext uri="{FF2B5EF4-FFF2-40B4-BE49-F238E27FC236}">
                <a16:creationId xmlns:a16="http://schemas.microsoft.com/office/drawing/2014/main" id="{5E857A92-C959-45EE-AD42-98911912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69" y="2780928"/>
            <a:ext cx="4091938" cy="3005714"/>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10" name="Picture 3"/>
          <p:cNvPicPr>
            <a:picLocks noChangeAspect="1"/>
          </p:cNvPicPr>
          <p:nvPr/>
        </p:nvPicPr>
        <p:blipFill>
          <a:blip r:embed="rId4"/>
          <a:stretch>
            <a:fillRect/>
          </a:stretch>
        </p:blipFill>
        <p:spPr>
          <a:xfrm>
            <a:off x="1418079" y="3126698"/>
            <a:ext cx="1971333" cy="2314173"/>
          </a:xfrm>
          <a:prstGeom prst="rect">
            <a:avLst/>
          </a:prstGeom>
        </p:spPr>
      </p:pic>
    </p:spTree>
    <p:extLst>
      <p:ext uri="{BB962C8B-B14F-4D97-AF65-F5344CB8AC3E}">
        <p14:creationId xmlns:p14="http://schemas.microsoft.com/office/powerpoint/2010/main" val="123538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
        <p:nvSpPr>
          <p:cNvPr id="6" name="Rectangle 4">
            <a:extLst>
              <a:ext uri="{FF2B5EF4-FFF2-40B4-BE49-F238E27FC236}">
                <a16:creationId xmlns:a16="http://schemas.microsoft.com/office/drawing/2014/main" id="{DD46F285-28EB-4CEE-BAA5-A3F614D270C1}"/>
              </a:ext>
            </a:extLst>
          </p:cNvPr>
          <p:cNvSpPr>
            <a:spLocks noGrp="1" noChangeArrowheads="1"/>
          </p:cNvSpPr>
          <p:nvPr/>
        </p:nvSpPr>
        <p:spPr bwMode="auto">
          <a:xfrm>
            <a:off x="457200" y="1166018"/>
            <a:ext cx="8229600" cy="49992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r>
              <a:rPr lang="pt-BR" altLang="pt-BR" sz="2000" b="0" i="0" dirty="0"/>
              <a:t>Orientação a Documentos</a:t>
            </a:r>
          </a:p>
          <a:p>
            <a:pPr lvl="1"/>
            <a:r>
              <a:rPr lang="pt-BR" altLang="pt-BR" b="0" i="0" dirty="0"/>
              <a:t>Conceituação</a:t>
            </a:r>
          </a:p>
          <a:p>
            <a:pPr lvl="1"/>
            <a:r>
              <a:rPr lang="pt-BR" altLang="pt-BR" b="0" i="0" dirty="0"/>
              <a:t>O </a:t>
            </a:r>
            <a:r>
              <a:rPr lang="pt-BR" altLang="pt-BR" b="0" i="0" dirty="0" err="1"/>
              <a:t>MongoDB</a:t>
            </a:r>
            <a:endParaRPr lang="pt-BR" altLang="pt-BR" b="0" i="0" dirty="0"/>
          </a:p>
          <a:p>
            <a:pPr lvl="1"/>
            <a:r>
              <a:rPr lang="pt-BR" altLang="pt-BR" b="0" i="0" dirty="0"/>
              <a:t>Hands-on</a:t>
            </a:r>
          </a:p>
          <a:p>
            <a:pPr lvl="1"/>
            <a:r>
              <a:rPr lang="pt-BR" altLang="pt-BR" b="0" i="0" dirty="0"/>
              <a:t>Arquitetura no </a:t>
            </a:r>
            <a:r>
              <a:rPr lang="pt-BR" altLang="pt-BR" b="0" i="0" dirty="0" err="1"/>
              <a:t>MongoDB</a:t>
            </a:r>
            <a:endParaRPr lang="pt-BR" altLang="pt-BR" b="0" i="0" dirty="0"/>
          </a:p>
          <a:p>
            <a:pPr lvl="1"/>
            <a:r>
              <a:rPr lang="pt-BR" altLang="pt-BR" b="0" i="0" dirty="0"/>
              <a:t>Uma visão simplificada do </a:t>
            </a:r>
            <a:r>
              <a:rPr lang="pt-BR" altLang="pt-BR" b="0" i="0" dirty="0" err="1"/>
              <a:t>MongoDB</a:t>
            </a:r>
            <a:endParaRPr lang="pt-BR" altLang="pt-BR" b="0" i="0" dirty="0"/>
          </a:p>
          <a:p>
            <a:pPr lvl="1"/>
            <a:r>
              <a:rPr lang="pt-BR" altLang="pt-BR" b="0" i="0" dirty="0"/>
              <a:t>Instalando o </a:t>
            </a:r>
            <a:r>
              <a:rPr lang="pt-BR" altLang="pt-BR" b="0" i="0" dirty="0" err="1"/>
              <a:t>MongoDB</a:t>
            </a:r>
            <a:endParaRPr lang="pt-BR" altLang="pt-BR" b="0" i="0" dirty="0"/>
          </a:p>
          <a:p>
            <a:pPr lvl="1"/>
            <a:r>
              <a:rPr lang="pt-BR" altLang="pt-BR" b="0" i="0" dirty="0"/>
              <a:t>SQL?</a:t>
            </a:r>
          </a:p>
          <a:p>
            <a:pPr lvl="1"/>
            <a:r>
              <a:rPr lang="pt-BR" altLang="pt-BR" b="0" i="0" dirty="0"/>
              <a:t>Objetos Básicos</a:t>
            </a:r>
          </a:p>
          <a:p>
            <a:pPr lvl="1"/>
            <a:r>
              <a:rPr lang="pt-BR" altLang="pt-BR" b="0" i="0" dirty="0"/>
              <a:t>Consultando</a:t>
            </a:r>
          </a:p>
          <a:p>
            <a:pPr lvl="1"/>
            <a:r>
              <a:rPr lang="pt-BR" altLang="pt-BR" b="0" i="0" dirty="0"/>
              <a:t>Alterando</a:t>
            </a:r>
          </a:p>
          <a:p>
            <a:pPr lvl="1"/>
            <a:r>
              <a:rPr lang="pt-BR" altLang="pt-BR" b="0" i="0" dirty="0"/>
              <a:t>Excluindo</a:t>
            </a:r>
          </a:p>
          <a:p>
            <a:pPr lvl="1"/>
            <a:r>
              <a:rPr lang="pt-BR" altLang="pt-BR" b="0" i="0" dirty="0" err="1"/>
              <a:t>Collections</a:t>
            </a:r>
            <a:endParaRPr lang="pt-BR" altLang="pt-BR" b="0" i="0" dirty="0"/>
          </a:p>
          <a:p>
            <a:pPr lvl="1"/>
            <a:r>
              <a:rPr lang="pt-BR" altLang="pt-BR" b="0" i="0" dirty="0"/>
              <a:t>Replicação</a:t>
            </a:r>
          </a:p>
          <a:p>
            <a:pPr lvl="1"/>
            <a:endParaRPr lang="pt-BR" altLang="pt-BR" b="0" i="0" dirty="0"/>
          </a:p>
          <a:p>
            <a:pPr lvl="1"/>
            <a:endParaRPr lang="pt-BR" altLang="pt-BR" b="0" i="0" dirty="0"/>
          </a:p>
          <a:p>
            <a:endParaRPr lang="pt-BR" altLang="pt-BR" sz="2000" b="0" i="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a:solidFill>
                  <a:schemeClr val="bg2"/>
                </a:solidFill>
              </a:rPr>
              <a:t>Arquitetura no </a:t>
            </a:r>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64968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Visão Geral da Arquitetura </a:t>
            </a:r>
            <a:endParaRPr lang="en-US" dirty="0"/>
          </a:p>
        </p:txBody>
      </p:sp>
      <p:pic>
        <p:nvPicPr>
          <p:cNvPr id="5" name="Picture 4"/>
          <p:cNvPicPr>
            <a:picLocks noChangeAspect="1"/>
          </p:cNvPicPr>
          <p:nvPr/>
        </p:nvPicPr>
        <p:blipFill>
          <a:blip r:embed="rId2"/>
          <a:stretch>
            <a:fillRect/>
          </a:stretch>
        </p:blipFill>
        <p:spPr>
          <a:xfrm>
            <a:off x="827584" y="980728"/>
            <a:ext cx="7738315" cy="4417792"/>
          </a:xfrm>
          <a:prstGeom prst="rect">
            <a:avLst/>
          </a:prstGeom>
        </p:spPr>
      </p:pic>
    </p:spTree>
    <p:extLst>
      <p:ext uri="{BB962C8B-B14F-4D97-AF65-F5344CB8AC3E}">
        <p14:creationId xmlns:p14="http://schemas.microsoft.com/office/powerpoint/2010/main" val="628390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Visão Geral do uso de Memória </a:t>
            </a:r>
            <a:endParaRPr lang="en-US" dirty="0"/>
          </a:p>
        </p:txBody>
      </p:sp>
      <p:pic>
        <p:nvPicPr>
          <p:cNvPr id="3" name="Picture 2"/>
          <p:cNvPicPr>
            <a:picLocks noChangeAspect="1"/>
          </p:cNvPicPr>
          <p:nvPr/>
        </p:nvPicPr>
        <p:blipFill>
          <a:blip r:embed="rId3"/>
          <a:stretch>
            <a:fillRect/>
          </a:stretch>
        </p:blipFill>
        <p:spPr>
          <a:xfrm>
            <a:off x="791815" y="1817070"/>
            <a:ext cx="7235307" cy="3609873"/>
          </a:xfrm>
          <a:prstGeom prst="rect">
            <a:avLst/>
          </a:prstGeom>
        </p:spPr>
      </p:pic>
    </p:spTree>
    <p:extLst>
      <p:ext uri="{BB962C8B-B14F-4D97-AF65-F5344CB8AC3E}">
        <p14:creationId xmlns:p14="http://schemas.microsoft.com/office/powerpoint/2010/main" val="414994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44423" y="223844"/>
            <a:ext cx="7007683" cy="455621"/>
          </a:xfrm>
          <a:prstGeom prst="rect">
            <a:avLst/>
          </a:prstGeom>
          <a:noFill/>
          <a:ln>
            <a:noFill/>
          </a:ln>
        </p:spPr>
        <p:txBody>
          <a:bodyPr spcFirstLastPara="1" wrap="square" lIns="91409" tIns="45692" rIns="91409" bIns="45692" anchor="ctr" anchorCtr="0">
            <a:noAutofit/>
          </a:bodyPr>
          <a:lstStyle/>
          <a:p>
            <a:pPr>
              <a:buClr>
                <a:schemeClr val="dk1"/>
              </a:buClr>
              <a:buSzPts val="2400"/>
            </a:pPr>
            <a:r>
              <a:rPr lang="en-US" dirty="0"/>
              <a:t>MongoDB: Replica Set</a:t>
            </a:r>
            <a:endParaRPr dirty="0"/>
          </a:p>
        </p:txBody>
      </p:sp>
      <p:grpSp>
        <p:nvGrpSpPr>
          <p:cNvPr id="18" name="Group 17"/>
          <p:cNvGrpSpPr/>
          <p:nvPr/>
        </p:nvGrpSpPr>
        <p:grpSpPr>
          <a:xfrm>
            <a:off x="444423" y="1981781"/>
            <a:ext cx="8219124" cy="3306045"/>
            <a:chOff x="361376" y="1972293"/>
            <a:chExt cx="8220551" cy="3306619"/>
          </a:xfrm>
        </p:grpSpPr>
        <p:grpSp>
          <p:nvGrpSpPr>
            <p:cNvPr id="14" name="Group 13"/>
            <p:cNvGrpSpPr/>
            <p:nvPr/>
          </p:nvGrpSpPr>
          <p:grpSpPr>
            <a:xfrm>
              <a:off x="361376" y="2184172"/>
              <a:ext cx="4004151" cy="2722934"/>
              <a:chOff x="361376" y="2184172"/>
              <a:chExt cx="4004151" cy="2722934"/>
            </a:xfrm>
          </p:grpSpPr>
          <p:pic>
            <p:nvPicPr>
              <p:cNvPr id="3" name="Picture 2"/>
              <p:cNvPicPr>
                <a:picLocks noChangeAspect="1"/>
              </p:cNvPicPr>
              <p:nvPr/>
            </p:nvPicPr>
            <p:blipFill>
              <a:blip r:embed="rId3"/>
              <a:stretch>
                <a:fillRect/>
              </a:stretch>
            </p:blipFill>
            <p:spPr>
              <a:xfrm>
                <a:off x="722383" y="2184172"/>
                <a:ext cx="3295433" cy="2697471"/>
              </a:xfrm>
              <a:prstGeom prst="rect">
                <a:avLst/>
              </a:prstGeom>
            </p:spPr>
          </p:pic>
          <p:pic>
            <p:nvPicPr>
              <p:cNvPr id="5" name="Picture 4"/>
              <p:cNvPicPr>
                <a:picLocks noChangeAspect="1"/>
              </p:cNvPicPr>
              <p:nvPr/>
            </p:nvPicPr>
            <p:blipFill rotWithShape="1">
              <a:blip r:embed="rId4"/>
              <a:srcRect t="7397"/>
              <a:stretch/>
            </p:blipFill>
            <p:spPr>
              <a:xfrm>
                <a:off x="361376" y="3505199"/>
                <a:ext cx="4004151" cy="1401907"/>
              </a:xfrm>
              <a:prstGeom prst="rect">
                <a:avLst/>
              </a:prstGeom>
            </p:spPr>
          </p:pic>
        </p:grpSp>
        <p:pic>
          <p:nvPicPr>
            <p:cNvPr id="13" name="Picture 12"/>
            <p:cNvPicPr>
              <a:picLocks noChangeAspect="1"/>
            </p:cNvPicPr>
            <p:nvPr/>
          </p:nvPicPr>
          <p:blipFill>
            <a:blip r:embed="rId5"/>
            <a:stretch>
              <a:fillRect/>
            </a:stretch>
          </p:blipFill>
          <p:spPr>
            <a:xfrm>
              <a:off x="4903523" y="2272145"/>
              <a:ext cx="3581458" cy="2706916"/>
            </a:xfrm>
            <a:prstGeom prst="rect">
              <a:avLst/>
            </a:prstGeom>
          </p:spPr>
        </p:pic>
        <p:sp>
          <p:nvSpPr>
            <p:cNvPr id="6" name="Rounded Rectangle 5"/>
            <p:cNvSpPr/>
            <p:nvPr/>
          </p:nvSpPr>
          <p:spPr>
            <a:xfrm>
              <a:off x="361377" y="1972293"/>
              <a:ext cx="4004150" cy="33066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7" name="Rounded Rectangle 16"/>
            <p:cNvSpPr/>
            <p:nvPr/>
          </p:nvSpPr>
          <p:spPr>
            <a:xfrm>
              <a:off x="4577777" y="1972293"/>
              <a:ext cx="4004150" cy="33066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5" name="Right Arrow 14"/>
            <p:cNvSpPr/>
            <p:nvPr/>
          </p:nvSpPr>
          <p:spPr>
            <a:xfrm>
              <a:off x="4017816" y="3311235"/>
              <a:ext cx="1034475" cy="8174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6" name="TextBox 15"/>
            <p:cNvSpPr txBox="1"/>
            <p:nvPr/>
          </p:nvSpPr>
          <p:spPr>
            <a:xfrm>
              <a:off x="4101408" y="3579422"/>
              <a:ext cx="2890521" cy="307777"/>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i="0" kern="0" dirty="0" err="1">
                  <a:solidFill>
                    <a:srgbClr val="000000"/>
                  </a:solidFill>
                  <a:latin typeface="Arial"/>
                  <a:cs typeface="Arial"/>
                  <a:sym typeface="Arial"/>
                </a:rPr>
                <a:t>Failover</a:t>
              </a:r>
              <a:endParaRPr lang="en-US" sz="1400" i="0" kern="0" dirty="0">
                <a:solidFill>
                  <a:srgbClr val="000000"/>
                </a:solidFill>
                <a:latin typeface="Arial"/>
                <a:cs typeface="Arial"/>
                <a:sym typeface="Arial"/>
              </a:endParaRPr>
            </a:p>
          </p:txBody>
        </p:sp>
      </p:grpSp>
    </p:spTree>
    <p:extLst>
      <p:ext uri="{BB962C8B-B14F-4D97-AF65-F5344CB8AC3E}">
        <p14:creationId xmlns:p14="http://schemas.microsoft.com/office/powerpoint/2010/main" val="1211294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r>
              <a:rPr lang="pt-BR" dirty="0" err="1"/>
              <a:t>MongoDB</a:t>
            </a:r>
            <a:r>
              <a:rPr lang="pt-BR" dirty="0"/>
              <a:t>: </a:t>
            </a:r>
            <a:r>
              <a:rPr lang="pt-BR" dirty="0" err="1"/>
              <a:t>Sharding</a:t>
            </a:r>
            <a:endParaRPr lang="en-US" dirty="0"/>
          </a:p>
        </p:txBody>
      </p:sp>
      <p:pic>
        <p:nvPicPr>
          <p:cNvPr id="4" name="Picture 3"/>
          <p:cNvPicPr>
            <a:picLocks noChangeAspect="1"/>
          </p:cNvPicPr>
          <p:nvPr/>
        </p:nvPicPr>
        <p:blipFill>
          <a:blip r:embed="rId2"/>
          <a:stretch>
            <a:fillRect/>
          </a:stretch>
        </p:blipFill>
        <p:spPr>
          <a:xfrm>
            <a:off x="1072026" y="3260629"/>
            <a:ext cx="7121171" cy="3160019"/>
          </a:xfrm>
          <a:prstGeom prst="rect">
            <a:avLst/>
          </a:prstGeom>
        </p:spPr>
      </p:pic>
      <p:grpSp>
        <p:nvGrpSpPr>
          <p:cNvPr id="7" name="Group 6"/>
          <p:cNvGrpSpPr/>
          <p:nvPr/>
        </p:nvGrpSpPr>
        <p:grpSpPr>
          <a:xfrm>
            <a:off x="3137158" y="888449"/>
            <a:ext cx="3452646" cy="2176357"/>
            <a:chOff x="2860612" y="889694"/>
            <a:chExt cx="3453245" cy="2176735"/>
          </a:xfrm>
        </p:grpSpPr>
        <p:pic>
          <p:nvPicPr>
            <p:cNvPr id="5" name="Picture 4"/>
            <p:cNvPicPr>
              <a:picLocks noChangeAspect="1"/>
            </p:cNvPicPr>
            <p:nvPr/>
          </p:nvPicPr>
          <p:blipFill>
            <a:blip r:embed="rId3"/>
            <a:stretch>
              <a:fillRect/>
            </a:stretch>
          </p:blipFill>
          <p:spPr>
            <a:xfrm>
              <a:off x="2860612" y="889694"/>
              <a:ext cx="3453245" cy="2176735"/>
            </a:xfrm>
            <a:prstGeom prst="rect">
              <a:avLst/>
            </a:prstGeom>
          </p:spPr>
        </p:pic>
        <p:sp>
          <p:nvSpPr>
            <p:cNvPr id="6" name="Rounded Rectangle 5"/>
            <p:cNvSpPr/>
            <p:nvPr/>
          </p:nvSpPr>
          <p:spPr>
            <a:xfrm>
              <a:off x="2906792" y="889694"/>
              <a:ext cx="3032190" cy="21767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grpSp>
      <p:sp>
        <p:nvSpPr>
          <p:cNvPr id="8" name="Down Arrow 7"/>
          <p:cNvSpPr/>
          <p:nvPr/>
        </p:nvSpPr>
        <p:spPr>
          <a:xfrm>
            <a:off x="5568560" y="2649405"/>
            <a:ext cx="646434" cy="67413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3802881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44423" y="223844"/>
            <a:ext cx="7007683" cy="455621"/>
          </a:xfrm>
          <a:prstGeom prst="rect">
            <a:avLst/>
          </a:prstGeom>
          <a:noFill/>
          <a:ln>
            <a:noFill/>
          </a:ln>
        </p:spPr>
        <p:txBody>
          <a:bodyPr spcFirstLastPara="1" wrap="square" lIns="91409" tIns="45692" rIns="91409" bIns="45692" anchor="ctr" anchorCtr="0">
            <a:noAutofit/>
          </a:bodyPr>
          <a:lstStyle/>
          <a:p>
            <a:pPr>
              <a:buClr>
                <a:schemeClr val="dk1"/>
              </a:buClr>
              <a:buSzPts val="2400"/>
            </a:pPr>
            <a:r>
              <a:rPr lang="en-US" dirty="0"/>
              <a:t>MongoDB: </a:t>
            </a:r>
            <a:r>
              <a:rPr lang="en-US" dirty="0" err="1"/>
              <a:t>ReplicaSet</a:t>
            </a:r>
            <a:r>
              <a:rPr lang="en-US" dirty="0"/>
              <a:t> + </a:t>
            </a:r>
            <a:r>
              <a:rPr lang="en-US" dirty="0" err="1"/>
              <a:t>Sharding</a:t>
            </a:r>
            <a:endParaRPr dirty="0"/>
          </a:p>
        </p:txBody>
      </p:sp>
      <p:pic>
        <p:nvPicPr>
          <p:cNvPr id="2" name="Picture 1"/>
          <p:cNvPicPr>
            <a:picLocks noChangeAspect="1"/>
          </p:cNvPicPr>
          <p:nvPr/>
        </p:nvPicPr>
        <p:blipFill rotWithShape="1">
          <a:blip r:embed="rId3"/>
          <a:srcRect l="38468" t="14127"/>
          <a:stretch/>
        </p:blipFill>
        <p:spPr>
          <a:xfrm>
            <a:off x="4303398" y="1522075"/>
            <a:ext cx="4105362" cy="4386509"/>
          </a:xfrm>
          <a:prstGeom prst="rect">
            <a:avLst/>
          </a:prstGeom>
        </p:spPr>
      </p:pic>
      <p:sp>
        <p:nvSpPr>
          <p:cNvPr id="7" name="Rectangle 6"/>
          <p:cNvSpPr/>
          <p:nvPr/>
        </p:nvSpPr>
        <p:spPr>
          <a:xfrm>
            <a:off x="863450" y="2010084"/>
            <a:ext cx="3439948" cy="2861825"/>
          </a:xfrm>
          <a:prstGeom prst="rect">
            <a:avLst/>
          </a:prstGeom>
        </p:spPr>
        <p:txBody>
          <a:bodyPr wrap="square">
            <a:spAutoFit/>
          </a:bodyPr>
          <a:lstStyle/>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b="0" i="0" kern="0" dirty="0" err="1">
                <a:solidFill>
                  <a:srgbClr val="000000"/>
                </a:solidFill>
                <a:latin typeface="Arial"/>
                <a:cs typeface="Arial"/>
                <a:sym typeface="Arial"/>
              </a:rPr>
              <a:t>Autosharding</a:t>
            </a:r>
            <a:r>
              <a:rPr lang="pt-BR" b="0" i="0" kern="0" dirty="0">
                <a:solidFill>
                  <a:srgbClr val="000000"/>
                </a:solidFill>
                <a:latin typeface="Arial"/>
                <a:cs typeface="Arial"/>
                <a:sym typeface="Arial"/>
              </a:rPr>
              <a:t> aumenta a escrita, permitindo </a:t>
            </a:r>
            <a:r>
              <a:rPr lang="pt-BR" b="0" i="0" kern="0" dirty="0" err="1">
                <a:solidFill>
                  <a:srgbClr val="000000"/>
                </a:solidFill>
                <a:latin typeface="Arial"/>
                <a:cs typeface="Arial"/>
                <a:sym typeface="Arial"/>
              </a:rPr>
              <a:t>scale</a:t>
            </a:r>
            <a:r>
              <a:rPr lang="pt-BR" b="0" i="0" kern="0" dirty="0">
                <a:solidFill>
                  <a:srgbClr val="000000"/>
                </a:solidFill>
                <a:latin typeface="Arial"/>
                <a:cs typeface="Arial"/>
                <a:sym typeface="Arial"/>
              </a:rPr>
              <a:t>-out;</a:t>
            </a:r>
          </a:p>
          <a:p>
            <a:pPr marL="285693" indent="-285693" defTabSz="914217" eaLnBrk="1" fontAlgn="auto" hangingPunct="1">
              <a:spcBef>
                <a:spcPts val="0"/>
              </a:spcBef>
              <a:spcAft>
                <a:spcPts val="0"/>
              </a:spcAft>
              <a:buClr>
                <a:srgbClr val="FF0000"/>
              </a:buClr>
              <a:buFont typeface="Wingdings" panose="05000000000000000000" pitchFamily="2" charset="2"/>
              <a:buChar char="ü"/>
            </a:pPr>
            <a:endParaRPr lang="pt-BR"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b="0" i="0" kern="0" dirty="0">
                <a:solidFill>
                  <a:srgbClr val="000000"/>
                </a:solidFill>
                <a:latin typeface="Arial"/>
                <a:cs typeface="Arial"/>
                <a:sym typeface="Arial"/>
              </a:rPr>
              <a:t>Replica Sets são para alta disponibilidade e leitura performática, não para escrita performática;</a:t>
            </a:r>
          </a:p>
          <a:p>
            <a:pPr marL="285693" indent="-285693" defTabSz="914217" eaLnBrk="1" fontAlgn="auto" hangingPunct="1">
              <a:spcBef>
                <a:spcPts val="0"/>
              </a:spcBef>
              <a:spcAft>
                <a:spcPts val="0"/>
              </a:spcAft>
              <a:buClr>
                <a:srgbClr val="FF0000"/>
              </a:buClr>
              <a:buFont typeface="Wingdings" panose="05000000000000000000" pitchFamily="2" charset="2"/>
              <a:buChar char="ü"/>
            </a:pPr>
            <a:endParaRPr lang="pt-BR" b="0" i="0" kern="0" dirty="0">
              <a:solidFill>
                <a:srgbClr val="000000"/>
              </a:solidFill>
              <a:latin typeface="Arial"/>
              <a:cs typeface="Arial"/>
              <a:sym typeface="Arial"/>
            </a:endParaRPr>
          </a:p>
          <a:p>
            <a:pPr marL="285693" indent="-285693" defTabSz="914217" eaLnBrk="1" fontAlgn="auto" hangingPunct="1">
              <a:spcBef>
                <a:spcPts val="0"/>
              </a:spcBef>
              <a:spcAft>
                <a:spcPts val="0"/>
              </a:spcAft>
              <a:buClr>
                <a:srgbClr val="FF0000"/>
              </a:buClr>
              <a:buFont typeface="Wingdings" panose="05000000000000000000" pitchFamily="2" charset="2"/>
              <a:buChar char="ü"/>
            </a:pPr>
            <a:r>
              <a:rPr lang="pt-BR" b="0" i="0" kern="0" dirty="0">
                <a:solidFill>
                  <a:srgbClr val="000000"/>
                </a:solidFill>
                <a:latin typeface="Arial"/>
                <a:cs typeface="Arial"/>
                <a:sym typeface="Arial"/>
              </a:rPr>
              <a:t>Cada Partição/</a:t>
            </a:r>
            <a:r>
              <a:rPr lang="pt-BR" b="0" i="0" kern="0" dirty="0" err="1">
                <a:solidFill>
                  <a:srgbClr val="000000"/>
                </a:solidFill>
                <a:latin typeface="Arial"/>
                <a:cs typeface="Arial"/>
                <a:sym typeface="Arial"/>
              </a:rPr>
              <a:t>Sharding</a:t>
            </a:r>
            <a:r>
              <a:rPr lang="pt-BR" b="0" i="0" kern="0" dirty="0">
                <a:solidFill>
                  <a:srgbClr val="000000"/>
                </a:solidFill>
                <a:latin typeface="Arial"/>
                <a:cs typeface="Arial"/>
                <a:sym typeface="Arial"/>
              </a:rPr>
              <a:t> tem sua própria replica.</a:t>
            </a:r>
          </a:p>
        </p:txBody>
      </p:sp>
    </p:spTree>
    <p:extLst>
      <p:ext uri="{BB962C8B-B14F-4D97-AF65-F5344CB8AC3E}">
        <p14:creationId xmlns:p14="http://schemas.microsoft.com/office/powerpoint/2010/main" val="522129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 Visão Resumida</a:t>
            </a:r>
          </a:p>
        </p:txBody>
      </p:sp>
    </p:spTree>
    <p:extLst>
      <p:ext uri="{BB962C8B-B14F-4D97-AF65-F5344CB8AC3E}">
        <p14:creationId xmlns:p14="http://schemas.microsoft.com/office/powerpoint/2010/main" val="594902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D5DE167-FBFF-4DEC-95C3-463B6D6BF90F}"/>
              </a:ext>
            </a:extLst>
          </p:cNvPr>
          <p:cNvSpPr txBox="1"/>
          <p:nvPr/>
        </p:nvSpPr>
        <p:spPr>
          <a:xfrm>
            <a:off x="228600" y="483294"/>
            <a:ext cx="8686800" cy="5386090"/>
          </a:xfrm>
          <a:prstGeom prst="rect">
            <a:avLst/>
          </a:prstGeom>
          <a:solidFill>
            <a:schemeClr val="tx2"/>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é um software de banco de dados orientado a documentos livre, de código aberto e multiplataforma, escrito na linguagem C++. Classificado como um programa de banco de dados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NoSQL</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o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usa documentos semelhantes a JSON com esquemas. É desenvolvido pela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Inc. e publicado sob uma combinação da GNU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Affero</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General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Public</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License</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e Licença Apache.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Suas características permitem com que as aplicações modelem informações de modo muito mais natural, pois os dados podem ser aninhados em hierarquias complexas e continuar a ser indexáveis e fáceis de buscar.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O desenvolvimento de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começou em outubro de 2007 pela 10gen, atual </a:t>
            </a:r>
            <a:r>
              <a:rPr kumimoji="0" lang="pt-BR" sz="1600" b="0"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r>
              <a:rPr kumimoji="0" lang="pt-BR" sz="1600" b="0" i="0" u="none" strike="noStrike" kern="1200" cap="none" spc="0" normalizeH="0" baseline="0" noProof="0" dirty="0">
                <a:ln>
                  <a:noFill/>
                </a:ln>
                <a:solidFill>
                  <a:srgbClr val="000000"/>
                </a:solidFill>
                <a:effectLst/>
                <a:uLnTx/>
                <a:uFillTx/>
                <a:latin typeface="Square721 BT" pitchFamily="34" charset="0"/>
                <a:ea typeface="+mn-ea"/>
                <a:cs typeface="+mn-cs"/>
              </a:rPr>
              <a:t> Inc., e sua primeira versão pública foi lançada em fevereiro de 2009.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1200" b="0" i="0" u="none" strike="noStrike" kern="1200" cap="none" spc="0" normalizeH="0" baseline="0" noProof="0" dirty="0">
              <a:ln>
                <a:noFill/>
              </a:ln>
              <a:solidFill>
                <a:srgbClr val="000000"/>
              </a:solidFill>
              <a:effectLst/>
              <a:uLnTx/>
              <a:uFillTx/>
              <a:latin typeface="Square721 BT"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200" b="0" i="0" u="none" strike="noStrike" kern="1200" cap="none" spc="0" normalizeH="0" baseline="0" noProof="0" dirty="0" err="1">
                <a:ln>
                  <a:noFill/>
                </a:ln>
                <a:solidFill>
                  <a:srgbClr val="000000"/>
                </a:solidFill>
                <a:effectLst/>
                <a:uLnTx/>
                <a:uFillTx/>
                <a:latin typeface="Square721 BT" pitchFamily="34" charset="0"/>
                <a:ea typeface="+mn-ea"/>
                <a:cs typeface="+mn-cs"/>
              </a:rPr>
              <a:t>Wikipedia</a:t>
            </a:r>
            <a:endParaRPr kumimoji="0" lang="pt-BR" sz="1200" b="0"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graphicFrame>
        <p:nvGraphicFramePr>
          <p:cNvPr id="9" name="Diagram 6">
            <a:extLst>
              <a:ext uri="{FF2B5EF4-FFF2-40B4-BE49-F238E27FC236}">
                <a16:creationId xmlns:a16="http://schemas.microsoft.com/office/drawing/2014/main" id="{2AC1A7EC-FBA8-4423-B06D-2F5711359D44}"/>
              </a:ext>
            </a:extLst>
          </p:cNvPr>
          <p:cNvGraphicFramePr/>
          <p:nvPr>
            <p:extLst/>
          </p:nvPr>
        </p:nvGraphicFramePr>
        <p:xfrm>
          <a:off x="228600" y="304800"/>
          <a:ext cx="8686800" cy="632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Content Placeholder 5">
            <a:extLst>
              <a:ext uri="{FF2B5EF4-FFF2-40B4-BE49-F238E27FC236}">
                <a16:creationId xmlns:a16="http://schemas.microsoft.com/office/drawing/2014/main" id="{DD855B75-6CD4-4ED9-B0CA-319ECBF61629}"/>
              </a:ext>
            </a:extLst>
          </p:cNvPr>
          <p:cNvPicPr>
            <a:picLocks noGrp="1" noChangeAspect="1"/>
          </p:cNvPicPr>
          <p:nvPr>
            <p:ph sz="quarter" idx="1"/>
          </p:nvPr>
        </p:nvPicPr>
        <p:blipFill>
          <a:blip r:embed="rId7">
            <a:extLst>
              <a:ext uri="{28A0092B-C50C-407E-A947-70E740481C1C}">
                <a14:useLocalDpi xmlns:a14="http://schemas.microsoft.com/office/drawing/2010/main" val="0"/>
              </a:ext>
            </a:extLst>
          </a:blip>
          <a:stretch>
            <a:fillRect/>
          </a:stretch>
        </p:blipFill>
        <p:spPr>
          <a:xfrm>
            <a:off x="3733799" y="1622773"/>
            <a:ext cx="1676401" cy="1160585"/>
          </a:xfrm>
        </p:spPr>
      </p:pic>
      <p:sp>
        <p:nvSpPr>
          <p:cNvPr id="6" name="CaixaDeTexto 5">
            <a:extLst>
              <a:ext uri="{FF2B5EF4-FFF2-40B4-BE49-F238E27FC236}">
                <a16:creationId xmlns:a16="http://schemas.microsoft.com/office/drawing/2014/main" id="{002C88AA-AD94-4062-9B72-F1DC5134E08C}"/>
              </a:ext>
            </a:extLst>
          </p:cNvPr>
          <p:cNvSpPr txBox="1"/>
          <p:nvPr/>
        </p:nvSpPr>
        <p:spPr>
          <a:xfrm>
            <a:off x="9698" y="21629"/>
            <a:ext cx="6434509"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Orientado a Documentos: </a:t>
            </a: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endPar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3271354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257C1C-25CF-4C5D-870C-6B547A7E00B1}"/>
              </a:ext>
            </a:extLst>
          </p:cNvPr>
          <p:cNvSpPr>
            <a:spLocks noGrp="1"/>
          </p:cNvSpPr>
          <p:nvPr>
            <p:ph sz="quarter" idx="1"/>
          </p:nvPr>
        </p:nvSpPr>
        <p:spPr>
          <a:xfrm>
            <a:off x="205123" y="967221"/>
            <a:ext cx="8458200" cy="2088232"/>
          </a:xfrm>
        </p:spPr>
        <p:txBody>
          <a:bodyPr>
            <a:normAutofit/>
          </a:bodyPr>
          <a:lstStyle/>
          <a:p>
            <a:pPr marL="0" indent="0">
              <a:buNone/>
            </a:pPr>
            <a:r>
              <a:rPr lang="en-IN" sz="2000" b="0" i="0" dirty="0" err="1"/>
              <a:t>Em</a:t>
            </a:r>
            <a:r>
              <a:rPr lang="en-IN" sz="2000" b="0" i="0" dirty="0"/>
              <a:t> 2013 a 10gen </a:t>
            </a:r>
            <a:r>
              <a:rPr lang="en-IN" sz="2000" b="0" i="0" dirty="0" err="1"/>
              <a:t>torna</a:t>
            </a:r>
            <a:r>
              <a:rPr lang="en-IN" sz="2000" b="0" i="0" dirty="0"/>
              <a:t>-se MongoDB, Inc.</a:t>
            </a:r>
            <a:endParaRPr lang="en-IN" sz="2000" b="0" i="0" dirty="0">
              <a:latin typeface="+mn-lt"/>
            </a:endParaRPr>
          </a:p>
          <a:p>
            <a:pPr marL="0" indent="0">
              <a:buNone/>
            </a:pPr>
            <a:endParaRPr lang="en-IN" sz="2000" b="0" i="0" dirty="0">
              <a:latin typeface="+mn-lt"/>
            </a:endParaRPr>
          </a:p>
        </p:txBody>
      </p:sp>
      <p:grpSp>
        <p:nvGrpSpPr>
          <p:cNvPr id="7" name="Group 21">
            <a:extLst>
              <a:ext uri="{FF2B5EF4-FFF2-40B4-BE49-F238E27FC236}">
                <a16:creationId xmlns:a16="http://schemas.microsoft.com/office/drawing/2014/main" id="{E628F2F5-284F-45C4-A12C-5CBAC3F2CB58}"/>
              </a:ext>
            </a:extLst>
          </p:cNvPr>
          <p:cNvGrpSpPr>
            <a:grpSpLocks/>
          </p:cNvGrpSpPr>
          <p:nvPr/>
        </p:nvGrpSpPr>
        <p:grpSpPr bwMode="auto">
          <a:xfrm>
            <a:off x="325773" y="2042316"/>
            <a:ext cx="8337550" cy="3155950"/>
            <a:chOff x="609600" y="3473450"/>
            <a:chExt cx="8337550" cy="3155950"/>
          </a:xfrm>
        </p:grpSpPr>
        <p:pic>
          <p:nvPicPr>
            <p:cNvPr id="8" name="Picture 9" descr="craigslist.png">
              <a:extLst>
                <a:ext uri="{FF2B5EF4-FFF2-40B4-BE49-F238E27FC236}">
                  <a16:creationId xmlns:a16="http://schemas.microsoft.com/office/drawing/2014/main" id="{C9A43D9C-1B97-4189-8DB4-D4CBF19BC4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63950"/>
              <a:ext cx="1676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gh.png">
              <a:extLst>
                <a:ext uri="{FF2B5EF4-FFF2-40B4-BE49-F238E27FC236}">
                  <a16:creationId xmlns:a16="http://schemas.microsoft.com/office/drawing/2014/main" id="{AFB365AE-05C8-4796-99F6-C92145EA6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4489390"/>
              <a:ext cx="952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eventbrite.png">
              <a:extLst>
                <a:ext uri="{FF2B5EF4-FFF2-40B4-BE49-F238E27FC236}">
                  <a16:creationId xmlns:a16="http://schemas.microsoft.com/office/drawing/2014/main" id="{0DFE654A-9679-48E8-A5E0-8816409C72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7150" y="3708400"/>
              <a:ext cx="25400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intuit.gif">
              <a:extLst>
                <a:ext uri="{FF2B5EF4-FFF2-40B4-BE49-F238E27FC236}">
                  <a16:creationId xmlns:a16="http://schemas.microsoft.com/office/drawing/2014/main" id="{B9DFAF62-F05F-48E6-810A-FE2498E8085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5640" y="4254817"/>
              <a:ext cx="18415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bi.gif">
              <a:extLst>
                <a:ext uri="{FF2B5EF4-FFF2-40B4-BE49-F238E27FC236}">
                  <a16:creationId xmlns:a16="http://schemas.microsoft.com/office/drawing/2014/main" id="{95722076-076E-469A-9E4B-554E0BE50E0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08440" y="4692650"/>
              <a:ext cx="1828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the-guardian-logo.jpg">
              <a:extLst>
                <a:ext uri="{FF2B5EF4-FFF2-40B4-BE49-F238E27FC236}">
                  <a16:creationId xmlns:a16="http://schemas.microsoft.com/office/drawing/2014/main" id="{402F6BDC-633D-426F-914C-6A5C9701F4E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7600" y="5836920"/>
              <a:ext cx="4142704" cy="73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ign.png">
              <a:extLst>
                <a:ext uri="{FF2B5EF4-FFF2-40B4-BE49-F238E27FC236}">
                  <a16:creationId xmlns:a16="http://schemas.microsoft.com/office/drawing/2014/main" id="{833EFFA1-1DC4-4D34-AAAB-A483A0504FA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48059" y="3473450"/>
              <a:ext cx="1619081" cy="5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disney.jpg">
              <a:extLst>
                <a:ext uri="{FF2B5EF4-FFF2-40B4-BE49-F238E27FC236}">
                  <a16:creationId xmlns:a16="http://schemas.microsoft.com/office/drawing/2014/main" id="{6602E800-EBA9-4C93-948D-347E3E65906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9855" y="5156517"/>
              <a:ext cx="1871490" cy="86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descr="gg.png">
              <a:extLst>
                <a:ext uri="{FF2B5EF4-FFF2-40B4-BE49-F238E27FC236}">
                  <a16:creationId xmlns:a16="http://schemas.microsoft.com/office/drawing/2014/main" id="{D713CAEE-F338-4810-9815-FB10BEE1E4D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08440" y="3513179"/>
              <a:ext cx="1463760" cy="7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0" descr="logo-sourceforge.png">
              <a:extLst>
                <a:ext uri="{FF2B5EF4-FFF2-40B4-BE49-F238E27FC236}">
                  <a16:creationId xmlns:a16="http://schemas.microsoft.com/office/drawing/2014/main" id="{89C4CA54-CF75-4B52-8501-4DF1D175407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6191250"/>
              <a:ext cx="2667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3">
            <a:extLst>
              <a:ext uri="{FF2B5EF4-FFF2-40B4-BE49-F238E27FC236}">
                <a16:creationId xmlns:a16="http://schemas.microsoft.com/office/drawing/2014/main" id="{0A7DAF48-FC64-4C42-AF2C-08CCFE7094E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72934" y="873012"/>
            <a:ext cx="2587354" cy="58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7" descr="../_images/sap_logo.gif">
            <a:extLst>
              <a:ext uri="{FF2B5EF4-FFF2-40B4-BE49-F238E27FC236}">
                <a16:creationId xmlns:a16="http://schemas.microsoft.com/office/drawing/2014/main" id="{19CFBBCB-6601-4E26-9ACA-B80798CC35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0288" y="4588348"/>
            <a:ext cx="1304676"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4" descr="../_images/foursquare.png">
            <a:extLst>
              <a:ext uri="{FF2B5EF4-FFF2-40B4-BE49-F238E27FC236}">
                <a16:creationId xmlns:a16="http://schemas.microsoft.com/office/drawing/2014/main" id="{6D81FF53-455A-45E3-975E-FAE6550C6D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4570" y="4022777"/>
            <a:ext cx="171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a:extLst>
              <a:ext uri="{FF2B5EF4-FFF2-40B4-BE49-F238E27FC236}">
                <a16:creationId xmlns:a16="http://schemas.microsoft.com/office/drawing/2014/main" id="{FBFA81EE-855D-4308-856C-641A5E109454}"/>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endPar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12489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4A8C0F50-0408-49E4-A548-B88FC13FE706}"/>
              </a:ext>
            </a:extLst>
          </p:cNvPr>
          <p:cNvSpPr/>
          <p:nvPr/>
        </p:nvSpPr>
        <p:spPr>
          <a:xfrm>
            <a:off x="351744" y="572825"/>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black"/>
                </a:solidFill>
                <a:effectLst/>
                <a:uLnTx/>
                <a:uFillTx/>
                <a:latin typeface="Arial" charset="0"/>
                <a:ea typeface="+mn-ea"/>
                <a:cs typeface="Arial" charset="0"/>
              </a:rPr>
              <a:t>MongoDB</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 tem a sua estrutura feita em coleções (</a:t>
            </a:r>
            <a:r>
              <a:rPr kumimoji="0" lang="pt-BR" sz="2000" b="1" i="0" u="none" strike="noStrike" kern="1200" cap="none" spc="0" normalizeH="0" baseline="0" noProof="0" dirty="0" err="1">
                <a:ln>
                  <a:noFill/>
                </a:ln>
                <a:solidFill>
                  <a:prstClr val="black"/>
                </a:solidFill>
                <a:effectLst/>
                <a:uLnTx/>
                <a:uFillTx/>
                <a:latin typeface="Arial" charset="0"/>
                <a:ea typeface="+mn-ea"/>
                <a:cs typeface="Arial" charset="0"/>
              </a:rPr>
              <a:t>collections</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 </a:t>
            </a:r>
          </a:p>
        </p:txBody>
      </p:sp>
      <p:sp>
        <p:nvSpPr>
          <p:cNvPr id="2" name="Retângulo 1">
            <a:extLst>
              <a:ext uri="{FF2B5EF4-FFF2-40B4-BE49-F238E27FC236}">
                <a16:creationId xmlns:a16="http://schemas.microsoft.com/office/drawing/2014/main" id="{4C0A93ED-C867-4FCB-8060-A6B56DB614FA}"/>
              </a:ext>
            </a:extLst>
          </p:cNvPr>
          <p:cNvSpPr/>
          <p:nvPr/>
        </p:nvSpPr>
        <p:spPr>
          <a:xfrm>
            <a:off x="1231468" y="4944783"/>
            <a:ext cx="7771129" cy="400110"/>
          </a:xfrm>
          <a:prstGeom prst="rect">
            <a:avLst/>
          </a:prstGeom>
          <a:ln w="57150">
            <a:solidFill>
              <a:srgbClr val="C0000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black"/>
                </a:solidFill>
                <a:effectLst/>
                <a:uLnTx/>
                <a:uFillTx/>
                <a:latin typeface="Arial" charset="0"/>
                <a:ea typeface="+mn-ea"/>
                <a:cs typeface="Arial" charset="0"/>
              </a:rPr>
              <a:t>db.getCollectionNames</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a:t>
            </a:r>
          </a:p>
        </p:txBody>
      </p:sp>
      <p:sp>
        <p:nvSpPr>
          <p:cNvPr id="10" name="Retângulo 9">
            <a:extLst>
              <a:ext uri="{FF2B5EF4-FFF2-40B4-BE49-F238E27FC236}">
                <a16:creationId xmlns:a16="http://schemas.microsoft.com/office/drawing/2014/main" id="{A36469C2-772A-4A32-A801-4692EF217837}"/>
              </a:ext>
            </a:extLst>
          </p:cNvPr>
          <p:cNvSpPr/>
          <p:nvPr/>
        </p:nvSpPr>
        <p:spPr>
          <a:xfrm>
            <a:off x="1231469" y="2421619"/>
            <a:ext cx="7771130" cy="400110"/>
          </a:xfrm>
          <a:prstGeom prst="rect">
            <a:avLst/>
          </a:prstGeom>
          <a:ln w="57150">
            <a:solidFill>
              <a:srgbClr val="C00000"/>
            </a:solidFill>
          </a:ln>
        </p:spPr>
        <p:txBody>
          <a:bodyPr wrap="square">
            <a:spAutoFit/>
          </a:bodyPr>
          <a:lstStyle/>
          <a:p>
            <a:pPr marL="1371600" marR="0" lvl="3" indent="-137160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black"/>
                </a:solidFill>
                <a:effectLst/>
                <a:uLnTx/>
                <a:uFillTx/>
                <a:latin typeface="Arial" charset="0"/>
                <a:ea typeface="+mn-ea"/>
                <a:cs typeface="Arial" charset="0"/>
              </a:rPr>
              <a:t>db.createCollection</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pt-BR" sz="2000" b="0" i="0" u="none" strike="noStrike" kern="1200" cap="none" spc="0" normalizeH="0" baseline="0" noProof="0" dirty="0" err="1">
                <a:ln>
                  <a:noFill/>
                </a:ln>
                <a:solidFill>
                  <a:prstClr val="black"/>
                </a:solidFill>
                <a:effectLst/>
                <a:uLnTx/>
                <a:uFillTx/>
                <a:latin typeface="Arial" charset="0"/>
                <a:ea typeface="+mn-ea"/>
                <a:cs typeface="Arial" charset="0"/>
              </a:rPr>
              <a:t>nome_da_coleção</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pt-BR" sz="2000" b="0" i="0" u="none" strike="noStrike" kern="1200" cap="none" spc="0" normalizeH="0" baseline="0" noProof="0" dirty="0" err="1">
                <a:ln>
                  <a:noFill/>
                </a:ln>
                <a:solidFill>
                  <a:prstClr val="black"/>
                </a:solidFill>
                <a:effectLst/>
                <a:uLnTx/>
                <a:uFillTx/>
                <a:latin typeface="Arial" charset="0"/>
                <a:ea typeface="+mn-ea"/>
                <a:cs typeface="Arial" charset="0"/>
              </a:rPr>
              <a:t>options</a:t>
            </a: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 )</a:t>
            </a:r>
          </a:p>
        </p:txBody>
      </p:sp>
      <p:sp>
        <p:nvSpPr>
          <p:cNvPr id="6" name="object 19">
            <a:extLst>
              <a:ext uri="{FF2B5EF4-FFF2-40B4-BE49-F238E27FC236}">
                <a16:creationId xmlns:a16="http://schemas.microsoft.com/office/drawing/2014/main" id="{972AB728-EEEC-4A06-A833-97AB52BE05FD}"/>
              </a:ext>
            </a:extLst>
          </p:cNvPr>
          <p:cNvSpPr txBox="1"/>
          <p:nvPr/>
        </p:nvSpPr>
        <p:spPr>
          <a:xfrm>
            <a:off x="1249833" y="1340768"/>
            <a:ext cx="7752765" cy="400110"/>
          </a:xfrm>
          <a:prstGeom prst="rect">
            <a:avLst/>
          </a:prstGeom>
          <a:ln w="57150">
            <a:solidFill>
              <a:srgbClr val="C00000"/>
            </a:solidFill>
          </a:ln>
        </p:spPr>
        <p:txBody>
          <a:bodyPr wrap="square">
            <a:spAutoFit/>
          </a:bodyPr>
          <a:lstStyle>
            <a:defPPr>
              <a:defRPr lang="pt-BR"/>
            </a:defPPr>
            <a:lvl4pPr lvl="3" indent="-137160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Arial" charset="0"/>
              </a:rPr>
              <a:t>use </a:t>
            </a: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DATABASE</a:t>
            </a:r>
            <a:r>
              <a:rPr kumimoji="0" lang="en-US" sz="2000" b="0" i="0" u="none" strike="noStrike" kern="1200" cap="none" spc="0" normalizeH="0" baseline="0" noProof="0">
                <a:ln>
                  <a:noFill/>
                </a:ln>
                <a:solidFill>
                  <a:prstClr val="black"/>
                </a:solidFill>
                <a:effectLst/>
                <a:uLnTx/>
                <a:uFillTx/>
                <a:latin typeface="Arial" charset="0"/>
                <a:ea typeface="+mn-ea"/>
                <a:cs typeface="Arial" charset="0"/>
              </a:rPr>
              <a:t>_NAME</a:t>
            </a:r>
            <a:endParaRPr kumimoji="0" lang="en-US" sz="20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 name="object 19">
            <a:extLst>
              <a:ext uri="{FF2B5EF4-FFF2-40B4-BE49-F238E27FC236}">
                <a16:creationId xmlns:a16="http://schemas.microsoft.com/office/drawing/2014/main" id="{1F93C514-8CB7-494C-93BD-66AB80B5D57A}"/>
              </a:ext>
            </a:extLst>
          </p:cNvPr>
          <p:cNvSpPr txBox="1"/>
          <p:nvPr/>
        </p:nvSpPr>
        <p:spPr>
          <a:xfrm>
            <a:off x="1231469" y="3366201"/>
            <a:ext cx="7771130" cy="1015663"/>
          </a:xfrm>
          <a:prstGeom prst="rect">
            <a:avLst/>
          </a:prstGeom>
          <a:ln w="57150">
            <a:solidFill>
              <a:srgbClr val="C00000"/>
            </a:solidFill>
          </a:ln>
        </p:spPr>
        <p:txBody>
          <a:bodyPr wrap="square">
            <a:spAutoFit/>
          </a:bodyPr>
          <a:lstStyle>
            <a:defPPr>
              <a:defRPr lang="pt-BR"/>
            </a:defPPr>
            <a:lvl4pPr lvl="3" indent="-137160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&gt;</a:t>
            </a:r>
            <a:r>
              <a:rPr kumimoji="0" lang="en-US" sz="2000" b="0" i="0" u="none" strike="noStrike" kern="1200" cap="none" spc="0" normalizeH="0" baseline="0" noProof="0" dirty="0" err="1">
                <a:ln>
                  <a:noFill/>
                </a:ln>
                <a:solidFill>
                  <a:prstClr val="black"/>
                </a:solidFill>
                <a:effectLst/>
                <a:uLnTx/>
                <a:uFillTx/>
                <a:latin typeface="Arial" charset="0"/>
                <a:ea typeface="+mn-ea"/>
                <a:cs typeface="Arial" charset="0"/>
              </a:rPr>
              <a:t>db.createCollection</a:t>
            </a: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a:t>
            </a:r>
            <a:r>
              <a:rPr kumimoji="0" lang="en-US" sz="2000" b="0" i="0" u="none" strike="noStrike" kern="1200" cap="none" spc="0" normalizeH="0" baseline="0" noProof="0" dirty="0" err="1">
                <a:ln>
                  <a:noFill/>
                </a:ln>
                <a:solidFill>
                  <a:prstClr val="black"/>
                </a:solidFill>
                <a:effectLst/>
                <a:uLnTx/>
                <a:uFillTx/>
                <a:latin typeface="Arial" charset="0"/>
                <a:ea typeface="+mn-ea"/>
                <a:cs typeface="Arial" charset="0"/>
              </a:rPr>
              <a:t>mycol</a:t>
            </a: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 { capped : true, </a:t>
            </a:r>
            <a:r>
              <a:rPr kumimoji="0" lang="en-US" sz="2000" b="0" i="0" u="none" strike="noStrike" kern="1200" cap="none" spc="0" normalizeH="0" baseline="0" noProof="0" dirty="0" err="1">
                <a:ln>
                  <a:noFill/>
                </a:ln>
                <a:solidFill>
                  <a:prstClr val="black"/>
                </a:solidFill>
                <a:effectLst/>
                <a:uLnTx/>
                <a:uFillTx/>
                <a:latin typeface="Arial" charset="0"/>
                <a:ea typeface="+mn-ea"/>
                <a:cs typeface="Arial" charset="0"/>
              </a:rPr>
              <a:t>autoIndexID</a:t>
            </a: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 : true, size : 6142800, max : 10000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Arial" charset="0"/>
              </a:rPr>
              <a:t> &gt;</a:t>
            </a:r>
          </a:p>
        </p:txBody>
      </p:sp>
      <p:sp>
        <p:nvSpPr>
          <p:cNvPr id="9" name="CaixaDeTexto 8">
            <a:extLst>
              <a:ext uri="{FF2B5EF4-FFF2-40B4-BE49-F238E27FC236}">
                <a16:creationId xmlns:a16="http://schemas.microsoft.com/office/drawing/2014/main" id="{0D5177F5-BF95-4E10-9B5B-1EAF91656DE9}"/>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endPar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58709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195736" y="735087"/>
            <a:ext cx="6520123" cy="4882852"/>
          </a:xfrm>
          <a:prstGeom prst="rect">
            <a:avLst/>
          </a:prstGeom>
          <a:noFill/>
          <a:ln w="9525">
            <a:noFill/>
            <a:miter lim="800000"/>
            <a:headEnd/>
            <a:tailEnd/>
          </a:ln>
        </p:spPr>
      </p:pic>
      <p:sp>
        <p:nvSpPr>
          <p:cNvPr id="5" name="CaixaDeTexto 4"/>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1514408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DC564CA0-CA35-4AC0-8078-7A94A3AD003B}"/>
              </a:ext>
            </a:extLst>
          </p:cNvPr>
          <p:cNvSpPr/>
          <p:nvPr/>
        </p:nvSpPr>
        <p:spPr>
          <a:xfrm>
            <a:off x="170384" y="517183"/>
            <a:ext cx="8803231" cy="958660"/>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Uma coleção não requer que documentos armazenados nela tenham todos os mesmos campos. </a:t>
            </a:r>
          </a:p>
        </p:txBody>
      </p:sp>
      <p:sp>
        <p:nvSpPr>
          <p:cNvPr id="9" name="Content Placeholder 2">
            <a:extLst>
              <a:ext uri="{FF2B5EF4-FFF2-40B4-BE49-F238E27FC236}">
                <a16:creationId xmlns:a16="http://schemas.microsoft.com/office/drawing/2014/main" id="{F00C021A-7562-4F78-9805-348041C85044}"/>
              </a:ext>
            </a:extLst>
          </p:cNvPr>
          <p:cNvSpPr txBox="1">
            <a:spLocks/>
          </p:cNvSpPr>
          <p:nvPr/>
        </p:nvSpPr>
        <p:spPr>
          <a:xfrm>
            <a:off x="251520" y="1556792"/>
            <a:ext cx="10972800" cy="4974166"/>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1" i="0" u="none" strike="noStrike" kern="1200" cap="none" spc="0" normalizeH="0" baseline="0" noProof="0" dirty="0">
                <a:ln>
                  <a:noFill/>
                </a:ln>
                <a:solidFill>
                  <a:srgbClr val="242423"/>
                </a:solidFill>
                <a:effectLst/>
                <a:uLnTx/>
                <a:uFillTx/>
                <a:latin typeface="Calibri"/>
                <a:ea typeface="+mn-ea"/>
                <a:cs typeface="Courier New"/>
              </a:rPr>
              <a:t>{ </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name</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“Joe </a:t>
            </a:r>
            <a:r>
              <a:rPr kumimoji="0" lang="en-US" sz="7200" b="0" i="0" u="none" strike="noStrike" kern="1200" cap="none" spc="0" normalizeH="0" baseline="0" noProof="0" dirty="0" err="1">
                <a:ln>
                  <a:noFill/>
                </a:ln>
                <a:solidFill>
                  <a:srgbClr val="242423"/>
                </a:solidFill>
                <a:effectLst/>
                <a:uLnTx/>
                <a:uFillTx/>
                <a:latin typeface="Calibri"/>
                <a:ea typeface="+mn-ea"/>
                <a:cs typeface="Courier New"/>
              </a:rPr>
              <a:t>Drumgoole</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title</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“Director of Developer Advocacy”,</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Address</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address1</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“Latin Hall”,</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a:ln>
                  <a:noFill/>
                </a:ln>
                <a:solidFill>
                  <a:srgbClr val="242423"/>
                </a:solidFill>
                <a:effectLst/>
                <a:uLnTx/>
                <a:uFillTx/>
                <a:latin typeface="Calibri"/>
                <a:ea typeface="+mn-ea"/>
                <a:cs typeface="Courier New"/>
              </a:rPr>
              <a:t>address2</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“Golden Lane”,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en-US" sz="7200" b="1" i="0" u="none" strike="noStrike" kern="1200" cap="none" spc="0" normalizeH="0" baseline="0" noProof="0" dirty="0" err="1">
                <a:ln>
                  <a:noFill/>
                </a:ln>
                <a:solidFill>
                  <a:srgbClr val="242423"/>
                </a:solidFill>
                <a:effectLst/>
                <a:uLnTx/>
                <a:uFillTx/>
                <a:latin typeface="Calibri"/>
                <a:ea typeface="+mn-ea"/>
                <a:cs typeface="Courier New"/>
              </a:rPr>
              <a:t>eircode</a:t>
            </a:r>
            <a:r>
              <a:rPr kumimoji="0" lang="en-US" sz="7200" b="0" i="0" u="none" strike="noStrike" kern="1200" cap="none" spc="0" normalizeH="0" baseline="0" noProof="0" dirty="0">
                <a:ln>
                  <a:noFill/>
                </a:ln>
                <a:solidFill>
                  <a:srgbClr val="242423"/>
                </a:solidFill>
                <a:effectLst/>
                <a:uLnTx/>
                <a:uFillTx/>
                <a:latin typeface="Calibri"/>
                <a:ea typeface="+mn-ea"/>
                <a:cs typeface="Courier New"/>
              </a:rPr>
              <a:t> : “</a:t>
            </a:r>
            <a:r>
              <a:rPr kumimoji="0" lang="is-IS" sz="7200" b="0" i="0" u="none" strike="noStrike" kern="1200" cap="none" spc="0" normalizeH="0" baseline="0" noProof="0" dirty="0">
                <a:ln>
                  <a:noFill/>
                </a:ln>
                <a:solidFill>
                  <a:srgbClr val="242423"/>
                </a:solidFill>
                <a:effectLst/>
                <a:uLnTx/>
                <a:uFillTx/>
                <a:latin typeface="Calibri"/>
                <a:ea typeface="+mn-ea"/>
                <a:cs typeface="Courier New"/>
              </a:rPr>
              <a:t>D09 N623”,</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is-I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is-IS" sz="7200" b="1" i="0" u="none" strike="noStrike" kern="1200" cap="none" spc="0" normalizeH="0" baseline="0" noProof="0" dirty="0">
                <a:ln>
                  <a:noFill/>
                </a:ln>
                <a:solidFill>
                  <a:srgbClr val="242423"/>
                </a:solidFill>
                <a:effectLst/>
                <a:uLnTx/>
                <a:uFillTx/>
                <a:latin typeface="Calibri"/>
                <a:ea typeface="+mn-ea"/>
                <a:cs typeface="Courier New"/>
              </a:rPr>
              <a:t>}</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is-I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is-IS" sz="7200" b="1" i="0" u="none" strike="noStrike" kern="1200" cap="none" spc="0" normalizeH="0" baseline="0" noProof="0" dirty="0">
                <a:ln>
                  <a:noFill/>
                </a:ln>
                <a:solidFill>
                  <a:srgbClr val="242423"/>
                </a:solidFill>
                <a:effectLst/>
                <a:uLnTx/>
                <a:uFillTx/>
                <a:latin typeface="Calibri"/>
                <a:ea typeface="+mn-ea"/>
                <a:cs typeface="Courier New"/>
              </a:rPr>
              <a:t>expertise</a:t>
            </a:r>
            <a:r>
              <a:rPr kumimoji="0" lang="is-IS" sz="7200" b="0" i="0" u="none" strike="noStrike" kern="1200" cap="none" spc="0" normalizeH="0" baseline="0" noProof="0" dirty="0">
                <a:ln>
                  <a:noFill/>
                </a:ln>
                <a:solidFill>
                  <a:srgbClr val="242423"/>
                </a:solidFill>
                <a:effectLst/>
                <a:uLnTx/>
                <a:uFillTx/>
                <a:latin typeface="Calibri"/>
                <a:ea typeface="+mn-ea"/>
                <a:cs typeface="Courier New"/>
              </a:rPr>
              <a:t>: [ “MongoDB”, “Python”, “Javascript” ],</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is-I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is-IS" sz="7200" b="1" i="0" u="none" strike="noStrike" kern="1200" cap="none" spc="0" normalizeH="0" baseline="0" noProof="0" dirty="0">
                <a:ln>
                  <a:noFill/>
                </a:ln>
                <a:solidFill>
                  <a:srgbClr val="242423"/>
                </a:solidFill>
                <a:effectLst/>
                <a:uLnTx/>
                <a:uFillTx/>
                <a:latin typeface="Calibri"/>
                <a:ea typeface="+mn-ea"/>
                <a:cs typeface="Courier New"/>
              </a:rPr>
              <a:t>employee_number</a:t>
            </a:r>
            <a:r>
              <a:rPr kumimoji="0" lang="is-IS" sz="7200" b="0" i="0" u="none" strike="noStrike" kern="1200" cap="none" spc="0" normalizeH="0" baseline="0" noProof="0" dirty="0">
                <a:ln>
                  <a:noFill/>
                </a:ln>
                <a:solidFill>
                  <a:srgbClr val="242423"/>
                </a:solidFill>
                <a:effectLst/>
                <a:uLnTx/>
                <a:uFillTx/>
                <a:latin typeface="Calibri"/>
                <a:ea typeface="+mn-ea"/>
                <a:cs typeface="Courier New"/>
              </a:rPr>
              <a:t> : 320,</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is-IS" sz="7200" b="0" i="0" u="none" strike="noStrike" kern="1200" cap="none" spc="0" normalizeH="0" baseline="0" noProof="0" dirty="0">
                <a:ln>
                  <a:noFill/>
                </a:ln>
                <a:solidFill>
                  <a:srgbClr val="242423"/>
                </a:solidFill>
                <a:effectLst/>
                <a:uLnTx/>
                <a:uFillTx/>
                <a:latin typeface="Calibri"/>
                <a:ea typeface="+mn-ea"/>
                <a:cs typeface="Courier New"/>
              </a:rPr>
              <a:t>	</a:t>
            </a:r>
            <a:r>
              <a:rPr kumimoji="0" lang="is-IS" sz="7200" b="1" i="0" u="none" strike="noStrike" kern="1200" cap="none" spc="0" normalizeH="0" baseline="0" noProof="0" dirty="0">
                <a:ln>
                  <a:noFill/>
                </a:ln>
                <a:solidFill>
                  <a:srgbClr val="242423"/>
                </a:solidFill>
                <a:effectLst/>
                <a:uLnTx/>
                <a:uFillTx/>
                <a:latin typeface="Calibri"/>
                <a:ea typeface="+mn-ea"/>
                <a:cs typeface="Courier New"/>
              </a:rPr>
              <a:t>location</a:t>
            </a:r>
            <a:r>
              <a:rPr kumimoji="0" lang="is-IS" sz="7200" b="0" i="0" u="none" strike="noStrike" kern="1200" cap="none" spc="0" normalizeH="0" baseline="0" noProof="0" dirty="0">
                <a:ln>
                  <a:noFill/>
                </a:ln>
                <a:solidFill>
                  <a:srgbClr val="242423"/>
                </a:solidFill>
                <a:effectLst/>
                <a:uLnTx/>
                <a:uFillTx/>
                <a:latin typeface="Calibri"/>
                <a:ea typeface="+mn-ea"/>
                <a:cs typeface="Courier New"/>
              </a:rPr>
              <a:t> : [ 53.34, -6.26 ]</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is-IS" sz="7200" b="1" i="0" u="none" strike="noStrike" kern="1200" cap="none" spc="0" normalizeH="0" baseline="0" noProof="0" dirty="0">
                <a:ln>
                  <a:noFill/>
                </a:ln>
                <a:solidFill>
                  <a:srgbClr val="242423"/>
                </a:solidFill>
                <a:effectLst/>
                <a:uLnTx/>
                <a:uFillTx/>
                <a:latin typeface="Calibri"/>
                <a:ea typeface="+mn-ea"/>
                <a:cs typeface="Courier New"/>
              </a:rPr>
              <a:t>}</a:t>
            </a:r>
            <a:endParaRPr kumimoji="0" lang="en-US" sz="7200" b="1" i="0" u="none" strike="noStrike" kern="1200" cap="none" spc="0" normalizeH="0" baseline="0" noProof="0" dirty="0">
              <a:ln>
                <a:noFill/>
              </a:ln>
              <a:solidFill>
                <a:srgbClr val="242423"/>
              </a:solidFill>
              <a:effectLst/>
              <a:uLnTx/>
              <a:uFillTx/>
              <a:latin typeface="Calibri"/>
              <a:ea typeface="+mn-ea"/>
              <a:cs typeface="Courier New"/>
            </a:endParaRP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kumimoji="0" lang="en-US" sz="1600" b="0" i="0" u="none" strike="noStrike" kern="1200" cap="none" spc="0" normalizeH="0" baseline="0" noProof="0" dirty="0">
              <a:ln>
                <a:noFill/>
              </a:ln>
              <a:solidFill>
                <a:srgbClr val="242423"/>
              </a:solidFill>
              <a:effectLst/>
              <a:uLnTx/>
              <a:uFillTx/>
              <a:latin typeface="Calibri"/>
              <a:ea typeface="+mn-ea"/>
              <a:cs typeface="Arial"/>
            </a:endParaRPr>
          </a:p>
        </p:txBody>
      </p:sp>
      <p:sp>
        <p:nvSpPr>
          <p:cNvPr id="10" name="Rectangle 3">
            <a:extLst>
              <a:ext uri="{FF2B5EF4-FFF2-40B4-BE49-F238E27FC236}">
                <a16:creationId xmlns:a16="http://schemas.microsoft.com/office/drawing/2014/main" id="{317AF634-E09C-4BFD-976D-CD34EE675508}"/>
              </a:ext>
            </a:extLst>
          </p:cNvPr>
          <p:cNvSpPr/>
          <p:nvPr/>
        </p:nvSpPr>
        <p:spPr>
          <a:xfrm>
            <a:off x="662316" y="1986490"/>
            <a:ext cx="5479143" cy="609007"/>
          </a:xfrm>
          <a:prstGeom prst="rect">
            <a:avLst/>
          </a:prstGeom>
          <a:noFill/>
          <a:ln w="38100" cap="flat" cmpd="sng" algn="ctr">
            <a:solidFill>
              <a:srgbClr val="FF0000"/>
            </a:solidFill>
            <a:prstDash val="sysDash"/>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sp>
        <p:nvSpPr>
          <p:cNvPr id="11" name="Rectangle 4">
            <a:extLst>
              <a:ext uri="{FF2B5EF4-FFF2-40B4-BE49-F238E27FC236}">
                <a16:creationId xmlns:a16="http://schemas.microsoft.com/office/drawing/2014/main" id="{E7159B6A-B917-4E92-B18A-35E06E8A6E39}"/>
              </a:ext>
            </a:extLst>
          </p:cNvPr>
          <p:cNvSpPr/>
          <p:nvPr/>
        </p:nvSpPr>
        <p:spPr>
          <a:xfrm>
            <a:off x="3156024" y="2793756"/>
            <a:ext cx="3882570" cy="1100964"/>
          </a:xfrm>
          <a:prstGeom prst="rect">
            <a:avLst/>
          </a:prstGeom>
          <a:noFill/>
          <a:ln w="38100" cap="flat" cmpd="sng" algn="ctr">
            <a:solidFill>
              <a:srgbClr val="FF0000"/>
            </a:solidFill>
            <a:prstDash val="sysDash"/>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sp>
        <p:nvSpPr>
          <p:cNvPr id="12" name="Rectangle 5">
            <a:extLst>
              <a:ext uri="{FF2B5EF4-FFF2-40B4-BE49-F238E27FC236}">
                <a16:creationId xmlns:a16="http://schemas.microsoft.com/office/drawing/2014/main" id="{A13F2C34-AAF0-480F-BE10-075C9C0D82DC}"/>
              </a:ext>
            </a:extLst>
          </p:cNvPr>
          <p:cNvSpPr/>
          <p:nvPr/>
        </p:nvSpPr>
        <p:spPr>
          <a:xfrm>
            <a:off x="1790025" y="4226436"/>
            <a:ext cx="4104456" cy="333827"/>
          </a:xfrm>
          <a:prstGeom prst="rect">
            <a:avLst/>
          </a:prstGeom>
          <a:noFill/>
          <a:ln w="38100" cap="flat" cmpd="sng" algn="ctr">
            <a:solidFill>
              <a:srgbClr val="FF0000"/>
            </a:solidFill>
            <a:prstDash val="sysDash"/>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sp>
        <p:nvSpPr>
          <p:cNvPr id="13" name="Rectangle 7">
            <a:extLst>
              <a:ext uri="{FF2B5EF4-FFF2-40B4-BE49-F238E27FC236}">
                <a16:creationId xmlns:a16="http://schemas.microsoft.com/office/drawing/2014/main" id="{EA157678-370D-4FB4-9952-3DAC52234156}"/>
              </a:ext>
            </a:extLst>
          </p:cNvPr>
          <p:cNvSpPr/>
          <p:nvPr/>
        </p:nvSpPr>
        <p:spPr>
          <a:xfrm>
            <a:off x="1701514" y="4909767"/>
            <a:ext cx="1996589" cy="333827"/>
          </a:xfrm>
          <a:prstGeom prst="rect">
            <a:avLst/>
          </a:prstGeom>
          <a:noFill/>
          <a:ln w="38100" cap="flat" cmpd="sng" algn="ctr">
            <a:solidFill>
              <a:srgbClr val="FF0000"/>
            </a:solidFill>
            <a:prstDash val="sysDash"/>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sp>
        <p:nvSpPr>
          <p:cNvPr id="14" name="Rectangle 8">
            <a:extLst>
              <a:ext uri="{FF2B5EF4-FFF2-40B4-BE49-F238E27FC236}">
                <a16:creationId xmlns:a16="http://schemas.microsoft.com/office/drawing/2014/main" id="{47C9B9CA-00F9-41CC-83BF-0A921F637DC4}"/>
              </a:ext>
            </a:extLst>
          </p:cNvPr>
          <p:cNvSpPr/>
          <p:nvPr/>
        </p:nvSpPr>
        <p:spPr>
          <a:xfrm>
            <a:off x="2668917" y="4575740"/>
            <a:ext cx="732970" cy="277031"/>
          </a:xfrm>
          <a:prstGeom prst="rect">
            <a:avLst/>
          </a:prstGeom>
          <a:noFill/>
          <a:ln w="38100" cap="flat" cmpd="sng" algn="ctr">
            <a:solidFill>
              <a:srgbClr val="FF0000"/>
            </a:solidFill>
            <a:prstDash val="sysDash"/>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sp>
        <p:nvSpPr>
          <p:cNvPr id="15" name="TextBox 9">
            <a:extLst>
              <a:ext uri="{FF2B5EF4-FFF2-40B4-BE49-F238E27FC236}">
                <a16:creationId xmlns:a16="http://schemas.microsoft.com/office/drawing/2014/main" id="{46B6C42F-597C-433D-9532-13E6D2B9EF99}"/>
              </a:ext>
            </a:extLst>
          </p:cNvPr>
          <p:cNvSpPr txBox="1"/>
          <p:nvPr/>
        </p:nvSpPr>
        <p:spPr>
          <a:xfrm>
            <a:off x="6815103" y="2059775"/>
            <a:ext cx="82105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Arial" charset="0"/>
              </a:rPr>
              <a:t>Strings</a:t>
            </a:r>
          </a:p>
        </p:txBody>
      </p:sp>
      <p:sp>
        <p:nvSpPr>
          <p:cNvPr id="16" name="TextBox 10">
            <a:extLst>
              <a:ext uri="{FF2B5EF4-FFF2-40B4-BE49-F238E27FC236}">
                <a16:creationId xmlns:a16="http://schemas.microsoft.com/office/drawing/2014/main" id="{ED4EE76A-1078-455E-9875-D4D62F93EDFA}"/>
              </a:ext>
            </a:extLst>
          </p:cNvPr>
          <p:cNvSpPr txBox="1"/>
          <p:nvPr/>
        </p:nvSpPr>
        <p:spPr>
          <a:xfrm>
            <a:off x="7139033" y="2695403"/>
            <a:ext cx="188147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Arial" charset="0"/>
              </a:rPr>
              <a:t>Nested Document</a:t>
            </a:r>
          </a:p>
        </p:txBody>
      </p:sp>
      <p:sp>
        <p:nvSpPr>
          <p:cNvPr id="17" name="TextBox 11">
            <a:extLst>
              <a:ext uri="{FF2B5EF4-FFF2-40B4-BE49-F238E27FC236}">
                <a16:creationId xmlns:a16="http://schemas.microsoft.com/office/drawing/2014/main" id="{24355C71-1450-4C9E-BD77-E71804C92D9E}"/>
              </a:ext>
            </a:extLst>
          </p:cNvPr>
          <p:cNvSpPr txBox="1"/>
          <p:nvPr/>
        </p:nvSpPr>
        <p:spPr>
          <a:xfrm>
            <a:off x="6131326" y="4196789"/>
            <a:ext cx="68377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Arial" charset="0"/>
              </a:rPr>
              <a:t>Array</a:t>
            </a:r>
          </a:p>
        </p:txBody>
      </p:sp>
      <p:sp>
        <p:nvSpPr>
          <p:cNvPr id="18" name="TextBox 12">
            <a:extLst>
              <a:ext uri="{FF2B5EF4-FFF2-40B4-BE49-F238E27FC236}">
                <a16:creationId xmlns:a16="http://schemas.microsoft.com/office/drawing/2014/main" id="{E8D29A8F-EEFE-4AB4-82F8-D96A5AA694B8}"/>
              </a:ext>
            </a:extLst>
          </p:cNvPr>
          <p:cNvSpPr txBox="1"/>
          <p:nvPr/>
        </p:nvSpPr>
        <p:spPr>
          <a:xfrm>
            <a:off x="3698103" y="4617259"/>
            <a:ext cx="8545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Arial" charset="0"/>
              </a:rPr>
              <a:t>Integer</a:t>
            </a:r>
          </a:p>
        </p:txBody>
      </p:sp>
      <p:sp>
        <p:nvSpPr>
          <p:cNvPr id="19" name="TextBox 13">
            <a:extLst>
              <a:ext uri="{FF2B5EF4-FFF2-40B4-BE49-F238E27FC236}">
                <a16:creationId xmlns:a16="http://schemas.microsoft.com/office/drawing/2014/main" id="{CBA5F2D1-9230-44E3-8286-5E015AC12DAB}"/>
              </a:ext>
            </a:extLst>
          </p:cNvPr>
          <p:cNvSpPr txBox="1"/>
          <p:nvPr/>
        </p:nvSpPr>
        <p:spPr>
          <a:xfrm>
            <a:off x="3931385" y="4980974"/>
            <a:ext cx="243342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Arial" charset="0"/>
              </a:rPr>
              <a:t>Geo-spatial Coordinates</a:t>
            </a:r>
          </a:p>
        </p:txBody>
      </p:sp>
      <p:sp>
        <p:nvSpPr>
          <p:cNvPr id="20" name="CaixaDeTexto 19">
            <a:extLst>
              <a:ext uri="{FF2B5EF4-FFF2-40B4-BE49-F238E27FC236}">
                <a16:creationId xmlns:a16="http://schemas.microsoft.com/office/drawing/2014/main" id="{5BE7E5DB-CFED-436B-80AD-81038556F188}"/>
              </a:ext>
            </a:extLst>
          </p:cNvPr>
          <p:cNvSpPr txBox="1"/>
          <p:nvPr/>
        </p:nvSpPr>
        <p:spPr>
          <a:xfrm>
            <a:off x="9699" y="21629"/>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err="1">
                <a:ln>
                  <a:noFill/>
                </a:ln>
                <a:solidFill>
                  <a:srgbClr val="000000"/>
                </a:solidFill>
                <a:effectLst/>
                <a:uLnTx/>
                <a:uFillTx/>
                <a:latin typeface="Square721 BT" pitchFamily="34" charset="0"/>
                <a:ea typeface="+mn-ea"/>
                <a:cs typeface="+mn-cs"/>
              </a:rPr>
              <a:t>MongoDB</a:t>
            </a:r>
            <a:endPar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endParaRPr>
          </a:p>
        </p:txBody>
      </p:sp>
    </p:spTree>
    <p:extLst>
      <p:ext uri="{BB962C8B-B14F-4D97-AF65-F5344CB8AC3E}">
        <p14:creationId xmlns:p14="http://schemas.microsoft.com/office/powerpoint/2010/main" val="151379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MongoDB</a:t>
            </a:r>
            <a:r>
              <a:rPr lang="pt-BR" dirty="0"/>
              <a:t>: Visão Resumida</a:t>
            </a:r>
          </a:p>
        </p:txBody>
      </p:sp>
      <p:pic>
        <p:nvPicPr>
          <p:cNvPr id="4" name="Picture 2"/>
          <p:cNvPicPr>
            <a:picLocks noChangeAspect="1"/>
          </p:cNvPicPr>
          <p:nvPr/>
        </p:nvPicPr>
        <p:blipFill rotWithShape="1">
          <a:blip r:embed="rId2"/>
          <a:srcRect t="18919" b="7447"/>
          <a:stretch/>
        </p:blipFill>
        <p:spPr>
          <a:xfrm>
            <a:off x="885974" y="1733549"/>
            <a:ext cx="7317991" cy="4048125"/>
          </a:xfrm>
          <a:prstGeom prst="rect">
            <a:avLst/>
          </a:prstGeom>
        </p:spPr>
      </p:pic>
    </p:spTree>
    <p:extLst>
      <p:ext uri="{BB962C8B-B14F-4D97-AF65-F5344CB8AC3E}">
        <p14:creationId xmlns:p14="http://schemas.microsoft.com/office/powerpoint/2010/main" val="393374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a:solidFill>
                  <a:schemeClr val="bg2"/>
                </a:solidFill>
              </a:rPr>
              <a:t>Instalando o </a:t>
            </a:r>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94868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MongoDB</a:t>
            </a:r>
            <a:r>
              <a:rPr lang="pt-BR" dirty="0"/>
              <a:t>: </a:t>
            </a:r>
            <a:r>
              <a:rPr lang="pt-BR" dirty="0" err="1"/>
              <a:t>Pré</a:t>
            </a:r>
            <a:r>
              <a:rPr lang="pt-BR" dirty="0"/>
              <a:t> Requisitos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rgbClr val="000000"/>
                </a:solidFill>
                <a:latin typeface="Arial"/>
                <a:sym typeface="Arial"/>
              </a:rPr>
              <a:t>Antes de Começar:</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Configurar o nome de host e o fuso horário do Servidor;</a:t>
            </a:r>
          </a:p>
          <a:p>
            <a:pPr marL="342831" indent="-342831" defTabSz="914217">
              <a:defRPr/>
            </a:pPr>
            <a:endParaRPr lang="pt-BR" sz="1050" b="0" i="0" kern="0" dirty="0">
              <a:solidFill>
                <a:srgbClr val="000000"/>
              </a:solidFill>
              <a:latin typeface="Arial"/>
              <a:sym typeface="Arial"/>
            </a:endParaRP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Como proteger seu servidor para criar uma conta de usuário padrão, proteger o acesso SSH e remover serviços de rede desnecessários;</a:t>
            </a:r>
          </a:p>
          <a:p>
            <a:pPr marL="342831" indent="-342831" defTabSz="914217"/>
            <a:endParaRPr lang="pt-BR" sz="200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Atualize sua distribuição do </a:t>
            </a:r>
            <a:r>
              <a:rPr lang="pt-BR" sz="2000" b="0" i="0" kern="0" dirty="0" err="1">
                <a:solidFill>
                  <a:srgbClr val="000000"/>
                </a:solidFill>
                <a:latin typeface="Arial"/>
                <a:sym typeface="Arial"/>
              </a:rPr>
              <a:t>CentOS</a:t>
            </a:r>
            <a:r>
              <a:rPr lang="pt-BR" sz="2000" b="0" i="0" kern="0" dirty="0">
                <a:solidFill>
                  <a:srgbClr val="000000"/>
                </a:solidFill>
                <a:latin typeface="Arial"/>
                <a:sym typeface="Arial"/>
              </a:rPr>
              <a:t>:</a:t>
            </a:r>
            <a:endParaRPr lang="en-US" sz="2000" b="0" i="0" kern="0" dirty="0">
              <a:solidFill>
                <a:srgbClr val="000000"/>
              </a:solidFill>
              <a:latin typeface="Arial"/>
              <a:sym typeface="Arial"/>
            </a:endParaRPr>
          </a:p>
        </p:txBody>
      </p:sp>
      <p:sp>
        <p:nvSpPr>
          <p:cNvPr id="8" name="Rectangle 7"/>
          <p:cNvSpPr/>
          <p:nvPr/>
        </p:nvSpPr>
        <p:spPr>
          <a:xfrm>
            <a:off x="1107582" y="4605516"/>
            <a:ext cx="7073299" cy="5039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update</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1293042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MongoDB</a:t>
            </a:r>
            <a:r>
              <a:rPr lang="pt-BR" dirty="0"/>
              <a:t>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Instale a ultima versão </a:t>
            </a:r>
            <a:r>
              <a:rPr lang="pt-BR" sz="2000" i="0" kern="0" dirty="0" err="1">
                <a:solidFill>
                  <a:srgbClr val="FF0000"/>
                </a:solidFill>
                <a:latin typeface="Arial"/>
                <a:sym typeface="Arial"/>
              </a:rPr>
              <a:t>java</a:t>
            </a:r>
            <a:r>
              <a:rPr lang="pt-BR" sz="2000" b="0" i="0" kern="0" dirty="0">
                <a:solidFill>
                  <a:srgbClr val="000000"/>
                </a:solidFill>
                <a:latin typeface="Arial"/>
                <a:sym typeface="Arial"/>
              </a:rPr>
              <a:t>:</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Verifique a versão do Java instalado:</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Tem que ser 1.8 ou superior!</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install</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java</a:t>
            </a:r>
            <a:endParaRPr lang="pt-BR" sz="2000" b="0" i="0" kern="0" dirty="0">
              <a:solidFill>
                <a:srgbClr val="000000"/>
              </a:solidFill>
              <a:latin typeface="Arial"/>
              <a:sym typeface="Arial"/>
            </a:endParaRPr>
          </a:p>
        </p:txBody>
      </p:sp>
      <p:sp>
        <p:nvSpPr>
          <p:cNvPr id="5" name="Rectangle 4"/>
          <p:cNvSpPr/>
          <p:nvPr/>
        </p:nvSpPr>
        <p:spPr>
          <a:xfrm>
            <a:off x="1107581" y="3493858"/>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java</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version</a:t>
            </a:r>
            <a:endParaRPr lang="pt-BR" sz="2000" b="0" i="0" kern="0" dirty="0">
              <a:solidFill>
                <a:srgbClr val="000000"/>
              </a:solidFill>
              <a:latin typeface="Arial"/>
              <a:sym typeface="Arial"/>
            </a:endParaRPr>
          </a:p>
        </p:txBody>
      </p:sp>
      <p:pic>
        <p:nvPicPr>
          <p:cNvPr id="3" name="Picture 2"/>
          <p:cNvPicPr>
            <a:picLocks noChangeAspect="1"/>
          </p:cNvPicPr>
          <p:nvPr/>
        </p:nvPicPr>
        <p:blipFill rotWithShape="1">
          <a:blip r:embed="rId3"/>
          <a:srcRect r="24373"/>
          <a:stretch/>
        </p:blipFill>
        <p:spPr>
          <a:xfrm>
            <a:off x="1107581" y="4373878"/>
            <a:ext cx="7050801" cy="900294"/>
          </a:xfrm>
          <a:prstGeom prst="rect">
            <a:avLst/>
          </a:prstGeom>
        </p:spPr>
      </p:pic>
    </p:spTree>
    <p:extLst>
      <p:ext uri="{BB962C8B-B14F-4D97-AF65-F5344CB8AC3E}">
        <p14:creationId xmlns:p14="http://schemas.microsoft.com/office/powerpoint/2010/main" val="305775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MongoDB</a:t>
            </a:r>
            <a:r>
              <a:rPr lang="pt-BR" dirty="0"/>
              <a:t> :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3"/>
            </a:pPr>
            <a:r>
              <a:rPr lang="pt-BR" sz="2000" b="0" i="0" kern="0" dirty="0">
                <a:solidFill>
                  <a:srgbClr val="000000"/>
                </a:solidFill>
                <a:latin typeface="Arial"/>
                <a:sym typeface="Arial"/>
              </a:rPr>
              <a:t>Configure o repositório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para instalação</a:t>
            </a:r>
            <a:r>
              <a:rPr lang="pt-BR" sz="2000" i="0" kern="0" dirty="0">
                <a:solidFill>
                  <a:srgbClr val="FF0000"/>
                </a:solidFill>
                <a:latin typeface="Arial"/>
                <a:sym typeface="Arial"/>
              </a:rPr>
              <a:t>. Utilize o editor vi</a:t>
            </a:r>
            <a:r>
              <a:rPr lang="pt-BR" sz="2000" b="0" i="0" kern="0" dirty="0">
                <a:solidFill>
                  <a:srgbClr val="000000"/>
                </a:solidFill>
                <a:latin typeface="Arial"/>
                <a:sym typeface="Arial"/>
              </a:rPr>
              <a:t>:</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r>
              <a:rPr lang="pt-BR" sz="2000" b="0" i="0" kern="0" dirty="0">
                <a:solidFill>
                  <a:srgbClr val="000000"/>
                </a:solidFill>
                <a:latin typeface="Arial"/>
                <a:sym typeface="Arial"/>
              </a:rPr>
              <a:t>Adicione o seguinte conteúdo:</a:t>
            </a: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startAt="3"/>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p:txBody>
      </p:sp>
      <p:sp>
        <p:nvSpPr>
          <p:cNvPr id="8" name="Rectangle 7"/>
          <p:cNvSpPr/>
          <p:nvPr/>
        </p:nvSpPr>
        <p:spPr>
          <a:xfrm>
            <a:off x="1107582" y="1916050"/>
            <a:ext cx="7073299" cy="45738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vi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yum.repos.d</a:t>
            </a:r>
            <a:r>
              <a:rPr lang="pt-BR" sz="2000" b="0" i="0" kern="0" dirty="0">
                <a:solidFill>
                  <a:srgbClr val="000000"/>
                </a:solidFill>
                <a:latin typeface="Arial"/>
                <a:sym typeface="Arial"/>
              </a:rPr>
              <a:t>/</a:t>
            </a:r>
            <a:r>
              <a:rPr lang="pt-BR" sz="2000" b="0" i="0" kern="0" dirty="0" err="1">
                <a:solidFill>
                  <a:srgbClr val="000000"/>
                </a:solidFill>
                <a:latin typeface="Arial"/>
                <a:sym typeface="Arial"/>
              </a:rPr>
              <a:t>mongodb-org.repo</a:t>
            </a:r>
            <a:endParaRPr lang="pt-BR" sz="2000" b="0" i="0" kern="0" dirty="0">
              <a:solidFill>
                <a:srgbClr val="000000"/>
              </a:solidFill>
              <a:latin typeface="Arial"/>
              <a:sym typeface="Arial"/>
            </a:endParaRPr>
          </a:p>
        </p:txBody>
      </p:sp>
      <p:sp>
        <p:nvSpPr>
          <p:cNvPr id="5" name="Rectangle 4"/>
          <p:cNvSpPr/>
          <p:nvPr/>
        </p:nvSpPr>
        <p:spPr>
          <a:xfrm>
            <a:off x="1107582" y="3263552"/>
            <a:ext cx="7073299" cy="230623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[mongodb-org-3.4]</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name=MongoDB Repository</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baseurl</a:t>
            </a:r>
            <a:r>
              <a:rPr lang="en-US" sz="2000" b="0" i="0" kern="0" dirty="0">
                <a:solidFill>
                  <a:srgbClr val="000000"/>
                </a:solidFill>
                <a:latin typeface="Arial"/>
                <a:sym typeface="Arial"/>
              </a:rPr>
              <a:t>=https://repo.mongodb.org/yum/redhat/$releasever/mongodb-org/3.4/x86_64/</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gpgcheck</a:t>
            </a:r>
            <a:r>
              <a:rPr lang="en-US" sz="2000" b="0" i="0" kern="0" dirty="0">
                <a:solidFill>
                  <a:srgbClr val="000000"/>
                </a:solidFill>
                <a:latin typeface="Arial"/>
                <a:sym typeface="Arial"/>
              </a:rPr>
              <a:t>=1</a:t>
            </a:r>
          </a:p>
          <a:p>
            <a:pPr defTabSz="914217" eaLnBrk="1" fontAlgn="auto" hangingPunct="1">
              <a:spcBef>
                <a:spcPts val="0"/>
              </a:spcBef>
              <a:spcAft>
                <a:spcPts val="0"/>
              </a:spcAft>
              <a:buClr>
                <a:srgbClr val="000000"/>
              </a:buClr>
            </a:pPr>
            <a:r>
              <a:rPr lang="en-US" sz="2000" b="0" i="0" kern="0" dirty="0">
                <a:solidFill>
                  <a:srgbClr val="000000"/>
                </a:solidFill>
                <a:latin typeface="Arial"/>
                <a:sym typeface="Arial"/>
              </a:rPr>
              <a:t>enabled=1</a:t>
            </a:r>
          </a:p>
          <a:p>
            <a:pPr defTabSz="914217" eaLnBrk="1" fontAlgn="auto" hangingPunct="1">
              <a:spcBef>
                <a:spcPts val="0"/>
              </a:spcBef>
              <a:spcAft>
                <a:spcPts val="0"/>
              </a:spcAft>
              <a:buClr>
                <a:srgbClr val="000000"/>
              </a:buClr>
            </a:pPr>
            <a:r>
              <a:rPr lang="en-US" sz="2000" b="0" i="0" kern="0" dirty="0" err="1">
                <a:solidFill>
                  <a:srgbClr val="000000"/>
                </a:solidFill>
                <a:latin typeface="Arial"/>
                <a:sym typeface="Arial"/>
              </a:rPr>
              <a:t>gpgkey</a:t>
            </a:r>
            <a:r>
              <a:rPr lang="en-US" sz="2000" b="0" i="0" kern="0" dirty="0">
                <a:solidFill>
                  <a:srgbClr val="000000"/>
                </a:solidFill>
                <a:latin typeface="Arial"/>
                <a:sym typeface="Arial"/>
              </a:rPr>
              <a:t>=https://www.mongodb.org/static/pgp/server-3.4.asc</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904619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MongoDB</a:t>
            </a:r>
            <a:r>
              <a:rPr lang="pt-BR" dirty="0"/>
              <a:t>: Instale o Banco de Dados</a:t>
            </a:r>
            <a:endParaRPr lang="en-US" dirty="0"/>
          </a:p>
        </p:txBody>
      </p:sp>
      <p:sp>
        <p:nvSpPr>
          <p:cNvPr id="7" name="Content Placeholder 2"/>
          <p:cNvSpPr txBox="1">
            <a:spLocks/>
          </p:cNvSpPr>
          <p:nvPr/>
        </p:nvSpPr>
        <p:spPr bwMode="auto">
          <a:xfrm>
            <a:off x="503209" y="1019249"/>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2"/>
            </a:pPr>
            <a:r>
              <a:rPr lang="pt-BR" sz="2000" b="0" i="0" kern="0" dirty="0">
                <a:solidFill>
                  <a:srgbClr val="000000"/>
                </a:solidFill>
                <a:latin typeface="Arial"/>
                <a:sym typeface="Arial"/>
              </a:rPr>
              <a:t>Instale o </a:t>
            </a:r>
            <a:r>
              <a:rPr lang="pt-BR" sz="2000" b="0" i="0" kern="0" dirty="0" err="1">
                <a:solidFill>
                  <a:srgbClr val="000000"/>
                </a:solidFill>
                <a:latin typeface="Arial"/>
                <a:sym typeface="Arial"/>
              </a:rPr>
              <a:t>MongoDB</a:t>
            </a:r>
            <a:r>
              <a:rPr lang="pt-BR" sz="2000" b="0" i="0" kern="0" dirty="0">
                <a:solidFill>
                  <a:srgbClr val="000000"/>
                </a:solidFill>
                <a:latin typeface="Arial"/>
                <a:sym typeface="Arial"/>
              </a:rPr>
              <a:t>:</a:t>
            </a: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Inicie o serviço de banco de dados </a:t>
            </a:r>
            <a:r>
              <a:rPr lang="pt-BR" sz="2000" b="0" i="0" kern="0" dirty="0" err="1">
                <a:solidFill>
                  <a:srgbClr val="000000"/>
                </a:solidFill>
                <a:latin typeface="Arial"/>
                <a:sym typeface="Arial"/>
              </a:rPr>
              <a:t>MongoDB</a:t>
            </a:r>
            <a:r>
              <a:rPr lang="pt-BR" sz="2000" b="0" i="0" kern="0" dirty="0">
                <a:solidFill>
                  <a:srgbClr val="000000"/>
                </a:solidFill>
                <a:latin typeface="Arial"/>
                <a:sym typeface="Arial"/>
              </a:rPr>
              <a:t>:</a:t>
            </a: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1100" b="0" i="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Opcional: Coloque o </a:t>
            </a:r>
            <a:r>
              <a:rPr lang="pt-BR" sz="2000" b="0" i="0" kern="0" dirty="0" err="1">
                <a:solidFill>
                  <a:srgbClr val="000000"/>
                </a:solidFill>
                <a:latin typeface="Arial"/>
                <a:sym typeface="Arial"/>
              </a:rPr>
              <a:t>MongoDB</a:t>
            </a:r>
            <a:r>
              <a:rPr lang="pt-BR" sz="2000" b="0" i="0" kern="0" dirty="0">
                <a:solidFill>
                  <a:srgbClr val="000000"/>
                </a:solidFill>
                <a:latin typeface="Arial"/>
                <a:sym typeface="Arial"/>
              </a:rPr>
              <a:t> no Reboot automático:</a:t>
            </a:r>
          </a:p>
          <a:p>
            <a:pPr marL="457109" indent="-457109" defTabSz="914217">
              <a:buFont typeface="+mj-lt"/>
              <a:buAutoNum type="arabicPeriod" startAt="2"/>
            </a:pPr>
            <a:endParaRPr lang="pt-BR" sz="2000" b="0" i="0" kern="0" dirty="0">
              <a:solidFill>
                <a:srgbClr val="000000"/>
              </a:solidFill>
              <a:latin typeface="Arial"/>
              <a:sym typeface="Arial"/>
            </a:endParaRPr>
          </a:p>
        </p:txBody>
      </p:sp>
      <p:sp>
        <p:nvSpPr>
          <p:cNvPr id="8" name="Rectangle 7"/>
          <p:cNvSpPr/>
          <p:nvPr/>
        </p:nvSpPr>
        <p:spPr>
          <a:xfrm>
            <a:off x="1142477" y="16299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i="0" kern="0" dirty="0" err="1">
                <a:solidFill>
                  <a:srgbClr val="000000"/>
                </a:solidFill>
                <a:latin typeface="Arial"/>
                <a:sym typeface="Arial"/>
              </a:rPr>
              <a:t>install</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mongodb-org</a:t>
            </a:r>
            <a:endParaRPr lang="pt-BR" sz="2000" b="0" i="0" kern="0" dirty="0">
              <a:solidFill>
                <a:srgbClr val="000000"/>
              </a:solidFill>
              <a:latin typeface="Arial"/>
              <a:sym typeface="Arial"/>
            </a:endParaRPr>
          </a:p>
        </p:txBody>
      </p:sp>
      <p:sp>
        <p:nvSpPr>
          <p:cNvPr id="6" name="Rectangle 5"/>
          <p:cNvSpPr/>
          <p:nvPr/>
        </p:nvSpPr>
        <p:spPr>
          <a:xfrm>
            <a:off x="1142475" y="442477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err="1">
                <a:solidFill>
                  <a:srgbClr val="000000"/>
                </a:solidFill>
                <a:latin typeface="Arial"/>
                <a:sym typeface="Arial"/>
              </a:rPr>
              <a:t>mongod</a:t>
            </a:r>
            <a:endParaRPr lang="pt-BR" sz="2000" b="0" i="0" kern="0" dirty="0">
              <a:solidFill>
                <a:srgbClr val="000000"/>
              </a:solidFill>
              <a:latin typeface="Arial"/>
              <a:sym typeface="Arial"/>
            </a:endParaRPr>
          </a:p>
        </p:txBody>
      </p:sp>
      <p:sp>
        <p:nvSpPr>
          <p:cNvPr id="9" name="Rectangle 8"/>
          <p:cNvSpPr/>
          <p:nvPr/>
        </p:nvSpPr>
        <p:spPr>
          <a:xfrm>
            <a:off x="1142476" y="3090689"/>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a:solidFill>
                  <a:srgbClr val="000000"/>
                </a:solidFill>
                <a:latin typeface="Arial"/>
                <a:sym typeface="Arial"/>
              </a:rPr>
              <a:t>start</a:t>
            </a:r>
            <a:r>
              <a:rPr lang="pt-BR" sz="2000" b="0" i="0" kern="0" dirty="0">
                <a:solidFill>
                  <a:srgbClr val="000000"/>
                </a:solidFill>
                <a:latin typeface="Arial"/>
                <a:sym typeface="Arial"/>
              </a:rPr>
              <a:t> | stop | status </a:t>
            </a:r>
            <a:r>
              <a:rPr lang="pt-BR" sz="2000" b="0" i="0" kern="0" dirty="0" err="1">
                <a:solidFill>
                  <a:srgbClr val="000000"/>
                </a:solidFill>
                <a:latin typeface="Arial"/>
                <a:sym typeface="Arial"/>
              </a:rPr>
              <a:t>mongod</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2213006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MongoDB</a:t>
            </a:r>
            <a:r>
              <a:rPr lang="pt-BR" dirty="0"/>
              <a:t>: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6"/>
            </a:pPr>
            <a:r>
              <a:rPr lang="pt-BR" sz="2000" b="0" i="0" kern="0" dirty="0">
                <a:solidFill>
                  <a:srgbClr val="000000"/>
                </a:solidFill>
                <a:latin typeface="Arial"/>
                <a:sym typeface="Arial"/>
              </a:rPr>
              <a:t>Verifique a instalação:</a:t>
            </a: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6"/>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Se estiver ok, as seguintes mensagens aparecerão:</a:t>
            </a: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6"/>
            </a:pPr>
            <a:endParaRPr lang="pt-BR" sz="2000" b="0" i="0" kern="0" dirty="0">
              <a:solidFill>
                <a:srgbClr val="000000"/>
              </a:solidFill>
              <a:latin typeface="Arial"/>
              <a:sym typeface="Arial"/>
            </a:endParaRPr>
          </a:p>
          <a:p>
            <a:pPr marL="457109" indent="-457109" defTabSz="914217">
              <a:buFont typeface="+mj-lt"/>
              <a:buAutoNum type="arabicPeriod" startAt="7"/>
            </a:pPr>
            <a:r>
              <a:rPr lang="pt-BR" sz="2000" b="0" i="0" kern="0" dirty="0">
                <a:solidFill>
                  <a:srgbClr val="000000"/>
                </a:solidFill>
                <a:latin typeface="Arial"/>
                <a:sym typeface="Arial"/>
              </a:rPr>
              <a:t>Teste a conectividade:</a:t>
            </a:r>
          </a:p>
          <a:p>
            <a:pPr marL="457109" indent="-457109" defTabSz="914217">
              <a:buFont typeface="+mj-lt"/>
              <a:buAutoNum type="arabicPeriod" startAt="7"/>
            </a:pPr>
            <a:endParaRPr lang="pt-BR" sz="2000" b="0" i="0" kern="0" dirty="0">
              <a:solidFill>
                <a:srgbClr val="000000"/>
              </a:solidFill>
              <a:latin typeface="Arial"/>
              <a:sym typeface="Arial"/>
            </a:endParaRPr>
          </a:p>
          <a:p>
            <a:pPr marL="457109" indent="-457109" defTabSz="914217">
              <a:buFont typeface="+mj-lt"/>
              <a:buAutoNum type="arabicPeriod" startAt="7"/>
            </a:pPr>
            <a:endParaRPr lang="pt-BR" sz="2000" b="0" i="0" kern="0" dirty="0">
              <a:solidFill>
                <a:srgbClr val="000000"/>
              </a:solidFill>
              <a:latin typeface="Arial"/>
              <a:sym typeface="Arial"/>
            </a:endParaRPr>
          </a:p>
          <a:p>
            <a:pPr marL="0" indent="0" defTabSz="914217">
              <a:buNone/>
            </a:pPr>
            <a:endParaRPr lang="pt-BR" sz="2000" b="0" i="0" kern="0" dirty="0">
              <a:solidFill>
                <a:srgbClr val="000000"/>
              </a:solidFill>
              <a:latin typeface="Arial"/>
              <a:sym typeface="Arial"/>
            </a:endParaRPr>
          </a:p>
        </p:txBody>
      </p:sp>
      <p:sp>
        <p:nvSpPr>
          <p:cNvPr id="8" name="Rectangle 7"/>
          <p:cNvSpPr/>
          <p:nvPr/>
        </p:nvSpPr>
        <p:spPr>
          <a:xfrm>
            <a:off x="1107582" y="191605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tail</a:t>
            </a:r>
            <a:r>
              <a:rPr lang="pt-BR" sz="2000" b="0" i="0" kern="0" dirty="0">
                <a:solidFill>
                  <a:srgbClr val="000000"/>
                </a:solidFill>
                <a:latin typeface="Arial"/>
                <a:sym typeface="Arial"/>
              </a:rPr>
              <a:t> /var/log/</a:t>
            </a:r>
            <a:r>
              <a:rPr lang="pt-BR" sz="2000" b="0" i="0" kern="0" dirty="0" err="1">
                <a:solidFill>
                  <a:srgbClr val="000000"/>
                </a:solidFill>
                <a:latin typeface="Arial"/>
                <a:sym typeface="Arial"/>
              </a:rPr>
              <a:t>mongodb</a:t>
            </a:r>
            <a:r>
              <a:rPr lang="pt-BR" sz="2000" b="0" i="0" kern="0" dirty="0">
                <a:solidFill>
                  <a:srgbClr val="000000"/>
                </a:solidFill>
                <a:latin typeface="Arial"/>
                <a:sym typeface="Arial"/>
              </a:rPr>
              <a:t>/mongod.log</a:t>
            </a:r>
          </a:p>
        </p:txBody>
      </p:sp>
      <p:sp>
        <p:nvSpPr>
          <p:cNvPr id="6" name="Rectangle 5"/>
          <p:cNvSpPr/>
          <p:nvPr/>
        </p:nvSpPr>
        <p:spPr>
          <a:xfrm>
            <a:off x="1107581" y="5159659"/>
            <a:ext cx="7073299" cy="98938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mongo</a:t>
            </a:r>
          </a:p>
          <a:p>
            <a:pPr defTabSz="914217" eaLnBrk="1" fontAlgn="auto" hangingPunct="1">
              <a:spcBef>
                <a:spcPts val="0"/>
              </a:spcBef>
              <a:spcAft>
                <a:spcPts val="0"/>
              </a:spcAft>
              <a:buClr>
                <a:srgbClr val="000000"/>
              </a:buClr>
            </a:pPr>
            <a:endParaRPr lang="pt-BR" sz="2000"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sz="2000" b="0" i="0" kern="0" dirty="0" err="1">
                <a:solidFill>
                  <a:srgbClr val="000000"/>
                </a:solidFill>
                <a:latin typeface="Arial"/>
                <a:sym typeface="Arial"/>
              </a:rPr>
              <a:t>db.help</a:t>
            </a:r>
            <a:r>
              <a:rPr lang="pt-BR" sz="2000" b="0" i="0" kern="0" dirty="0">
                <a:solidFill>
                  <a:srgbClr val="000000"/>
                </a:solidFill>
                <a:latin typeface="Arial"/>
                <a:sym typeface="Arial"/>
              </a:rPr>
              <a:t>()</a:t>
            </a:r>
          </a:p>
        </p:txBody>
      </p:sp>
      <p:pic>
        <p:nvPicPr>
          <p:cNvPr id="4" name="Picture 3"/>
          <p:cNvPicPr>
            <a:picLocks noChangeAspect="1"/>
          </p:cNvPicPr>
          <p:nvPr/>
        </p:nvPicPr>
        <p:blipFill>
          <a:blip r:embed="rId3"/>
          <a:stretch>
            <a:fillRect/>
          </a:stretch>
        </p:blipFill>
        <p:spPr>
          <a:xfrm>
            <a:off x="1107581" y="3304346"/>
            <a:ext cx="7073299" cy="969981"/>
          </a:xfrm>
          <a:prstGeom prst="rect">
            <a:avLst/>
          </a:prstGeom>
        </p:spPr>
      </p:pic>
    </p:spTree>
    <p:extLst>
      <p:ext uri="{BB962C8B-B14F-4D97-AF65-F5344CB8AC3E}">
        <p14:creationId xmlns:p14="http://schemas.microsoft.com/office/powerpoint/2010/main" val="4221641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err="1">
                <a:solidFill>
                  <a:schemeClr val="bg2"/>
                </a:solidFill>
              </a:rPr>
              <a:t>MongoDB</a:t>
            </a:r>
            <a:r>
              <a:rPr lang="pt-BR" sz="2400" i="0" dirty="0">
                <a:solidFill>
                  <a:schemeClr val="bg2"/>
                </a:solidFill>
              </a:rPr>
              <a:t>: SQL?</a:t>
            </a:r>
          </a:p>
        </p:txBody>
      </p:sp>
    </p:spTree>
    <p:extLst>
      <p:ext uri="{BB962C8B-B14F-4D97-AF65-F5344CB8AC3E}">
        <p14:creationId xmlns:p14="http://schemas.microsoft.com/office/powerpoint/2010/main" val="141899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DC564CA0-CA35-4AC0-8078-7A94A3AD003B}"/>
              </a:ext>
            </a:extLst>
          </p:cNvPr>
          <p:cNvSpPr/>
          <p:nvPr/>
        </p:nvSpPr>
        <p:spPr>
          <a:xfrm>
            <a:off x="107504" y="980728"/>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 - CRUD</a:t>
            </a:r>
          </a:p>
        </p:txBody>
      </p:sp>
      <p:sp>
        <p:nvSpPr>
          <p:cNvPr id="8" name="Rectangle 3">
            <a:extLst>
              <a:ext uri="{FF2B5EF4-FFF2-40B4-BE49-F238E27FC236}">
                <a16:creationId xmlns:a16="http://schemas.microsoft.com/office/drawing/2014/main" id="{56B63D55-FE03-4F6B-9BED-8687CBC17CEE}"/>
              </a:ext>
            </a:extLst>
          </p:cNvPr>
          <p:cNvSpPr txBox="1">
            <a:spLocks/>
          </p:cNvSpPr>
          <p:nvPr/>
        </p:nvSpPr>
        <p:spPr>
          <a:xfrm>
            <a:off x="323528" y="1497940"/>
            <a:ext cx="8211616" cy="4163308"/>
          </a:xfrm>
          <a:prstGeom prst="rect">
            <a:avLst/>
          </a:prstGeom>
          <a:solidFill>
            <a:schemeClr val="tx2"/>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Create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db.collection.insert( &lt;document&gt; )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db.collection.save( &lt;document&gt; )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db.collection.update( &lt;query&gt;, &lt;update&gt;, { upsert: true } )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db.collection.find( &lt;query&gt;, &lt;projection&gt;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db.collection.findOne( &lt;query&gt;, &lt;projection&gt; )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Update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db.collection.update( &lt;query&gt;, &lt;update&gt;, &lt;options&gt; )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Delete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hu-HU" altLang="pt-BR"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db.collection.remove( &lt;query&gt;, &lt;justOne&gt; ) </a:t>
            </a:r>
          </a:p>
        </p:txBody>
      </p:sp>
      <p:sp>
        <p:nvSpPr>
          <p:cNvPr id="7" name="CaixaDeTexto 6">
            <a:extLst>
              <a:ext uri="{FF2B5EF4-FFF2-40B4-BE49-F238E27FC236}">
                <a16:creationId xmlns:a16="http://schemas.microsoft.com/office/drawing/2014/main" id="{18059A5D-0DA4-4A00-9AC6-E843D619924D}"/>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39630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8348" y="1412776"/>
            <a:ext cx="9144000" cy="4556107"/>
          </a:xfrm>
          <a:prstGeom prst="rect">
            <a:avLst/>
          </a:prstGeom>
        </p:spPr>
      </p:pic>
      <p:sp>
        <p:nvSpPr>
          <p:cNvPr id="6" name="CaixaDeTexto 5">
            <a:extLst>
              <a:ext uri="{FF2B5EF4-FFF2-40B4-BE49-F238E27FC236}">
                <a16:creationId xmlns:a16="http://schemas.microsoft.com/office/drawing/2014/main" id="{1DFEF40A-1E3F-470B-B540-1A2272A15A5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1307876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051720" y="1399094"/>
            <a:ext cx="6215810" cy="4255001"/>
          </a:xfrm>
          <a:prstGeom prst="rect">
            <a:avLst/>
          </a:prstGeom>
          <a:ln w="57150">
            <a:solidFill>
              <a:srgbClr val="C00000"/>
            </a:solidFill>
          </a:ln>
        </p:spPr>
      </p:pic>
      <p:sp>
        <p:nvSpPr>
          <p:cNvPr id="6" name="Retângulo 5">
            <a:extLst>
              <a:ext uri="{FF2B5EF4-FFF2-40B4-BE49-F238E27FC236}">
                <a16:creationId xmlns:a16="http://schemas.microsoft.com/office/drawing/2014/main" id="{DC564CA0-CA35-4AC0-8078-7A94A3AD003B}"/>
              </a:ext>
            </a:extLst>
          </p:cNvPr>
          <p:cNvSpPr/>
          <p:nvPr/>
        </p:nvSpPr>
        <p:spPr>
          <a:xfrm>
            <a:off x="9699" y="692696"/>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a:t>
            </a:r>
          </a:p>
        </p:txBody>
      </p:sp>
      <p:sp>
        <p:nvSpPr>
          <p:cNvPr id="7" name="CaixaDeTexto 6">
            <a:extLst>
              <a:ext uri="{FF2B5EF4-FFF2-40B4-BE49-F238E27FC236}">
                <a16:creationId xmlns:a16="http://schemas.microsoft.com/office/drawing/2014/main" id="{AFF67609-DBD8-4454-AB7A-FC6520D75994}"/>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036281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15F4810-5A8E-4654-B20B-0B4A78D6FE03}"/>
              </a:ext>
            </a:extLst>
          </p:cNvPr>
          <p:cNvPicPr>
            <a:picLocks noChangeAspect="1"/>
          </p:cNvPicPr>
          <p:nvPr/>
        </p:nvPicPr>
        <p:blipFill>
          <a:blip r:embed="rId2"/>
          <a:stretch>
            <a:fillRect/>
          </a:stretch>
        </p:blipFill>
        <p:spPr>
          <a:xfrm>
            <a:off x="1223627" y="1484241"/>
            <a:ext cx="6696744" cy="3889517"/>
          </a:xfrm>
          <a:prstGeom prst="rect">
            <a:avLst/>
          </a:prstGeom>
          <a:ln w="57150">
            <a:solidFill>
              <a:srgbClr val="C00000"/>
            </a:solidFill>
          </a:ln>
        </p:spPr>
      </p:pic>
      <p:sp>
        <p:nvSpPr>
          <p:cNvPr id="6" name="Retângulo 5">
            <a:extLst>
              <a:ext uri="{FF2B5EF4-FFF2-40B4-BE49-F238E27FC236}">
                <a16:creationId xmlns:a16="http://schemas.microsoft.com/office/drawing/2014/main" id="{6D544D22-32FB-4453-9466-3BEB8B9B151D}"/>
              </a:ext>
            </a:extLst>
          </p:cNvPr>
          <p:cNvSpPr/>
          <p:nvPr/>
        </p:nvSpPr>
        <p:spPr>
          <a:xfrm>
            <a:off x="170384" y="692406"/>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a:t>
            </a:r>
          </a:p>
        </p:txBody>
      </p:sp>
      <p:sp>
        <p:nvSpPr>
          <p:cNvPr id="8" name="CaixaDeTexto 7">
            <a:extLst>
              <a:ext uri="{FF2B5EF4-FFF2-40B4-BE49-F238E27FC236}">
                <a16:creationId xmlns:a16="http://schemas.microsoft.com/office/drawing/2014/main" id="{69A84442-1F20-466F-B7DA-86903C7BA33E}"/>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471561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EDDCA13-38A5-4041-BF22-14DB18187AFB}"/>
              </a:ext>
            </a:extLst>
          </p:cNvPr>
          <p:cNvPicPr>
            <a:picLocks noChangeAspect="1"/>
          </p:cNvPicPr>
          <p:nvPr/>
        </p:nvPicPr>
        <p:blipFill>
          <a:blip r:embed="rId2"/>
          <a:stretch>
            <a:fillRect/>
          </a:stretch>
        </p:blipFill>
        <p:spPr>
          <a:xfrm>
            <a:off x="1619672" y="1246032"/>
            <a:ext cx="7097918" cy="4344033"/>
          </a:xfrm>
          <a:prstGeom prst="rect">
            <a:avLst/>
          </a:prstGeom>
          <a:ln w="57150">
            <a:solidFill>
              <a:srgbClr val="C00000"/>
            </a:solidFill>
          </a:ln>
        </p:spPr>
      </p:pic>
      <p:sp>
        <p:nvSpPr>
          <p:cNvPr id="6" name="Retângulo 5">
            <a:extLst>
              <a:ext uri="{FF2B5EF4-FFF2-40B4-BE49-F238E27FC236}">
                <a16:creationId xmlns:a16="http://schemas.microsoft.com/office/drawing/2014/main" id="{3FE342DE-4162-4F7A-918E-BEEFE11C21E9}"/>
              </a:ext>
            </a:extLst>
          </p:cNvPr>
          <p:cNvSpPr/>
          <p:nvPr/>
        </p:nvSpPr>
        <p:spPr>
          <a:xfrm>
            <a:off x="170384" y="573012"/>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a:t>
            </a:r>
          </a:p>
        </p:txBody>
      </p:sp>
      <p:sp>
        <p:nvSpPr>
          <p:cNvPr id="8" name="CaixaDeTexto 7">
            <a:extLst>
              <a:ext uri="{FF2B5EF4-FFF2-40B4-BE49-F238E27FC236}">
                <a16:creationId xmlns:a16="http://schemas.microsoft.com/office/drawing/2014/main" id="{9B276211-0118-4C6A-B12E-CF6D8DC0E70F}"/>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1810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FA2294C-92FD-46D7-861B-2898C26E94A1}"/>
              </a:ext>
            </a:extLst>
          </p:cNvPr>
          <p:cNvPicPr>
            <a:picLocks noChangeAspect="1"/>
          </p:cNvPicPr>
          <p:nvPr/>
        </p:nvPicPr>
        <p:blipFill>
          <a:blip r:embed="rId2"/>
          <a:stretch>
            <a:fillRect/>
          </a:stretch>
        </p:blipFill>
        <p:spPr>
          <a:xfrm>
            <a:off x="1259632" y="1330855"/>
            <a:ext cx="7056784" cy="4196290"/>
          </a:xfrm>
          <a:prstGeom prst="rect">
            <a:avLst/>
          </a:prstGeom>
          <a:ln w="57150">
            <a:solidFill>
              <a:srgbClr val="C00000"/>
            </a:solidFill>
          </a:ln>
        </p:spPr>
      </p:pic>
      <p:sp>
        <p:nvSpPr>
          <p:cNvPr id="6" name="Retângulo 5">
            <a:extLst>
              <a:ext uri="{FF2B5EF4-FFF2-40B4-BE49-F238E27FC236}">
                <a16:creationId xmlns:a16="http://schemas.microsoft.com/office/drawing/2014/main" id="{AB9F27D6-F546-44F4-BB9B-AB6523E51A59}"/>
              </a:ext>
            </a:extLst>
          </p:cNvPr>
          <p:cNvSpPr/>
          <p:nvPr/>
        </p:nvSpPr>
        <p:spPr>
          <a:xfrm>
            <a:off x="170384" y="620668"/>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a:t>
            </a:r>
          </a:p>
        </p:txBody>
      </p:sp>
      <p:sp>
        <p:nvSpPr>
          <p:cNvPr id="8" name="CaixaDeTexto 7">
            <a:extLst>
              <a:ext uri="{FF2B5EF4-FFF2-40B4-BE49-F238E27FC236}">
                <a16:creationId xmlns:a16="http://schemas.microsoft.com/office/drawing/2014/main" id="{78ACA489-F172-442F-B3D8-4CF5C27A6816}"/>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281307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94E8939-3291-4A06-BC9D-7639A8A39764}"/>
              </a:ext>
            </a:extLst>
          </p:cNvPr>
          <p:cNvPicPr>
            <a:picLocks noChangeAspect="1"/>
          </p:cNvPicPr>
          <p:nvPr/>
        </p:nvPicPr>
        <p:blipFill>
          <a:blip r:embed="rId2"/>
          <a:stretch>
            <a:fillRect/>
          </a:stretch>
        </p:blipFill>
        <p:spPr>
          <a:xfrm>
            <a:off x="1260212" y="1251472"/>
            <a:ext cx="7363053" cy="4355056"/>
          </a:xfrm>
          <a:prstGeom prst="rect">
            <a:avLst/>
          </a:prstGeom>
          <a:ln w="57150">
            <a:solidFill>
              <a:srgbClr val="C00000"/>
            </a:solidFill>
          </a:ln>
        </p:spPr>
      </p:pic>
      <p:sp>
        <p:nvSpPr>
          <p:cNvPr id="6" name="Retângulo 5">
            <a:extLst>
              <a:ext uri="{FF2B5EF4-FFF2-40B4-BE49-F238E27FC236}">
                <a16:creationId xmlns:a16="http://schemas.microsoft.com/office/drawing/2014/main" id="{5BF85173-F8BD-4007-9730-18EE005780BA}"/>
              </a:ext>
            </a:extLst>
          </p:cNvPr>
          <p:cNvSpPr/>
          <p:nvPr/>
        </p:nvSpPr>
        <p:spPr>
          <a:xfrm>
            <a:off x="170384" y="538452"/>
            <a:ext cx="8803231" cy="496996"/>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Arial" charset="0"/>
                <a:ea typeface="+mn-ea"/>
                <a:cs typeface="Arial" charset="0"/>
              </a:rPr>
              <a:t>Comparação com SQL</a:t>
            </a:r>
          </a:p>
        </p:txBody>
      </p:sp>
      <p:sp>
        <p:nvSpPr>
          <p:cNvPr id="8" name="CaixaDeTexto 7">
            <a:extLst>
              <a:ext uri="{FF2B5EF4-FFF2-40B4-BE49-F238E27FC236}">
                <a16:creationId xmlns:a16="http://schemas.microsoft.com/office/drawing/2014/main" id="{6F58E483-DE39-4482-AF9D-84D6159DBC12}"/>
              </a:ext>
            </a:extLst>
          </p:cNvPr>
          <p:cNvSpPr txBox="1"/>
          <p:nvPr/>
        </p:nvSpPr>
        <p:spPr>
          <a:xfrm>
            <a:off x="9699" y="21629"/>
            <a:ext cx="4932040" cy="461665"/>
          </a:xfrm>
          <a:prstGeom prst="rect">
            <a:avLst/>
          </a:prstGeom>
          <a:noFill/>
        </p:spPr>
        <p:txBody>
          <a:bodyPr wrap="square" rtlCol="0">
            <a:spAutoFit/>
          </a:bodyPr>
          <a:lstStyle/>
          <a:p>
            <a:r>
              <a:rPr lang="pt-BR" sz="2400" i="0" dirty="0" err="1">
                <a:solidFill>
                  <a:schemeClr val="bg2"/>
                </a:solidFill>
              </a:rPr>
              <a:t>MongoDB</a:t>
            </a:r>
            <a:endParaRPr lang="pt-BR" sz="2400" i="0" dirty="0">
              <a:solidFill>
                <a:schemeClr val="bg2"/>
              </a:solidFill>
            </a:endParaRPr>
          </a:p>
        </p:txBody>
      </p:sp>
    </p:spTree>
    <p:extLst>
      <p:ext uri="{BB962C8B-B14F-4D97-AF65-F5344CB8AC3E}">
        <p14:creationId xmlns:p14="http://schemas.microsoft.com/office/powerpoint/2010/main" val="1209397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2267744" y="764704"/>
            <a:ext cx="6288379" cy="4709302"/>
          </a:xfrm>
          <a:prstGeom prst="rect">
            <a:avLst/>
          </a:prstGeom>
          <a:noFill/>
          <a:ln w="9525">
            <a:noFill/>
            <a:miter lim="800000"/>
            <a:headEnd/>
            <a:tailEnd/>
          </a:ln>
        </p:spPr>
      </p:pic>
      <p:sp>
        <p:nvSpPr>
          <p:cNvPr id="5" name="CaixaDeTexto 4"/>
          <p:cNvSpPr txBox="1"/>
          <p:nvPr/>
        </p:nvSpPr>
        <p:spPr>
          <a:xfrm>
            <a:off x="9698" y="21629"/>
            <a:ext cx="6506517" cy="461665"/>
          </a:xfrm>
          <a:prstGeom prst="rect">
            <a:avLst/>
          </a:prstGeom>
          <a:noFill/>
        </p:spPr>
        <p:txBody>
          <a:bodyPr wrap="square" rtlCol="0">
            <a:spAutoFit/>
          </a:bodyPr>
          <a:lstStyle/>
          <a:p>
            <a:r>
              <a:rPr lang="pt-BR" sz="2400" i="0" dirty="0" err="1">
                <a:solidFill>
                  <a:schemeClr val="bg2"/>
                </a:solidFill>
              </a:rPr>
              <a:t>MongoDB</a:t>
            </a:r>
            <a:r>
              <a:rPr lang="pt-BR" sz="2400" i="0" dirty="0">
                <a:solidFill>
                  <a:schemeClr val="bg2"/>
                </a:solidFill>
              </a:rPr>
              <a:t>: Objetos Básicos</a:t>
            </a:r>
          </a:p>
        </p:txBody>
      </p:sp>
    </p:spTree>
    <p:extLst>
      <p:ext uri="{BB962C8B-B14F-4D97-AF65-F5344CB8AC3E}">
        <p14:creationId xmlns:p14="http://schemas.microsoft.com/office/powerpoint/2010/main" val="124495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MongoDB</a:t>
            </a:r>
            <a:r>
              <a:rPr lang="pt-BR" dirty="0"/>
              <a:t>: JSON </a:t>
            </a:r>
            <a:r>
              <a:rPr lang="pt-BR" dirty="0" err="1"/>
              <a:t>vs</a:t>
            </a:r>
            <a:r>
              <a:rPr lang="pt-BR" dirty="0"/>
              <a:t> BSON</a:t>
            </a:r>
            <a:endParaRPr lang="en-US" dirty="0"/>
          </a:p>
        </p:txBody>
      </p:sp>
      <p:pic>
        <p:nvPicPr>
          <p:cNvPr id="4" name="Picture 3"/>
          <p:cNvPicPr>
            <a:picLocks noChangeAspect="1"/>
          </p:cNvPicPr>
          <p:nvPr/>
        </p:nvPicPr>
        <p:blipFill>
          <a:blip r:embed="rId3"/>
          <a:stretch>
            <a:fillRect/>
          </a:stretch>
        </p:blipFill>
        <p:spPr>
          <a:xfrm>
            <a:off x="972163" y="1876052"/>
            <a:ext cx="6179938" cy="3236430"/>
          </a:xfrm>
          <a:prstGeom prst="rect">
            <a:avLst/>
          </a:prstGeom>
        </p:spPr>
      </p:pic>
      <p:pic>
        <p:nvPicPr>
          <p:cNvPr id="5" name="Picture 4"/>
          <p:cNvPicPr>
            <a:picLocks noChangeAspect="1"/>
          </p:cNvPicPr>
          <p:nvPr/>
        </p:nvPicPr>
        <p:blipFill>
          <a:blip r:embed="rId4"/>
          <a:stretch>
            <a:fillRect/>
          </a:stretch>
        </p:blipFill>
        <p:spPr>
          <a:xfrm>
            <a:off x="3398171" y="4572415"/>
            <a:ext cx="5237841" cy="125708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77990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Databases</a:t>
            </a:r>
            <a:r>
              <a:rPr lang="pt-BR" dirty="0"/>
              <a:t>, </a:t>
            </a:r>
            <a:r>
              <a:rPr lang="pt-BR" dirty="0" err="1"/>
              <a:t>Collections</a:t>
            </a:r>
            <a:r>
              <a:rPr lang="pt-BR" dirty="0"/>
              <a:t> &amp; </a:t>
            </a:r>
            <a:r>
              <a:rPr lang="pt-BR" dirty="0" err="1"/>
              <a:t>Documents</a:t>
            </a:r>
            <a:endParaRPr lang="en-US" dirty="0"/>
          </a:p>
        </p:txBody>
      </p:sp>
      <p:pic>
        <p:nvPicPr>
          <p:cNvPr id="4" name="Picture 3"/>
          <p:cNvPicPr>
            <a:picLocks noChangeAspect="1"/>
          </p:cNvPicPr>
          <p:nvPr/>
        </p:nvPicPr>
        <p:blipFill>
          <a:blip r:embed="rId3"/>
          <a:stretch>
            <a:fillRect/>
          </a:stretch>
        </p:blipFill>
        <p:spPr>
          <a:xfrm>
            <a:off x="1220002" y="1014675"/>
            <a:ext cx="6713252" cy="5118769"/>
          </a:xfrm>
          <a:prstGeom prst="rect">
            <a:avLst/>
          </a:prstGeom>
        </p:spPr>
      </p:pic>
    </p:spTree>
    <p:extLst>
      <p:ext uri="{BB962C8B-B14F-4D97-AF65-F5344CB8AC3E}">
        <p14:creationId xmlns:p14="http://schemas.microsoft.com/office/powerpoint/2010/main" val="4198251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Databases</a:t>
            </a:r>
            <a:endParaRPr lang="en-US" dirty="0"/>
          </a:p>
        </p:txBody>
      </p:sp>
      <p:grpSp>
        <p:nvGrpSpPr>
          <p:cNvPr id="3" name="Group 2"/>
          <p:cNvGrpSpPr/>
          <p:nvPr/>
        </p:nvGrpSpPr>
        <p:grpSpPr>
          <a:xfrm>
            <a:off x="229632" y="1751241"/>
            <a:ext cx="4011414" cy="4011414"/>
            <a:chOff x="542823" y="1634065"/>
            <a:chExt cx="4012110" cy="4012110"/>
          </a:xfrm>
        </p:grpSpPr>
        <p:pic>
          <p:nvPicPr>
            <p:cNvPr id="1026" name="Picture 2" descr="Resultado de imagem para mongodb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23" y="1634065"/>
              <a:ext cx="4012110" cy="4012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mongodb databa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141" y="3264309"/>
              <a:ext cx="1069258" cy="10176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m para mongodb databa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896" y="1774722"/>
              <a:ext cx="1069258" cy="10176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m para mongodb databa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896" y="3264308"/>
              <a:ext cx="1069258" cy="101763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aixaDeTexto 5"/>
          <p:cNvSpPr txBox="1"/>
          <p:nvPr/>
        </p:nvSpPr>
        <p:spPr>
          <a:xfrm>
            <a:off x="4104486" y="977636"/>
            <a:ext cx="3982307" cy="423119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a:t>
            </a:r>
            <a:r>
              <a:rPr lang="pt-BR" sz="2000" b="0" i="0" kern="0" dirty="0" err="1">
                <a:solidFill>
                  <a:srgbClr val="000000"/>
                </a:solidFill>
                <a:latin typeface="Arial"/>
                <a:cs typeface="Arial"/>
                <a:sym typeface="Arial"/>
              </a:rPr>
              <a:t>Databases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8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Listar os </a:t>
            </a:r>
            <a:r>
              <a:rPr lang="pt-BR" sz="2000" b="0" i="0" kern="0" dirty="0" err="1">
                <a:solidFill>
                  <a:srgbClr val="000000"/>
                </a:solidFill>
                <a:latin typeface="Arial"/>
                <a:cs typeface="Arial"/>
                <a:sym typeface="Arial"/>
              </a:rPr>
              <a:t>Databases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Apagando um </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a:t>
            </a:r>
          </a:p>
        </p:txBody>
      </p:sp>
      <p:sp>
        <p:nvSpPr>
          <p:cNvPr id="14" name="Rectangle 13"/>
          <p:cNvSpPr/>
          <p:nvPr/>
        </p:nvSpPr>
        <p:spPr>
          <a:xfrm>
            <a:off x="4104488" y="1556792"/>
            <a:ext cx="4347010" cy="54661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 </a:t>
            </a:r>
            <a:r>
              <a:rPr lang="pt-BR" b="0" i="0" kern="0" dirty="0">
                <a:solidFill>
                  <a:srgbClr val="000000"/>
                </a:solidFill>
                <a:latin typeface="Arial"/>
                <a:sym typeface="Arial"/>
              </a:rPr>
              <a:t>&lt;</a:t>
            </a:r>
            <a:r>
              <a:rPr lang="pt-BR" b="0" i="0" kern="0" dirty="0" err="1">
                <a:solidFill>
                  <a:srgbClr val="000000"/>
                </a:solidFill>
                <a:latin typeface="Arial"/>
                <a:sym typeface="Arial"/>
              </a:rPr>
              <a:t>database</a:t>
            </a:r>
            <a:r>
              <a:rPr lang="pt-BR" b="0" i="0" kern="0" dirty="0">
                <a:solidFill>
                  <a:srgbClr val="000000"/>
                </a:solidFill>
                <a:latin typeface="Arial"/>
                <a:sym typeface="Arial"/>
              </a:rPr>
              <a:t> </a:t>
            </a:r>
            <a:r>
              <a:rPr lang="pt-BR" b="0" i="0" kern="0" dirty="0" err="1">
                <a:solidFill>
                  <a:srgbClr val="000000"/>
                </a:solidFill>
                <a:latin typeface="Arial"/>
                <a:sym typeface="Arial"/>
              </a:rPr>
              <a:t>name</a:t>
            </a:r>
            <a:r>
              <a:rPr lang="pt-BR" b="0" i="0" kern="0" dirty="0">
                <a:solidFill>
                  <a:srgbClr val="000000"/>
                </a:solidFill>
                <a:latin typeface="Arial"/>
                <a:sym typeface="Arial"/>
              </a:rPr>
              <a:t>&gt;</a:t>
            </a:r>
            <a:endParaRPr lang="pt-BR" sz="2000" i="0" kern="0" dirty="0">
              <a:solidFill>
                <a:srgbClr val="000000"/>
              </a:solidFill>
              <a:latin typeface="Arial"/>
              <a:sym typeface="Arial"/>
            </a:endParaRPr>
          </a:p>
        </p:txBody>
      </p:sp>
      <p:sp>
        <p:nvSpPr>
          <p:cNvPr id="15" name="Rectangle 14"/>
          <p:cNvSpPr/>
          <p:nvPr/>
        </p:nvSpPr>
        <p:spPr>
          <a:xfrm>
            <a:off x="4104488" y="2377228"/>
            <a:ext cx="4347010" cy="76274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i="0" kern="0" dirty="0">
                <a:solidFill>
                  <a:srgbClr val="000000"/>
                </a:solidFill>
                <a:latin typeface="Arial"/>
                <a:sym typeface="Arial"/>
              </a:rPr>
              <a:t>&gt; </a:t>
            </a:r>
            <a:r>
              <a:rPr lang="en-US" sz="2000" i="0" kern="0" dirty="0">
                <a:solidFill>
                  <a:srgbClr val="000000"/>
                </a:solidFill>
                <a:latin typeface="Arial"/>
                <a:sym typeface="Arial"/>
              </a:rPr>
              <a:t>USE </a:t>
            </a:r>
            <a:r>
              <a:rPr lang="pt-BR" sz="2000" b="0" i="0" kern="0" dirty="0">
                <a:solidFill>
                  <a:srgbClr val="000000"/>
                </a:solidFill>
                <a:latin typeface="Arial"/>
                <a:sym typeface="Arial"/>
              </a:rPr>
              <a:t>analises</a:t>
            </a:r>
          </a:p>
          <a:p>
            <a:pPr defTabSz="914217" eaLnBrk="1" fontAlgn="auto" hangingPunct="1">
              <a:spcBef>
                <a:spcPts val="0"/>
              </a:spcBef>
              <a:spcAft>
                <a:spcPts val="0"/>
              </a:spcAft>
              <a:buClr>
                <a:srgbClr val="000000"/>
              </a:buClr>
            </a:pPr>
            <a:r>
              <a:rPr lang="pt-BR" sz="2000" i="0" kern="0" dirty="0">
                <a:solidFill>
                  <a:srgbClr val="000000"/>
                </a:solidFill>
                <a:latin typeface="Arial"/>
                <a:sym typeface="Arial"/>
              </a:rPr>
              <a:t>&gt; USE </a:t>
            </a:r>
            <a:r>
              <a:rPr lang="pt-BR" b="0" i="0" kern="0" dirty="0" err="1">
                <a:solidFill>
                  <a:srgbClr val="000000"/>
                </a:solidFill>
                <a:latin typeface="Arial"/>
                <a:sym typeface="Arial"/>
              </a:rPr>
              <a:t>mydb</a:t>
            </a:r>
            <a:endParaRPr lang="pt-BR" b="0" i="0" kern="0" dirty="0">
              <a:solidFill>
                <a:srgbClr val="000000"/>
              </a:solidFill>
              <a:latin typeface="Arial"/>
              <a:sym typeface="Arial"/>
            </a:endParaRPr>
          </a:p>
        </p:txBody>
      </p:sp>
      <p:sp>
        <p:nvSpPr>
          <p:cNvPr id="16" name="Rectangle 15"/>
          <p:cNvSpPr/>
          <p:nvPr/>
        </p:nvSpPr>
        <p:spPr>
          <a:xfrm>
            <a:off x="4104487" y="5229200"/>
            <a:ext cx="4347010" cy="54661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err="1">
                <a:solidFill>
                  <a:srgbClr val="000000"/>
                </a:solidFill>
                <a:latin typeface="Arial"/>
                <a:sym typeface="Arial"/>
              </a:rPr>
              <a:t>db.dropDatabase</a:t>
            </a:r>
            <a:r>
              <a:rPr lang="pt-BR" i="0" kern="0" dirty="0">
                <a:solidFill>
                  <a:srgbClr val="000000"/>
                </a:solidFill>
                <a:latin typeface="Arial"/>
                <a:sym typeface="Arial"/>
              </a:rPr>
              <a:t>()</a:t>
            </a:r>
            <a:endParaRPr lang="pt-BR" sz="2000" i="0" kern="0" dirty="0">
              <a:solidFill>
                <a:srgbClr val="000000"/>
              </a:solidFill>
              <a:latin typeface="Arial"/>
              <a:sym typeface="Arial"/>
            </a:endParaRPr>
          </a:p>
        </p:txBody>
      </p:sp>
      <p:sp>
        <p:nvSpPr>
          <p:cNvPr id="17" name="Rectangle 16"/>
          <p:cNvSpPr/>
          <p:nvPr/>
        </p:nvSpPr>
        <p:spPr>
          <a:xfrm>
            <a:off x="4104486" y="3717032"/>
            <a:ext cx="4347010" cy="54661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SHOW </a:t>
            </a:r>
            <a:r>
              <a:rPr lang="en-US" b="0" i="0" kern="0" dirty="0" err="1">
                <a:solidFill>
                  <a:srgbClr val="000000"/>
                </a:solidFill>
                <a:latin typeface="Arial"/>
                <a:sym typeface="Arial"/>
              </a:rPr>
              <a:t>dbs</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2901284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Database</a:t>
            </a:r>
            <a:endParaRPr lang="en-US" dirty="0"/>
          </a:p>
        </p:txBody>
      </p:sp>
      <p:sp>
        <p:nvSpPr>
          <p:cNvPr id="4" name="CaixaDeTexto 5"/>
          <p:cNvSpPr txBox="1"/>
          <p:nvPr/>
        </p:nvSpPr>
        <p:spPr>
          <a:xfrm>
            <a:off x="755447" y="1344826"/>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Outras funções de </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Maiores informações: </a:t>
            </a:r>
            <a:r>
              <a:rPr lang="pt-BR" sz="2000" b="0" i="0" kern="0" dirty="0">
                <a:solidFill>
                  <a:srgbClr val="000000"/>
                </a:solidFill>
                <a:latin typeface="Arial"/>
                <a:cs typeface="Arial"/>
                <a:sym typeface="Arial"/>
                <a:hlinkClick r:id="rId3"/>
              </a:rPr>
              <a:t>https://docs.mongodb.com/manual/reference/method/js-database/</a:t>
            </a:r>
            <a:r>
              <a:rPr lang="pt-BR" sz="2000" b="0" i="0" kern="0" dirty="0">
                <a:solidFill>
                  <a:srgbClr val="000000"/>
                </a:solidFill>
                <a:latin typeface="Arial"/>
                <a:cs typeface="Arial"/>
                <a:sym typeface="Arial"/>
              </a:rPr>
              <a:t> </a:t>
            </a:r>
          </a:p>
        </p:txBody>
      </p:sp>
      <p:sp>
        <p:nvSpPr>
          <p:cNvPr id="5" name="Rectangle 4"/>
          <p:cNvSpPr/>
          <p:nvPr/>
        </p:nvSpPr>
        <p:spPr>
          <a:xfrm>
            <a:off x="884471" y="1891953"/>
            <a:ext cx="7567027" cy="170642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db.cloneCollection</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db.cloneDatabase</a:t>
            </a:r>
            <a:r>
              <a:rPr lang="pt-BR"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db.createView</a:t>
            </a:r>
            <a:r>
              <a:rPr lang="pt-BR"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db.getCollectionNames</a:t>
            </a:r>
            <a:r>
              <a:rPr lang="pt-BR"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db.runCommand</a:t>
            </a:r>
            <a:r>
              <a:rPr lang="pt-BR" i="0" kern="0" dirty="0">
                <a:solidFill>
                  <a:srgbClr val="000000"/>
                </a:solidFill>
                <a:latin typeface="Arial"/>
                <a:sym typeface="Arial"/>
              </a:rPr>
              <a:t>()</a:t>
            </a:r>
          </a:p>
        </p:txBody>
      </p:sp>
    </p:spTree>
    <p:extLst>
      <p:ext uri="{BB962C8B-B14F-4D97-AF65-F5344CB8AC3E}">
        <p14:creationId xmlns:p14="http://schemas.microsoft.com/office/powerpoint/2010/main" val="120108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611560" y="1090756"/>
            <a:ext cx="8230369" cy="4676487"/>
          </a:xfrm>
        </p:spPr>
        <p:txBody>
          <a:bodyPr>
            <a:noAutofit/>
          </a:bodyPr>
          <a:lstStyle/>
          <a:p>
            <a:pPr lvl="1" indent="-342900" algn="just">
              <a:buFont typeface="Wingdings" panose="05000000000000000000" pitchFamily="2" charset="2"/>
              <a:buChar char="ü"/>
            </a:pPr>
            <a:r>
              <a:rPr lang="pt-BR" sz="2400" b="0" i="0" dirty="0"/>
              <a:t>Um documento é um objeto com um identificador único acrescido de um conjunto de campos, que podem ser </a:t>
            </a:r>
            <a:r>
              <a:rPr lang="pt-BR" sz="2400" b="0" i="0" dirty="0" err="1"/>
              <a:t>strings</a:t>
            </a:r>
            <a:r>
              <a:rPr lang="pt-BR" sz="2400" b="0" i="0" dirty="0"/>
              <a:t>, listas ou documentos aninhados. </a:t>
            </a:r>
          </a:p>
          <a:p>
            <a:pPr lvl="1" indent="-342900" algn="just">
              <a:buFont typeface="Wingdings" panose="05000000000000000000" pitchFamily="2" charset="2"/>
              <a:buChar char="ü"/>
            </a:pPr>
            <a:endParaRPr lang="pt-BR" sz="2400" b="0" i="0" dirty="0"/>
          </a:p>
          <a:p>
            <a:pPr lvl="1" indent="-342900" algn="just">
              <a:buFont typeface="Wingdings" panose="05000000000000000000" pitchFamily="2" charset="2"/>
              <a:buChar char="ü"/>
            </a:pPr>
            <a:r>
              <a:rPr lang="pt-BR" sz="2400" b="0" i="0" dirty="0"/>
              <a:t>Em cada documento temos um conjunto de campos (chaves) e o valor deste campo. </a:t>
            </a:r>
          </a:p>
          <a:p>
            <a:pPr lvl="1" indent="-342900" algn="just">
              <a:buFont typeface="Wingdings" panose="05000000000000000000" pitchFamily="2" charset="2"/>
              <a:buChar char="ü"/>
            </a:pPr>
            <a:endParaRPr lang="pt-BR" sz="2400" b="0" i="0" dirty="0"/>
          </a:p>
          <a:p>
            <a:pPr lvl="1" indent="-342900" algn="just">
              <a:buFont typeface="Wingdings" panose="05000000000000000000" pitchFamily="2" charset="2"/>
              <a:buChar char="ü"/>
            </a:pPr>
            <a:r>
              <a:rPr lang="pt-BR" sz="2400" b="0" i="0" dirty="0" err="1"/>
              <a:t>Model</a:t>
            </a:r>
            <a:r>
              <a:rPr lang="pt-BR" sz="2400" b="0" i="0" dirty="0"/>
              <a:t> </a:t>
            </a:r>
            <a:r>
              <a:rPr lang="pt-BR" sz="2400" b="0" i="0" dirty="0" err="1"/>
              <a:t>less</a:t>
            </a:r>
            <a:endParaRPr lang="pt-BR" sz="2400" b="0" i="0" dirty="0"/>
          </a:p>
          <a:p>
            <a:pPr lvl="1" indent="-342900" algn="just">
              <a:buFont typeface="Wingdings" panose="05000000000000000000" pitchFamily="2" charset="2"/>
              <a:buChar char="ü"/>
            </a:pPr>
            <a:endParaRPr lang="pt-BR" altLang="pt-BR" sz="2400" b="0" i="0" dirty="0"/>
          </a:p>
          <a:p>
            <a:pPr lvl="1" indent="-342900" algn="just">
              <a:buFont typeface="Wingdings" panose="05000000000000000000" pitchFamily="2" charset="2"/>
              <a:buChar char="ü"/>
            </a:pPr>
            <a:r>
              <a:rPr lang="pt-BR" altLang="pt-BR" sz="2400" b="0" i="0" dirty="0"/>
              <a:t>Tudo em um único documento </a:t>
            </a:r>
          </a:p>
          <a:p>
            <a:pPr lvl="2" algn="just"/>
            <a:endParaRPr lang="pt-BR" altLang="pt-BR" sz="2400" b="0" i="0" dirty="0"/>
          </a:p>
          <a:p>
            <a:pPr lvl="2" algn="just"/>
            <a:endParaRPr lang="pt-BR" altLang="pt-BR" sz="24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pic>
        <p:nvPicPr>
          <p:cNvPr id="6" name="Picture 2" descr="C:\Keylla\PROJETOS\00.Icones PPT\Microsoft_Clip_Organizer\Microsoft Clip Organizer\j0434929.png">
            <a:extLst>
              <a:ext uri="{FF2B5EF4-FFF2-40B4-BE49-F238E27FC236}">
                <a16:creationId xmlns:a16="http://schemas.microsoft.com/office/drawing/2014/main" id="{B99D7667-79F9-4101-A975-BAED6956B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3933056"/>
            <a:ext cx="2016224"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2019236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Rectangle 3"/>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845335" y="1574309"/>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a:t>
            </a:r>
            <a:r>
              <a:rPr lang="pt-BR" sz="2000" b="0" i="0" kern="0" dirty="0" err="1">
                <a:solidFill>
                  <a:srgbClr val="000000"/>
                </a:solidFill>
                <a:latin typeface="Arial"/>
                <a:cs typeface="Arial"/>
                <a:sym typeface="Arial"/>
              </a:rPr>
              <a:t>databases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Inicie o serviço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caso não esteja no ar </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Entre em sua interface de linha de comando (mongo);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 chamado analises.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 segundo </a:t>
            </a:r>
            <a:r>
              <a:rPr lang="pt-BR" sz="2000" b="0" i="0" kern="0" dirty="0" err="1">
                <a:solidFill>
                  <a:srgbClr val="000000"/>
                </a:solidFill>
                <a:latin typeface="Arial"/>
                <a:cs typeface="Arial"/>
                <a:sym typeface="Arial"/>
              </a:rPr>
              <a:t>database</a:t>
            </a:r>
            <a:r>
              <a:rPr lang="pt-BR" sz="2000" b="0" i="0" kern="0" dirty="0">
                <a:solidFill>
                  <a:srgbClr val="000000"/>
                </a:solidFill>
                <a:latin typeface="Arial"/>
                <a:cs typeface="Arial"/>
                <a:sym typeface="Arial"/>
              </a:rPr>
              <a:t> chamado </a:t>
            </a:r>
            <a:r>
              <a:rPr lang="pt-BR" sz="2000" b="0" i="0" kern="0" dirty="0" err="1">
                <a:solidFill>
                  <a:srgbClr val="000000"/>
                </a:solidFill>
                <a:latin typeface="Arial"/>
                <a:cs typeface="Arial"/>
                <a:sym typeface="Arial"/>
              </a:rPr>
              <a:t>mydb</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5681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Collections</a:t>
            </a:r>
            <a:endParaRPr lang="en-US" dirty="0"/>
          </a:p>
        </p:txBody>
      </p:sp>
      <p:pic>
        <p:nvPicPr>
          <p:cNvPr id="3" name="Picture 2"/>
          <p:cNvPicPr>
            <a:picLocks noChangeAspect="1"/>
          </p:cNvPicPr>
          <p:nvPr/>
        </p:nvPicPr>
        <p:blipFill>
          <a:blip r:embed="rId3"/>
          <a:stretch>
            <a:fillRect/>
          </a:stretch>
        </p:blipFill>
        <p:spPr>
          <a:xfrm>
            <a:off x="1578333" y="1170584"/>
            <a:ext cx="6020466" cy="4836478"/>
          </a:xfrm>
          <a:prstGeom prst="rect">
            <a:avLst/>
          </a:prstGeom>
        </p:spPr>
      </p:pic>
    </p:spTree>
    <p:extLst>
      <p:ext uri="{BB962C8B-B14F-4D97-AF65-F5344CB8AC3E}">
        <p14:creationId xmlns:p14="http://schemas.microsoft.com/office/powerpoint/2010/main" val="79917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Collections</a:t>
            </a:r>
            <a:endParaRPr lang="en-US" dirty="0"/>
          </a:p>
        </p:txBody>
      </p:sp>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Coleções: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Exemplo:</a:t>
            </a:r>
          </a:p>
        </p:txBody>
      </p:sp>
      <p:sp>
        <p:nvSpPr>
          <p:cNvPr id="5" name="Rectangle 4"/>
          <p:cNvSpPr/>
          <p:nvPr/>
        </p:nvSpPr>
        <p:spPr>
          <a:xfrm>
            <a:off x="884471" y="1891954"/>
            <a:ext cx="7567027" cy="59577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db.createCollection</a:t>
            </a:r>
            <a:r>
              <a:rPr lang="en-US" b="0" i="0" kern="0" dirty="0">
                <a:solidFill>
                  <a:srgbClr val="000000"/>
                </a:solidFill>
                <a:latin typeface="Arial"/>
                <a:sym typeface="Arial"/>
              </a:rPr>
              <a:t>(name, options)</a:t>
            </a:r>
            <a:endParaRPr lang="pt-BR" sz="2000" i="0" kern="0" dirty="0">
              <a:solidFill>
                <a:srgbClr val="000000"/>
              </a:solidFill>
              <a:latin typeface="Arial"/>
              <a:sym typeface="Arial"/>
            </a:endParaRPr>
          </a:p>
        </p:txBody>
      </p:sp>
      <p:graphicFrame>
        <p:nvGraphicFramePr>
          <p:cNvPr id="3" name="Table 2"/>
          <p:cNvGraphicFramePr>
            <a:graphicFrameLocks noGrp="1"/>
          </p:cNvGraphicFramePr>
          <p:nvPr>
            <p:extLst/>
          </p:nvPr>
        </p:nvGraphicFramePr>
        <p:xfrm>
          <a:off x="884470" y="2775739"/>
          <a:ext cx="7567026" cy="1259696"/>
        </p:xfrm>
        <a:graphic>
          <a:graphicData uri="http://schemas.openxmlformats.org/drawingml/2006/table">
            <a:tbl>
              <a:tblPr firstRow="1" bandRow="1">
                <a:tableStyleId>{073A0DAA-6AF3-43AB-8588-CEC1D06C72B9}</a:tableStyleId>
              </a:tblPr>
              <a:tblGrid>
                <a:gridCol w="1828762">
                  <a:extLst>
                    <a:ext uri="{9D8B030D-6E8A-4147-A177-3AD203B41FA5}">
                      <a16:colId xmlns:a16="http://schemas.microsoft.com/office/drawing/2014/main" val="564279490"/>
                    </a:ext>
                  </a:extLst>
                </a:gridCol>
                <a:gridCol w="1887466">
                  <a:extLst>
                    <a:ext uri="{9D8B030D-6E8A-4147-A177-3AD203B41FA5}">
                      <a16:colId xmlns:a16="http://schemas.microsoft.com/office/drawing/2014/main" val="3506098164"/>
                    </a:ext>
                  </a:extLst>
                </a:gridCol>
                <a:gridCol w="3850798">
                  <a:extLst>
                    <a:ext uri="{9D8B030D-6E8A-4147-A177-3AD203B41FA5}">
                      <a16:colId xmlns:a16="http://schemas.microsoft.com/office/drawing/2014/main" val="789241659"/>
                    </a:ext>
                  </a:extLst>
                </a:gridCol>
              </a:tblGrid>
              <a:tr h="370776">
                <a:tc>
                  <a:txBody>
                    <a:bodyPr/>
                    <a:lstStyle/>
                    <a:p>
                      <a:pPr algn="ctr"/>
                      <a:r>
                        <a:rPr lang="pt-BR" sz="1400" dirty="0"/>
                        <a:t>Parâmetro</a:t>
                      </a:r>
                      <a:endParaRPr lang="en-US" sz="1400" dirty="0"/>
                    </a:p>
                  </a:txBody>
                  <a:tcPr marL="91424" marR="91424" marT="45712" marB="45712"/>
                </a:tc>
                <a:tc>
                  <a:txBody>
                    <a:bodyPr/>
                    <a:lstStyle/>
                    <a:p>
                      <a:pPr algn="ctr"/>
                      <a:r>
                        <a:rPr lang="pt-BR" sz="1400" dirty="0"/>
                        <a:t>Tipo</a:t>
                      </a:r>
                      <a:endParaRPr lang="en-US" sz="1400" dirty="0"/>
                    </a:p>
                  </a:txBody>
                  <a:tcPr marL="91424" marR="91424" marT="45712" marB="45712"/>
                </a:tc>
                <a:tc>
                  <a:txBody>
                    <a:bodyPr/>
                    <a:lstStyle/>
                    <a:p>
                      <a:pPr algn="ctr"/>
                      <a:r>
                        <a:rPr lang="pt-BR" sz="1400" dirty="0"/>
                        <a:t>Descrição</a:t>
                      </a:r>
                      <a:endParaRPr lang="en-US" sz="1400" dirty="0"/>
                    </a:p>
                  </a:txBody>
                  <a:tcPr marL="91424" marR="91424" marT="45712" marB="45712"/>
                </a:tc>
                <a:extLst>
                  <a:ext uri="{0D108BD9-81ED-4DB2-BD59-A6C34878D82A}">
                    <a16:rowId xmlns:a16="http://schemas.microsoft.com/office/drawing/2014/main" val="1520910839"/>
                  </a:ext>
                </a:extLst>
              </a:tr>
              <a:tr h="370776">
                <a:tc>
                  <a:txBody>
                    <a:bodyPr/>
                    <a:lstStyle/>
                    <a:p>
                      <a:r>
                        <a:rPr lang="pt-BR" sz="1400" dirty="0" err="1"/>
                        <a:t>name</a:t>
                      </a:r>
                      <a:endParaRPr lang="en-US" sz="1400" dirty="0"/>
                    </a:p>
                  </a:txBody>
                  <a:tcPr marL="91424" marR="91424" marT="45712" marB="45712"/>
                </a:tc>
                <a:tc>
                  <a:txBody>
                    <a:bodyPr/>
                    <a:lstStyle/>
                    <a:p>
                      <a:r>
                        <a:rPr lang="pt-BR" sz="1400" dirty="0" err="1"/>
                        <a:t>string</a:t>
                      </a:r>
                      <a:endParaRPr lang="en-US" sz="1400" dirty="0"/>
                    </a:p>
                  </a:txBody>
                  <a:tcPr marL="91424" marR="91424" marT="45712" marB="45712"/>
                </a:tc>
                <a:tc>
                  <a:txBody>
                    <a:bodyPr/>
                    <a:lstStyle/>
                    <a:p>
                      <a:r>
                        <a:rPr lang="pt-BR" sz="1400" dirty="0"/>
                        <a:t>Nome da </a:t>
                      </a:r>
                      <a:r>
                        <a:rPr lang="pt-BR" sz="1400" dirty="0" err="1"/>
                        <a:t>collection</a:t>
                      </a:r>
                      <a:r>
                        <a:rPr lang="pt-BR" sz="1400" dirty="0"/>
                        <a:t> a ser criada.</a:t>
                      </a:r>
                      <a:endParaRPr lang="en-US" sz="1400" dirty="0"/>
                    </a:p>
                  </a:txBody>
                  <a:tcPr marL="91424" marR="91424" marT="45712" marB="45712"/>
                </a:tc>
                <a:extLst>
                  <a:ext uri="{0D108BD9-81ED-4DB2-BD59-A6C34878D82A}">
                    <a16:rowId xmlns:a16="http://schemas.microsoft.com/office/drawing/2014/main" val="2813627523"/>
                  </a:ext>
                </a:extLst>
              </a:tr>
              <a:tr h="518070">
                <a:tc>
                  <a:txBody>
                    <a:bodyPr/>
                    <a:lstStyle/>
                    <a:p>
                      <a:r>
                        <a:rPr lang="pt-BR" sz="1400" dirty="0" err="1"/>
                        <a:t>options</a:t>
                      </a:r>
                      <a:endParaRPr lang="en-US" sz="1400" dirty="0"/>
                    </a:p>
                  </a:txBody>
                  <a:tcPr marL="91424" marR="91424" marT="45712" marB="45712"/>
                </a:tc>
                <a:tc>
                  <a:txBody>
                    <a:bodyPr/>
                    <a:lstStyle/>
                    <a:p>
                      <a:r>
                        <a:rPr lang="pt-BR" sz="1400" dirty="0"/>
                        <a:t>documento</a:t>
                      </a:r>
                      <a:endParaRPr lang="en-US" sz="1400" dirty="0"/>
                    </a:p>
                  </a:txBody>
                  <a:tcPr marL="91424" marR="91424" marT="45712" marB="45712"/>
                </a:tc>
                <a:tc>
                  <a:txBody>
                    <a:bodyPr/>
                    <a:lstStyle/>
                    <a:p>
                      <a:r>
                        <a:rPr lang="pt-BR" sz="1400" dirty="0"/>
                        <a:t>(Opcional)</a:t>
                      </a:r>
                      <a:r>
                        <a:rPr lang="pt-BR" sz="1400" baseline="0" dirty="0"/>
                        <a:t> Especifica opções sobre tamanho de memória e indexação.</a:t>
                      </a:r>
                      <a:endParaRPr lang="en-US" sz="1400" dirty="0"/>
                    </a:p>
                  </a:txBody>
                  <a:tcPr marL="91424" marR="91424" marT="45712" marB="45712"/>
                </a:tc>
                <a:extLst>
                  <a:ext uri="{0D108BD9-81ED-4DB2-BD59-A6C34878D82A}">
                    <a16:rowId xmlns:a16="http://schemas.microsoft.com/office/drawing/2014/main" val="1075960358"/>
                  </a:ext>
                </a:extLst>
              </a:tr>
            </a:tbl>
          </a:graphicData>
        </a:graphic>
      </p:graphicFrame>
      <p:sp>
        <p:nvSpPr>
          <p:cNvPr id="8" name="Rectangle 7"/>
          <p:cNvSpPr/>
          <p:nvPr/>
        </p:nvSpPr>
        <p:spPr>
          <a:xfrm>
            <a:off x="884471" y="4837859"/>
            <a:ext cx="7567027" cy="114954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 </a:t>
            </a:r>
            <a:r>
              <a:rPr lang="en-US" b="0" i="0" kern="0" dirty="0" err="1">
                <a:solidFill>
                  <a:srgbClr val="000000"/>
                </a:solidFill>
                <a:latin typeface="Arial"/>
                <a:sym typeface="Arial"/>
              </a:rPr>
              <a:t>analises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kern="0" dirty="0">
                <a:solidFill>
                  <a:srgbClr val="000000"/>
                </a:solidFill>
                <a:latin typeface="Arial"/>
                <a:sym typeface="Arial"/>
              </a:rPr>
              <a:t>switched to </a:t>
            </a:r>
            <a:r>
              <a:rPr lang="en-US" kern="0" dirty="0" err="1">
                <a:solidFill>
                  <a:srgbClr val="000000"/>
                </a:solidFill>
                <a:latin typeface="Arial"/>
                <a:sym typeface="Arial"/>
              </a:rPr>
              <a:t>db</a:t>
            </a:r>
            <a:r>
              <a:rPr lang="en-US" kern="0" dirty="0">
                <a:solidFill>
                  <a:srgbClr val="000000"/>
                </a:solidFill>
                <a:latin typeface="Arial"/>
                <a:sym typeface="Arial"/>
              </a:rPr>
              <a:t> </a:t>
            </a:r>
            <a:r>
              <a:rPr lang="en-US" kern="0" dirty="0" err="1">
                <a:solidFill>
                  <a:srgbClr val="000000"/>
                </a:solidFill>
                <a:latin typeface="Arial"/>
                <a:sym typeface="Arial"/>
              </a:rPr>
              <a:t>analises</a:t>
            </a:r>
            <a:endParaRPr lang="en-US"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&gt; </a:t>
            </a:r>
            <a:r>
              <a:rPr lang="en-US" i="0" kern="0" dirty="0" err="1">
                <a:solidFill>
                  <a:srgbClr val="000000"/>
                </a:solidFill>
                <a:latin typeface="Arial"/>
                <a:sym typeface="Arial"/>
              </a:rPr>
              <a:t>db.createCollection</a:t>
            </a:r>
            <a:r>
              <a:rPr lang="en-US" b="0" i="0" kern="0" dirty="0">
                <a:solidFill>
                  <a:srgbClr val="000000"/>
                </a:solidFill>
                <a:latin typeface="Arial"/>
                <a:sym typeface="Arial"/>
              </a:rPr>
              <a:t>(“</a:t>
            </a:r>
            <a:r>
              <a:rPr lang="en-US" b="0" i="0" kern="0" dirty="0" err="1">
                <a:solidFill>
                  <a:srgbClr val="000000"/>
                </a:solidFill>
                <a:latin typeface="Arial"/>
                <a:sym typeface="Arial"/>
              </a:rPr>
              <a:t>restaurantes</a:t>
            </a:r>
            <a:r>
              <a:rPr lang="en-US" b="0" i="0" kern="0" dirty="0">
                <a:solidFill>
                  <a:srgbClr val="000000"/>
                </a:solidFill>
                <a:latin typeface="Arial"/>
                <a:sym typeface="Arial"/>
              </a:rPr>
              <a:t>")</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64650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Collections</a:t>
            </a:r>
            <a:endParaRPr lang="en-US" dirty="0"/>
          </a:p>
        </p:txBody>
      </p:sp>
      <p:sp>
        <p:nvSpPr>
          <p:cNvPr id="4" name="CaixaDeTexto 5"/>
          <p:cNvSpPr txBox="1"/>
          <p:nvPr/>
        </p:nvSpPr>
        <p:spPr>
          <a:xfrm>
            <a:off x="755447" y="1344826"/>
            <a:ext cx="7331347" cy="193865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Exibindo as Coleções: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Criação automática de Coleções:</a:t>
            </a:r>
          </a:p>
        </p:txBody>
      </p:sp>
      <p:sp>
        <p:nvSpPr>
          <p:cNvPr id="5" name="Rectangle 4"/>
          <p:cNvSpPr/>
          <p:nvPr/>
        </p:nvSpPr>
        <p:spPr>
          <a:xfrm>
            <a:off x="884471" y="1891954"/>
            <a:ext cx="7567027" cy="59577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show </a:t>
            </a:r>
            <a:r>
              <a:rPr lang="en-US" b="0" i="0" kern="0" dirty="0">
                <a:solidFill>
                  <a:srgbClr val="000000"/>
                </a:solidFill>
                <a:latin typeface="Arial"/>
                <a:sym typeface="Arial"/>
              </a:rPr>
              <a:t>collections</a:t>
            </a:r>
            <a:endParaRPr lang="pt-BR" sz="2000" i="0" kern="0" dirty="0">
              <a:solidFill>
                <a:srgbClr val="000000"/>
              </a:solidFill>
              <a:latin typeface="Arial"/>
              <a:sym typeface="Arial"/>
            </a:endParaRPr>
          </a:p>
        </p:txBody>
      </p:sp>
      <p:sp>
        <p:nvSpPr>
          <p:cNvPr id="8" name="Rectangle 7"/>
          <p:cNvSpPr/>
          <p:nvPr/>
        </p:nvSpPr>
        <p:spPr>
          <a:xfrm>
            <a:off x="884471" y="3510735"/>
            <a:ext cx="7567027" cy="223090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db.faculdades.insert</a:t>
            </a:r>
            <a:r>
              <a:rPr lang="en-US" b="0" i="0" kern="0" dirty="0">
                <a:solidFill>
                  <a:srgbClr val="000000"/>
                </a:solidFill>
                <a:latin typeface="Arial"/>
                <a:sym typeface="Arial"/>
              </a:rPr>
              <a:t>({"name" : “</a:t>
            </a:r>
            <a:r>
              <a:rPr lang="en-US" b="0" i="0" kern="0" dirty="0" err="1">
                <a:solidFill>
                  <a:srgbClr val="000000"/>
                </a:solidFill>
                <a:latin typeface="Arial"/>
                <a:sym typeface="Arial"/>
              </a:rPr>
              <a:t>fiap</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a:t>
            </a:r>
            <a:r>
              <a:rPr lang="en-US" i="0" kern="0" dirty="0">
                <a:solidFill>
                  <a:srgbClr val="000000"/>
                </a:solidFill>
                <a:latin typeface="Arial"/>
                <a:sym typeface="Arial"/>
              </a:rPr>
              <a:t> show collections</a:t>
            </a: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mycol</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restaurantes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system.indexes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faculdades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129422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Collections</a:t>
            </a:r>
            <a:endParaRPr lang="en-US" dirty="0"/>
          </a:p>
        </p:txBody>
      </p:sp>
      <p:sp>
        <p:nvSpPr>
          <p:cNvPr id="4" name="CaixaDeTexto 5"/>
          <p:cNvSpPr txBox="1"/>
          <p:nvPr/>
        </p:nvSpPr>
        <p:spPr>
          <a:xfrm>
            <a:off x="755447" y="1344826"/>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Outras funções de Coleções: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Maiores informações: </a:t>
            </a:r>
            <a:r>
              <a:rPr lang="pt-BR" sz="2000" b="0" i="0" kern="0" dirty="0">
                <a:solidFill>
                  <a:srgbClr val="000000"/>
                </a:solidFill>
                <a:latin typeface="Arial"/>
                <a:cs typeface="Arial"/>
                <a:sym typeface="Arial"/>
                <a:hlinkClick r:id="rId3"/>
              </a:rPr>
              <a:t>https://docs.mongodb.com/manual/reference/method/js-collection/</a:t>
            </a:r>
            <a:r>
              <a:rPr lang="pt-BR" sz="2000" b="0" i="0" kern="0" dirty="0">
                <a:solidFill>
                  <a:srgbClr val="000000"/>
                </a:solidFill>
                <a:latin typeface="Arial"/>
                <a:cs typeface="Arial"/>
                <a:sym typeface="Arial"/>
              </a:rPr>
              <a:t> </a:t>
            </a:r>
          </a:p>
        </p:txBody>
      </p:sp>
      <p:sp>
        <p:nvSpPr>
          <p:cNvPr id="5" name="Rectangle 4"/>
          <p:cNvSpPr/>
          <p:nvPr/>
        </p:nvSpPr>
        <p:spPr>
          <a:xfrm>
            <a:off x="884471" y="1891953"/>
            <a:ext cx="7567027" cy="19910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db.collection.count</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db.collection.dataSize</a:t>
            </a:r>
            <a:r>
              <a:rPr lang="pt-BR"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db.collection.deleteOne</a:t>
            </a:r>
            <a:r>
              <a:rPr lang="pt-BR"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db.collection.deleteMany</a:t>
            </a:r>
            <a:r>
              <a:rPr lang="pt-BR"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db.collection.distinct</a:t>
            </a:r>
            <a:r>
              <a:rPr lang="pt-BR"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a:t>
            </a:r>
            <a:r>
              <a:rPr lang="pt-BR" i="0" kern="0" dirty="0">
                <a:solidFill>
                  <a:srgbClr val="000000"/>
                </a:solidFill>
                <a:latin typeface="Arial"/>
                <a:sym typeface="Arial"/>
              </a:rPr>
              <a:t> </a:t>
            </a:r>
            <a:r>
              <a:rPr lang="pt-BR" i="0" kern="0" dirty="0" err="1">
                <a:solidFill>
                  <a:srgbClr val="000000"/>
                </a:solidFill>
                <a:latin typeface="Arial"/>
                <a:sym typeface="Arial"/>
              </a:rPr>
              <a:t>db.collection.explain</a:t>
            </a:r>
            <a:r>
              <a:rPr lang="pt-BR" i="0" kern="0" dirty="0">
                <a:solidFill>
                  <a:srgbClr val="000000"/>
                </a:solidFill>
                <a:latin typeface="Arial"/>
                <a:sym typeface="Arial"/>
              </a:rPr>
              <a:t>()</a:t>
            </a:r>
          </a:p>
        </p:txBody>
      </p:sp>
    </p:spTree>
    <p:extLst>
      <p:ext uri="{BB962C8B-B14F-4D97-AF65-F5344CB8AC3E}">
        <p14:creationId xmlns:p14="http://schemas.microsoft.com/office/powerpoint/2010/main" val="1229281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Collections</a:t>
            </a:r>
            <a:endParaRPr lang="en-US" dirty="0"/>
          </a:p>
        </p:txBody>
      </p:sp>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as Coleções: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Exemplo de remoção de Coleções:</a:t>
            </a:r>
          </a:p>
        </p:txBody>
      </p:sp>
      <p:sp>
        <p:nvSpPr>
          <p:cNvPr id="5" name="Rectangle 4"/>
          <p:cNvSpPr/>
          <p:nvPr/>
        </p:nvSpPr>
        <p:spPr>
          <a:xfrm>
            <a:off x="884471" y="1891954"/>
            <a:ext cx="7567027" cy="59577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db.collection.drop</a:t>
            </a:r>
            <a:r>
              <a:rPr lang="en-US" i="0" kern="0" dirty="0">
                <a:solidFill>
                  <a:srgbClr val="000000"/>
                </a:solidFill>
                <a:latin typeface="Arial"/>
                <a:sym typeface="Arial"/>
              </a:rPr>
              <a:t>()</a:t>
            </a:r>
            <a:endParaRPr lang="pt-BR" sz="2000" i="0" kern="0" dirty="0">
              <a:solidFill>
                <a:srgbClr val="000000"/>
              </a:solidFill>
              <a:latin typeface="Arial"/>
              <a:sym typeface="Arial"/>
            </a:endParaRPr>
          </a:p>
        </p:txBody>
      </p:sp>
      <p:sp>
        <p:nvSpPr>
          <p:cNvPr id="8" name="Rectangle 7"/>
          <p:cNvSpPr/>
          <p:nvPr/>
        </p:nvSpPr>
        <p:spPr>
          <a:xfrm>
            <a:off x="884471" y="3034852"/>
            <a:ext cx="7567027" cy="298204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a:solidFill>
                  <a:srgbClr val="000000"/>
                </a:solidFill>
                <a:latin typeface="Arial"/>
                <a:sym typeface="Arial"/>
              </a:rPr>
              <a:t>use </a:t>
            </a:r>
            <a:r>
              <a:rPr lang="en-US" b="0" i="0" kern="0" dirty="0" err="1">
                <a:solidFill>
                  <a:srgbClr val="000000"/>
                </a:solidFill>
                <a:latin typeface="Arial"/>
                <a:sym typeface="Arial"/>
              </a:rPr>
              <a:t>mydb</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kern="0" dirty="0">
                <a:solidFill>
                  <a:srgbClr val="000000"/>
                </a:solidFill>
                <a:latin typeface="Arial"/>
                <a:sym typeface="Arial"/>
              </a:rPr>
              <a:t>switched to </a:t>
            </a:r>
            <a:r>
              <a:rPr lang="en-US" kern="0" dirty="0" err="1">
                <a:solidFill>
                  <a:srgbClr val="000000"/>
                </a:solidFill>
                <a:latin typeface="Arial"/>
                <a:sym typeface="Arial"/>
              </a:rPr>
              <a:t>db</a:t>
            </a:r>
            <a:r>
              <a:rPr lang="en-US" kern="0" dirty="0">
                <a:solidFill>
                  <a:srgbClr val="000000"/>
                </a:solidFill>
                <a:latin typeface="Arial"/>
                <a:sym typeface="Arial"/>
              </a:rPr>
              <a:t> </a:t>
            </a:r>
            <a:r>
              <a:rPr lang="en-US" kern="0" dirty="0" err="1">
                <a:solidFill>
                  <a:srgbClr val="000000"/>
                </a:solidFill>
                <a:latin typeface="Arial"/>
                <a:sym typeface="Arial"/>
              </a:rPr>
              <a:t>mydb</a:t>
            </a:r>
            <a:endParaRPr lang="en-US" kern="0" dirty="0">
              <a:solidFill>
                <a:srgbClr val="000000"/>
              </a:solidFill>
              <a:latin typeface="Arial"/>
              <a:sym typeface="Arial"/>
            </a:endParaRPr>
          </a:p>
          <a:p>
            <a:pPr defTabSz="914217" eaLnBrk="1" fontAlgn="auto" hangingPunct="1">
              <a:spcBef>
                <a:spcPts val="0"/>
              </a:spcBef>
              <a:spcAft>
                <a:spcPts val="0"/>
              </a:spcAft>
              <a:buClr>
                <a:srgbClr val="000000"/>
              </a:buClr>
            </a:pPr>
            <a:endParaRPr lang="en-US"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&gt;show collections</a:t>
            </a: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mycol</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restaurantes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system.indexes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faculdades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err="1">
                <a:solidFill>
                  <a:srgbClr val="000000"/>
                </a:solidFill>
                <a:latin typeface="Arial"/>
                <a:sym typeface="Arial"/>
              </a:rPr>
              <a:t>db.</a:t>
            </a:r>
            <a:r>
              <a:rPr lang="pt-BR" i="0" kern="0" dirty="0" err="1">
                <a:solidFill>
                  <a:srgbClr val="FF0000"/>
                </a:solidFill>
                <a:latin typeface="Arial"/>
                <a:sym typeface="Arial"/>
              </a:rPr>
              <a:t>faculdades</a:t>
            </a:r>
            <a:r>
              <a:rPr lang="pt-BR" i="0" kern="0" dirty="0" err="1">
                <a:solidFill>
                  <a:srgbClr val="000000"/>
                </a:solidFill>
                <a:latin typeface="Arial"/>
                <a:sym typeface="Arial"/>
              </a:rPr>
              <a:t>.drop</a:t>
            </a:r>
            <a:r>
              <a:rPr lang="pt-BR" i="0" kern="0" dirty="0">
                <a:solidFill>
                  <a:srgbClr val="000000"/>
                </a:solidFill>
                <a:latin typeface="Arial"/>
                <a:sym typeface="Arial"/>
              </a:rPr>
              <a:t>() </a:t>
            </a:r>
            <a:endParaRPr lang="pt-BR" sz="2000" i="0" kern="0" dirty="0">
              <a:solidFill>
                <a:srgbClr val="000000"/>
              </a:solidFill>
              <a:latin typeface="Arial"/>
              <a:sym typeface="Arial"/>
            </a:endParaRPr>
          </a:p>
        </p:txBody>
      </p:sp>
    </p:spTree>
    <p:extLst>
      <p:ext uri="{BB962C8B-B14F-4D97-AF65-F5344CB8AC3E}">
        <p14:creationId xmlns:p14="http://schemas.microsoft.com/office/powerpoint/2010/main" val="2573049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9" name="Group 8"/>
          <p:cNvGrpSpPr/>
          <p:nvPr/>
        </p:nvGrpSpPr>
        <p:grpSpPr>
          <a:xfrm>
            <a:off x="1043608" y="1212137"/>
            <a:ext cx="2328592" cy="4664121"/>
            <a:chOff x="696316" y="1200602"/>
            <a:chExt cx="2862961" cy="5673218"/>
          </a:xfrm>
        </p:grpSpPr>
        <p:pic>
          <p:nvPicPr>
            <p:cNvPr id="7" name="Picture 6"/>
            <p:cNvPicPr>
              <a:picLocks noChangeAspect="1"/>
            </p:cNvPicPr>
            <p:nvPr/>
          </p:nvPicPr>
          <p:blipFill rotWithShape="1">
            <a:blip r:embed="rId3"/>
            <a:srcRect l="74093" t="20329" r="-1" b="36792"/>
            <a:stretch/>
          </p:blipFill>
          <p:spPr>
            <a:xfrm>
              <a:off x="983129" y="5607594"/>
              <a:ext cx="1454976" cy="1266226"/>
            </a:xfrm>
            <a:prstGeom prst="rect">
              <a:avLst/>
            </a:prstGeom>
          </p:spPr>
        </p:pic>
        <p:pic>
          <p:nvPicPr>
            <p:cNvPr id="6" name="Picture 5"/>
            <p:cNvPicPr>
              <a:picLocks noChangeAspect="1"/>
            </p:cNvPicPr>
            <p:nvPr/>
          </p:nvPicPr>
          <p:blipFill rotWithShape="1">
            <a:blip r:embed="rId3"/>
            <a:srcRect l="49180" t="20329" r="5302"/>
            <a:stretch/>
          </p:blipFill>
          <p:spPr>
            <a:xfrm>
              <a:off x="1002891" y="3399181"/>
              <a:ext cx="2556386" cy="2352692"/>
            </a:xfrm>
            <a:prstGeom prst="rect">
              <a:avLst/>
            </a:prstGeom>
          </p:spPr>
        </p:pic>
        <p:sp>
          <p:nvSpPr>
            <p:cNvPr id="8" name="Rectangle 7"/>
            <p:cNvSpPr/>
            <p:nvPr/>
          </p:nvSpPr>
          <p:spPr>
            <a:xfrm>
              <a:off x="2438105" y="3536831"/>
              <a:ext cx="1121172" cy="41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3" name="Picture 2"/>
            <p:cNvPicPr>
              <a:picLocks noChangeAspect="1"/>
            </p:cNvPicPr>
            <p:nvPr/>
          </p:nvPicPr>
          <p:blipFill rotWithShape="1">
            <a:blip r:embed="rId3"/>
            <a:srcRect t="20329" r="52746"/>
            <a:stretch/>
          </p:blipFill>
          <p:spPr>
            <a:xfrm>
              <a:off x="696316" y="1200602"/>
              <a:ext cx="2635272" cy="2336229"/>
            </a:xfrm>
            <a:prstGeom prst="rect">
              <a:avLst/>
            </a:prstGeom>
          </p:spPr>
        </p:pic>
      </p:grpSp>
      <p:sp>
        <p:nvSpPr>
          <p:cNvPr id="2" name="Title 1"/>
          <p:cNvSpPr>
            <a:spLocks noGrp="1"/>
          </p:cNvSpPr>
          <p:nvPr>
            <p:ph type="title"/>
          </p:nvPr>
        </p:nvSpPr>
        <p:spPr/>
        <p:txBody>
          <a:bodyPr/>
          <a:lstStyle/>
          <a:p>
            <a:r>
              <a:rPr lang="pt-BR" dirty="0" err="1"/>
              <a:t>Datatypes</a:t>
            </a:r>
            <a:endParaRPr lang="en-US" dirty="0"/>
          </a:p>
        </p:txBody>
      </p:sp>
      <p:pic>
        <p:nvPicPr>
          <p:cNvPr id="5" name="Picture 4"/>
          <p:cNvPicPr>
            <a:picLocks noChangeAspect="1"/>
          </p:cNvPicPr>
          <p:nvPr/>
        </p:nvPicPr>
        <p:blipFill>
          <a:blip r:embed="rId4"/>
          <a:stretch>
            <a:fillRect/>
          </a:stretch>
        </p:blipFill>
        <p:spPr>
          <a:xfrm>
            <a:off x="4038691" y="1241089"/>
            <a:ext cx="4114086" cy="4533113"/>
          </a:xfrm>
          <a:prstGeom prst="rect">
            <a:avLst/>
          </a:prstGeom>
        </p:spPr>
      </p:pic>
    </p:spTree>
    <p:extLst>
      <p:ext uri="{BB962C8B-B14F-4D97-AF65-F5344CB8AC3E}">
        <p14:creationId xmlns:p14="http://schemas.microsoft.com/office/powerpoint/2010/main" val="93408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Documents</a:t>
            </a:r>
            <a:endParaRPr lang="en-US" dirty="0"/>
          </a:p>
        </p:txBody>
      </p:sp>
      <p:pic>
        <p:nvPicPr>
          <p:cNvPr id="3" name="Picture 2"/>
          <p:cNvPicPr>
            <a:picLocks noChangeAspect="1"/>
          </p:cNvPicPr>
          <p:nvPr/>
        </p:nvPicPr>
        <p:blipFill>
          <a:blip r:embed="rId3"/>
          <a:stretch>
            <a:fillRect/>
          </a:stretch>
        </p:blipFill>
        <p:spPr>
          <a:xfrm>
            <a:off x="894581" y="1299877"/>
            <a:ext cx="7141921" cy="4470637"/>
          </a:xfrm>
          <a:prstGeom prst="rect">
            <a:avLst/>
          </a:prstGeom>
        </p:spPr>
      </p:pic>
    </p:spTree>
    <p:extLst>
      <p:ext uri="{BB962C8B-B14F-4D97-AF65-F5344CB8AC3E}">
        <p14:creationId xmlns:p14="http://schemas.microsoft.com/office/powerpoint/2010/main" val="3752738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Documents</a:t>
            </a:r>
            <a:endParaRPr lang="en-US" dirty="0"/>
          </a:p>
        </p:txBody>
      </p:sp>
      <p:sp>
        <p:nvSpPr>
          <p:cNvPr id="4" name="CaixaDeTexto 5"/>
          <p:cNvSpPr txBox="1"/>
          <p:nvPr/>
        </p:nvSpPr>
        <p:spPr>
          <a:xfrm>
            <a:off x="755447" y="1344826"/>
            <a:ext cx="7331347" cy="440044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Documentos: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Exemplo: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5" name="Rectangle 4"/>
          <p:cNvSpPr/>
          <p:nvPr/>
        </p:nvSpPr>
        <p:spPr>
          <a:xfrm>
            <a:off x="884471" y="1891954"/>
            <a:ext cx="7567027" cy="43848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db.collection.insert</a:t>
            </a:r>
            <a:r>
              <a:rPr lang="en-US" b="0" i="0" kern="0" dirty="0">
                <a:solidFill>
                  <a:srgbClr val="000000"/>
                </a:solidFill>
                <a:latin typeface="Arial"/>
                <a:sym typeface="Arial"/>
              </a:rPr>
              <a:t>(document)</a:t>
            </a:r>
            <a:endParaRPr lang="pt-BR" sz="2000" b="0" i="0" kern="0" dirty="0">
              <a:solidFill>
                <a:srgbClr val="000000"/>
              </a:solidFill>
              <a:latin typeface="Arial"/>
              <a:sym typeface="Arial"/>
            </a:endParaRPr>
          </a:p>
        </p:txBody>
      </p:sp>
      <p:sp>
        <p:nvSpPr>
          <p:cNvPr id="7" name="Rectangle 6"/>
          <p:cNvSpPr/>
          <p:nvPr/>
        </p:nvSpPr>
        <p:spPr>
          <a:xfrm>
            <a:off x="884471" y="3325544"/>
            <a:ext cx="7567027" cy="270117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a:t>
            </a:r>
            <a:r>
              <a:rPr lang="en-US" i="0" kern="0" dirty="0" err="1">
                <a:solidFill>
                  <a:srgbClr val="FF0000"/>
                </a:solidFill>
                <a:latin typeface="Arial"/>
                <a:sym typeface="Arial"/>
              </a:rPr>
              <a:t>mycol</a:t>
            </a:r>
            <a:r>
              <a:rPr lang="en-US" i="0" kern="0" dirty="0" err="1">
                <a:solidFill>
                  <a:srgbClr val="000000"/>
                </a:solidFill>
                <a:latin typeface="Arial"/>
                <a:sym typeface="Arial"/>
              </a:rPr>
              <a:t>.insert</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a:t>
            </a:r>
            <a:r>
              <a:rPr lang="en-US" b="0" i="0" kern="0" dirty="0" err="1">
                <a:solidFill>
                  <a:srgbClr val="000000"/>
                </a:solidFill>
                <a:latin typeface="Arial"/>
                <a:sym typeface="Arial"/>
              </a:rPr>
              <a:t>ObjectId</a:t>
            </a:r>
            <a:r>
              <a:rPr lang="en-US" b="0" i="0" kern="0" dirty="0">
                <a:solidFill>
                  <a:srgbClr val="000000"/>
                </a:solidFill>
                <a:latin typeface="Arial"/>
                <a:sym typeface="Arial"/>
              </a:rPr>
              <a:t>(7df78ad8902c),</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title: 'MongoDB Overview',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description: 'MongoDB is no </a:t>
            </a:r>
            <a:r>
              <a:rPr lang="en-US" b="0" i="0" kern="0" dirty="0" err="1">
                <a:solidFill>
                  <a:srgbClr val="000000"/>
                </a:solidFill>
                <a:latin typeface="Arial"/>
                <a:sym typeface="Arial"/>
              </a:rPr>
              <a:t>sql</a:t>
            </a:r>
            <a:r>
              <a:rPr lang="en-US" b="0" i="0" kern="0" dirty="0">
                <a:solidFill>
                  <a:srgbClr val="000000"/>
                </a:solidFill>
                <a:latin typeface="Arial"/>
                <a:sym typeface="Arial"/>
              </a:rPr>
              <a:t> database',</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by: 'tutorials point',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url: 'http://www.tutorialspoint.com',</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tags: ['</a:t>
            </a:r>
            <a:r>
              <a:rPr lang="en-US" b="0" i="0" kern="0" dirty="0" err="1">
                <a:solidFill>
                  <a:srgbClr val="000000"/>
                </a:solidFill>
                <a:latin typeface="Arial"/>
                <a:sym typeface="Arial"/>
              </a:rPr>
              <a:t>mongodb</a:t>
            </a:r>
            <a:r>
              <a:rPr lang="en-US" b="0" i="0" kern="0" dirty="0">
                <a:solidFill>
                  <a:srgbClr val="000000"/>
                </a:solidFill>
                <a:latin typeface="Arial"/>
                <a:sym typeface="Arial"/>
              </a:rPr>
              <a:t>', 'database', 'NoSQL'],</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likes: 100</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2526952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6"/>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Importar dados de mais de 3 mil restaurantes: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Crie uma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chamada restaurantes;</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Sai do </a:t>
            </a:r>
            <a:r>
              <a:rPr lang="pt-BR" sz="2000" b="0" i="0" kern="0" dirty="0" err="1">
                <a:solidFill>
                  <a:srgbClr val="000000"/>
                </a:solidFill>
                <a:latin typeface="Arial"/>
                <a:cs typeface="Arial"/>
                <a:sym typeface="Arial"/>
              </a:rPr>
              <a:t>prompt</a:t>
            </a:r>
            <a:r>
              <a:rPr lang="pt-BR" sz="2000" b="0" i="0" kern="0" dirty="0">
                <a:solidFill>
                  <a:srgbClr val="000000"/>
                </a:solidFill>
                <a:latin typeface="Arial"/>
                <a:cs typeface="Arial"/>
                <a:sym typeface="Arial"/>
              </a:rPr>
              <a:t> do Mongo e vá para o sistema operacional;</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Via linha de comando, execute: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endParaRPr lang="pt-BR" sz="2000" b="0" i="0" kern="0" dirty="0">
              <a:solidFill>
                <a:srgbClr val="000000"/>
              </a:solidFill>
              <a:latin typeface="Arial"/>
              <a:cs typeface="Arial"/>
              <a:sym typeface="Arial"/>
            </a:endParaRPr>
          </a:p>
        </p:txBody>
      </p:sp>
      <p:sp>
        <p:nvSpPr>
          <p:cNvPr id="5" name="Rectangle 4"/>
          <p:cNvSpPr/>
          <p:nvPr/>
        </p:nvSpPr>
        <p:spPr>
          <a:xfrm>
            <a:off x="885966" y="3844541"/>
            <a:ext cx="7229399" cy="123183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fr-FR" i="0" kern="0" dirty="0" err="1">
                <a:solidFill>
                  <a:srgbClr val="000000"/>
                </a:solidFill>
                <a:latin typeface="Arial"/>
                <a:sym typeface="Arial"/>
              </a:rPr>
              <a:t>mongoimport</a:t>
            </a:r>
            <a:r>
              <a:rPr lang="fr-FR" b="0" i="0" kern="0" dirty="0">
                <a:solidFill>
                  <a:srgbClr val="000000"/>
                </a:solidFill>
                <a:latin typeface="Arial"/>
                <a:sym typeface="Arial"/>
              </a:rPr>
              <a:t> --</a:t>
            </a:r>
            <a:r>
              <a:rPr lang="fr-FR" b="0" i="0" kern="0" dirty="0" err="1">
                <a:solidFill>
                  <a:srgbClr val="000000"/>
                </a:solidFill>
                <a:latin typeface="Arial"/>
                <a:sym typeface="Arial"/>
              </a:rPr>
              <a:t>db</a:t>
            </a:r>
            <a:r>
              <a:rPr lang="fr-FR" b="0" i="0" kern="0" dirty="0">
                <a:solidFill>
                  <a:srgbClr val="000000"/>
                </a:solidFill>
                <a:latin typeface="Arial"/>
                <a:sym typeface="Arial"/>
              </a:rPr>
              <a:t> </a:t>
            </a:r>
            <a:r>
              <a:rPr lang="fr-FR" i="0" kern="0" dirty="0" err="1">
                <a:solidFill>
                  <a:srgbClr val="000000"/>
                </a:solidFill>
                <a:latin typeface="Arial"/>
                <a:sym typeface="Arial"/>
              </a:rPr>
              <a:t>analises</a:t>
            </a:r>
            <a:r>
              <a:rPr lang="fr-FR"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fr-FR" b="0" i="0" kern="0" dirty="0">
                <a:solidFill>
                  <a:srgbClr val="000000"/>
                </a:solidFill>
                <a:latin typeface="Arial"/>
                <a:sym typeface="Arial"/>
              </a:rPr>
              <a:t>                        --collection </a:t>
            </a:r>
            <a:r>
              <a:rPr lang="fr-FR" i="0" kern="0" dirty="0" err="1">
                <a:solidFill>
                  <a:srgbClr val="000000"/>
                </a:solidFill>
                <a:latin typeface="Arial"/>
                <a:sym typeface="Arial"/>
              </a:rPr>
              <a:t>restaurantes</a:t>
            </a:r>
            <a:r>
              <a:rPr lang="fr-FR"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fr-FR" b="0" i="0" kern="0" dirty="0">
                <a:solidFill>
                  <a:srgbClr val="000000"/>
                </a:solidFill>
                <a:latin typeface="Arial"/>
                <a:sym typeface="Arial"/>
              </a:rPr>
              <a:t>                        --file /</a:t>
            </a:r>
            <a:r>
              <a:rPr lang="fr-FR" b="0" i="0" kern="0" dirty="0" err="1">
                <a:solidFill>
                  <a:srgbClr val="000000"/>
                </a:solidFill>
                <a:latin typeface="Arial"/>
                <a:sym typeface="Arial"/>
              </a:rPr>
              <a:t>NoSQL</a:t>
            </a:r>
            <a:r>
              <a:rPr lang="fr-FR" b="0" i="0" kern="0" dirty="0">
                <a:solidFill>
                  <a:srgbClr val="000000"/>
                </a:solidFill>
                <a:latin typeface="Arial"/>
                <a:sym typeface="Arial"/>
              </a:rPr>
              <a:t>/</a:t>
            </a:r>
            <a:r>
              <a:rPr lang="fr-FR" b="0" i="0" kern="0" dirty="0" err="1">
                <a:solidFill>
                  <a:srgbClr val="000000"/>
                </a:solidFill>
                <a:latin typeface="Arial"/>
                <a:sym typeface="Arial"/>
              </a:rPr>
              <a:t>MongoDB</a:t>
            </a:r>
            <a:r>
              <a:rPr lang="fr-FR" b="0" i="0" kern="0" dirty="0">
                <a:solidFill>
                  <a:srgbClr val="000000"/>
                </a:solidFill>
                <a:latin typeface="Arial"/>
                <a:sym typeface="Arial"/>
              </a:rPr>
              <a:t>/</a:t>
            </a:r>
            <a:r>
              <a:rPr lang="fr-FR" b="0" i="0" kern="0" dirty="0" err="1">
                <a:solidFill>
                  <a:srgbClr val="000000"/>
                </a:solidFill>
                <a:latin typeface="Arial"/>
                <a:sym typeface="Arial"/>
              </a:rPr>
              <a:t>restaurants.json</a:t>
            </a:r>
            <a:endParaRPr lang="fr-FR" b="0" i="0" kern="0" dirty="0">
              <a:solidFill>
                <a:srgbClr val="000000"/>
              </a:solidFill>
              <a:latin typeface="Arial"/>
              <a:sym typeface="Arial"/>
            </a:endParaRPr>
          </a:p>
        </p:txBody>
      </p:sp>
    </p:spTree>
    <p:extLst>
      <p:ext uri="{BB962C8B-B14F-4D97-AF65-F5344CB8AC3E}">
        <p14:creationId xmlns:p14="http://schemas.microsoft.com/office/powerpoint/2010/main" val="304955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611560" y="1090756"/>
            <a:ext cx="8230369" cy="4676487"/>
          </a:xfrm>
        </p:spPr>
        <p:txBody>
          <a:bodyPr>
            <a:noAutofit/>
          </a:bodyPr>
          <a:lstStyle/>
          <a:p>
            <a:pPr marL="914400" lvl="2" indent="0" algn="just">
              <a:buNone/>
            </a:pPr>
            <a:r>
              <a:rPr lang="pt-BR" altLang="pt-BR" sz="2400" i="0" dirty="0"/>
              <a:t>Fazendo uma analogia com Relacional</a:t>
            </a:r>
          </a:p>
          <a:p>
            <a:pPr marL="914400" lvl="2" indent="0" algn="just">
              <a:buNone/>
            </a:pPr>
            <a:endParaRPr lang="pt-BR" altLang="pt-BR" sz="2400" b="0" i="0" dirty="0"/>
          </a:p>
          <a:p>
            <a:pPr marL="914400" lvl="2" indent="0" algn="just">
              <a:buNone/>
            </a:pPr>
            <a:r>
              <a:rPr lang="pt-BR" altLang="pt-BR" sz="2400" b="0" i="0" dirty="0"/>
              <a:t>Relacional 		Orientado a Documento</a:t>
            </a:r>
          </a:p>
          <a:p>
            <a:pPr marL="914400" lvl="2" indent="0" algn="just">
              <a:buNone/>
            </a:pPr>
            <a:r>
              <a:rPr lang="pt-BR" altLang="pt-BR" sz="2400" b="0" i="0" dirty="0"/>
              <a:t>Tabelas		Coleções</a:t>
            </a:r>
          </a:p>
          <a:p>
            <a:pPr marL="914400" lvl="2" indent="0" algn="just">
              <a:buNone/>
            </a:pPr>
            <a:r>
              <a:rPr lang="pt-BR" altLang="pt-BR" sz="2400" b="0" i="0" dirty="0"/>
              <a:t>Linhas			Documentos</a:t>
            </a:r>
          </a:p>
          <a:p>
            <a:pPr marL="914400" lvl="2" indent="0" algn="just">
              <a:buNone/>
            </a:pPr>
            <a:r>
              <a:rPr lang="pt-BR" altLang="pt-BR" sz="2400" b="0" i="0" dirty="0"/>
              <a:t>Colunas 		Campos</a:t>
            </a:r>
          </a:p>
          <a:p>
            <a:pPr lvl="2" algn="just"/>
            <a:endParaRPr lang="pt-BR" altLang="pt-BR" sz="24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2742780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Datatypes</a:t>
            </a:r>
            <a:endParaRPr lang="en-US" dirty="0"/>
          </a:p>
        </p:txBody>
      </p:sp>
      <p:pic>
        <p:nvPicPr>
          <p:cNvPr id="5" name="Picture 4"/>
          <p:cNvPicPr>
            <a:picLocks noChangeAspect="1"/>
          </p:cNvPicPr>
          <p:nvPr/>
        </p:nvPicPr>
        <p:blipFill>
          <a:blip r:embed="rId3"/>
          <a:stretch>
            <a:fillRect/>
          </a:stretch>
        </p:blipFill>
        <p:spPr>
          <a:xfrm>
            <a:off x="4038691" y="1241089"/>
            <a:ext cx="4114086" cy="4533113"/>
          </a:xfrm>
          <a:prstGeom prst="rect">
            <a:avLst/>
          </a:prstGeom>
        </p:spPr>
      </p:pic>
      <p:grpSp>
        <p:nvGrpSpPr>
          <p:cNvPr id="9" name="Group 8"/>
          <p:cNvGrpSpPr/>
          <p:nvPr/>
        </p:nvGrpSpPr>
        <p:grpSpPr>
          <a:xfrm>
            <a:off x="961620" y="1033869"/>
            <a:ext cx="2862464" cy="5672233"/>
            <a:chOff x="696316" y="1200602"/>
            <a:chExt cx="2862961" cy="5673218"/>
          </a:xfrm>
        </p:grpSpPr>
        <p:pic>
          <p:nvPicPr>
            <p:cNvPr id="7" name="Picture 6"/>
            <p:cNvPicPr>
              <a:picLocks noChangeAspect="1"/>
            </p:cNvPicPr>
            <p:nvPr/>
          </p:nvPicPr>
          <p:blipFill rotWithShape="1">
            <a:blip r:embed="rId4"/>
            <a:srcRect l="74093" t="20329" r="-1" b="36792"/>
            <a:stretch/>
          </p:blipFill>
          <p:spPr>
            <a:xfrm>
              <a:off x="983129" y="5607594"/>
              <a:ext cx="1454976" cy="1266226"/>
            </a:xfrm>
            <a:prstGeom prst="rect">
              <a:avLst/>
            </a:prstGeom>
          </p:spPr>
        </p:pic>
        <p:pic>
          <p:nvPicPr>
            <p:cNvPr id="6" name="Picture 5"/>
            <p:cNvPicPr>
              <a:picLocks noChangeAspect="1"/>
            </p:cNvPicPr>
            <p:nvPr/>
          </p:nvPicPr>
          <p:blipFill rotWithShape="1">
            <a:blip r:embed="rId4"/>
            <a:srcRect l="49180" t="20329" r="5302"/>
            <a:stretch/>
          </p:blipFill>
          <p:spPr>
            <a:xfrm>
              <a:off x="1002891" y="3399181"/>
              <a:ext cx="2556386" cy="2352692"/>
            </a:xfrm>
            <a:prstGeom prst="rect">
              <a:avLst/>
            </a:prstGeom>
          </p:spPr>
        </p:pic>
        <p:sp>
          <p:nvSpPr>
            <p:cNvPr id="8" name="Rectangle 7"/>
            <p:cNvSpPr/>
            <p:nvPr/>
          </p:nvSpPr>
          <p:spPr>
            <a:xfrm>
              <a:off x="2438105" y="3536831"/>
              <a:ext cx="1121172" cy="41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3" name="Picture 2"/>
            <p:cNvPicPr>
              <a:picLocks noChangeAspect="1"/>
            </p:cNvPicPr>
            <p:nvPr/>
          </p:nvPicPr>
          <p:blipFill rotWithShape="1">
            <a:blip r:embed="rId4"/>
            <a:srcRect t="20329" r="52746"/>
            <a:stretch/>
          </p:blipFill>
          <p:spPr>
            <a:xfrm>
              <a:off x="696316" y="1200602"/>
              <a:ext cx="2635272" cy="2336229"/>
            </a:xfrm>
            <a:prstGeom prst="rect">
              <a:avLst/>
            </a:prstGeom>
          </p:spPr>
        </p:pic>
      </p:grpSp>
      <p:sp>
        <p:nvSpPr>
          <p:cNvPr id="4" name="Rectangle 3"/>
          <p:cNvSpPr/>
          <p:nvPr/>
        </p:nvSpPr>
        <p:spPr>
          <a:xfrm>
            <a:off x="1091192" y="2694303"/>
            <a:ext cx="1611915" cy="2652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0" name="Rectangle 9"/>
          <p:cNvSpPr/>
          <p:nvPr/>
        </p:nvSpPr>
        <p:spPr>
          <a:xfrm>
            <a:off x="1091192" y="4614331"/>
            <a:ext cx="1611915" cy="2652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850991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9" name="Rectangle 8"/>
          <p:cNvSpPr/>
          <p:nvPr/>
        </p:nvSpPr>
        <p:spPr>
          <a:xfrm>
            <a:off x="815659" y="1626529"/>
            <a:ext cx="7567027" cy="437070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654321,</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first_name</a:t>
            </a:r>
            <a:r>
              <a:rPr lang="en-US" b="0" i="0" kern="0" dirty="0">
                <a:solidFill>
                  <a:srgbClr val="000000"/>
                </a:solidFill>
                <a:latin typeface="Arial"/>
                <a:sym typeface="Arial"/>
              </a:rPr>
              <a:t>" : "John",</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last_name</a:t>
            </a:r>
            <a:r>
              <a:rPr lang="en-US" b="0" i="0" kern="0" dirty="0">
                <a:solidFill>
                  <a:srgbClr val="000000"/>
                </a:solidFill>
                <a:latin typeface="Arial"/>
                <a:sym typeface="Arial"/>
              </a:rPr>
              <a:t>" : "Doe",</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interested_by</a:t>
            </a:r>
            <a:r>
              <a:rPr lang="en-US" b="0" i="0" kern="0" dirty="0">
                <a:solidFill>
                  <a:srgbClr val="000000"/>
                </a:solidFill>
                <a:latin typeface="Arial"/>
                <a:sym typeface="Arial"/>
              </a:rPr>
              <a:t>" : [ "electronics", "sports", "music"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"address"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"name" : "John Doe",</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"company" : "</a:t>
            </a:r>
            <a:r>
              <a:rPr lang="en-US" b="0" i="0" kern="0" dirty="0" err="1">
                <a:solidFill>
                  <a:srgbClr val="000000"/>
                </a:solidFill>
                <a:latin typeface="Arial"/>
                <a:sym typeface="Arial"/>
              </a:rPr>
              <a:t>Resultri</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"street" : "1015 </a:t>
            </a:r>
            <a:r>
              <a:rPr lang="en-US" b="0" i="0" kern="0" dirty="0" err="1">
                <a:solidFill>
                  <a:srgbClr val="000000"/>
                </a:solidFill>
                <a:latin typeface="Arial"/>
                <a:sym typeface="Arial"/>
              </a:rPr>
              <a:t>Mapple</a:t>
            </a:r>
            <a:r>
              <a:rPr lang="en-US" b="0" i="0" kern="0" dirty="0">
                <a:solidFill>
                  <a:srgbClr val="000000"/>
                </a:solidFill>
                <a:latin typeface="Arial"/>
                <a:sym typeface="Arial"/>
              </a:rPr>
              <a:t> Street",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"city" : "San Francisco",</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"state" : "CA",</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zip_code</a:t>
            </a:r>
            <a:r>
              <a:rPr lang="en-US" b="0" i="0" kern="0" dirty="0">
                <a:solidFill>
                  <a:srgbClr val="000000"/>
                </a:solidFill>
                <a:latin typeface="Arial"/>
                <a:sym typeface="Arial"/>
              </a:rPr>
              <a:t>" : 94105</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
        <p:nvSpPr>
          <p:cNvPr id="2" name="Title 1"/>
          <p:cNvSpPr>
            <a:spLocks noGrp="1"/>
          </p:cNvSpPr>
          <p:nvPr>
            <p:ph type="title"/>
          </p:nvPr>
        </p:nvSpPr>
        <p:spPr>
          <a:xfrm>
            <a:off x="444423" y="266582"/>
            <a:ext cx="7007683" cy="455621"/>
          </a:xfrm>
        </p:spPr>
        <p:txBody>
          <a:bodyPr/>
          <a:lstStyle/>
          <a:p>
            <a:r>
              <a:rPr lang="pt-BR" dirty="0"/>
              <a:t>Trabalhando com </a:t>
            </a:r>
            <a:r>
              <a:rPr lang="pt-BR" dirty="0" err="1"/>
              <a:t>Arrays</a:t>
            </a:r>
            <a:endParaRPr lang="en-US" dirty="0"/>
          </a:p>
        </p:txBody>
      </p:sp>
      <p:sp>
        <p:nvSpPr>
          <p:cNvPr id="7" name="Rectangle 6"/>
          <p:cNvSpPr/>
          <p:nvPr/>
        </p:nvSpPr>
        <p:spPr>
          <a:xfrm>
            <a:off x="481699" y="2979252"/>
            <a:ext cx="5760703" cy="275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2024496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6" name="Rectangle 5"/>
          <p:cNvSpPr/>
          <p:nvPr/>
        </p:nvSpPr>
        <p:spPr>
          <a:xfrm>
            <a:off x="904134" y="826363"/>
            <a:ext cx="7567027" cy="587866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"_id" : 45218468309,</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"date" : </a:t>
            </a:r>
            <a:r>
              <a:rPr lang="en-US" sz="1100" b="0" i="0" kern="0" dirty="0" err="1">
                <a:solidFill>
                  <a:srgbClr val="000000"/>
                </a:solidFill>
                <a:latin typeface="Arial"/>
                <a:sym typeface="Arial"/>
              </a:rPr>
              <a:t>ISODate</a:t>
            </a:r>
            <a:r>
              <a:rPr lang="en-US" sz="1100" b="0" i="0" kern="0" dirty="0">
                <a:solidFill>
                  <a:srgbClr val="000000"/>
                </a:solidFill>
                <a:latin typeface="Arial"/>
                <a:sym typeface="Arial"/>
              </a:rPr>
              <a:t>("2015-01-28T09:40:50.615Z"),</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"customer" :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"id" : 654321,</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"name" : "John Doe"</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ship_to</a:t>
            </a:r>
            <a:r>
              <a:rPr lang="en-US" sz="1100"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"name" : "John Doe",</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"company" : "</a:t>
            </a:r>
            <a:r>
              <a:rPr lang="en-US" sz="1100" b="0" i="0" kern="0" dirty="0" err="1">
                <a:solidFill>
                  <a:srgbClr val="000000"/>
                </a:solidFill>
                <a:latin typeface="Arial"/>
                <a:sym typeface="Arial"/>
              </a:rPr>
              <a:t>Resultri</a:t>
            </a:r>
            <a:r>
              <a:rPr lang="en-US" sz="11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"street" : "1015 </a:t>
            </a:r>
            <a:r>
              <a:rPr lang="en-US" sz="1100" b="0" i="0" kern="0" dirty="0" err="1">
                <a:solidFill>
                  <a:srgbClr val="000000"/>
                </a:solidFill>
                <a:latin typeface="Arial"/>
                <a:sym typeface="Arial"/>
              </a:rPr>
              <a:t>Mapple</a:t>
            </a:r>
            <a:r>
              <a:rPr lang="en-US" sz="1100" b="0" i="0" kern="0" dirty="0">
                <a:solidFill>
                  <a:srgbClr val="000000"/>
                </a:solidFill>
                <a:latin typeface="Arial"/>
                <a:sym typeface="Arial"/>
              </a:rPr>
              <a:t> Street",</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"city" : "San Francisco",</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"state" : "CA",</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zip_code</a:t>
            </a:r>
            <a:r>
              <a:rPr lang="en-US" sz="1100" b="0" i="0" kern="0" dirty="0">
                <a:solidFill>
                  <a:srgbClr val="000000"/>
                </a:solidFill>
                <a:latin typeface="Arial"/>
                <a:sym typeface="Arial"/>
              </a:rPr>
              <a:t>" : 94105</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"items" :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sku</a:t>
            </a:r>
            <a:r>
              <a:rPr lang="en-US" sz="1100" b="0" i="0" kern="0" dirty="0">
                <a:solidFill>
                  <a:srgbClr val="000000"/>
                </a:solidFill>
                <a:latin typeface="Arial"/>
                <a:sym typeface="Arial"/>
              </a:rPr>
              <a:t>" : "WA34R",</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"description" : "Wireless Qwerty Keyboard",</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"quantity" : 1,</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unit_price</a:t>
            </a:r>
            <a:r>
              <a:rPr lang="en-US" sz="1100" b="0" i="0" kern="0" dirty="0">
                <a:solidFill>
                  <a:srgbClr val="000000"/>
                </a:solidFill>
                <a:latin typeface="Arial"/>
                <a:sym typeface="Arial"/>
              </a:rPr>
              <a:t>" : 41.5,</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"price" : 41.5,</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"vat" : 20</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sku</a:t>
            </a:r>
            <a:r>
              <a:rPr lang="en-US" sz="1100" b="0" i="0" kern="0" dirty="0">
                <a:solidFill>
                  <a:srgbClr val="000000"/>
                </a:solidFill>
                <a:latin typeface="Arial"/>
                <a:sym typeface="Arial"/>
              </a:rPr>
              <a:t>" : "MW003",</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"description" : "</a:t>
            </a:r>
            <a:r>
              <a:rPr lang="en-US" sz="1100" b="0" i="0" kern="0" dirty="0" err="1">
                <a:solidFill>
                  <a:srgbClr val="000000"/>
                </a:solidFill>
                <a:latin typeface="Arial"/>
                <a:sym typeface="Arial"/>
              </a:rPr>
              <a:t>MiWatch</a:t>
            </a:r>
            <a:r>
              <a:rPr lang="en-US" sz="11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"quantity" : 2,</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r>
              <a:rPr lang="en-US" sz="1100" b="0" i="0" kern="0" dirty="0" err="1">
                <a:solidFill>
                  <a:srgbClr val="000000"/>
                </a:solidFill>
                <a:latin typeface="Arial"/>
                <a:sym typeface="Arial"/>
              </a:rPr>
              <a:t>unit_price</a:t>
            </a:r>
            <a:r>
              <a:rPr lang="en-US" sz="1100" b="0" i="0" kern="0" dirty="0">
                <a:solidFill>
                  <a:srgbClr val="000000"/>
                </a:solidFill>
                <a:latin typeface="Arial"/>
                <a:sym typeface="Arial"/>
              </a:rPr>
              <a:t>" : 245,</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"price" : 490,</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"vat" : 20</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100" b="0" i="0" kern="0" dirty="0">
                <a:solidFill>
                  <a:srgbClr val="000000"/>
                </a:solidFill>
                <a:latin typeface="Arial"/>
                <a:sym typeface="Arial"/>
              </a:rPr>
              <a:t>}</a:t>
            </a:r>
          </a:p>
        </p:txBody>
      </p:sp>
      <p:sp>
        <p:nvSpPr>
          <p:cNvPr id="2" name="Title 1"/>
          <p:cNvSpPr>
            <a:spLocks noGrp="1"/>
          </p:cNvSpPr>
          <p:nvPr>
            <p:ph type="title"/>
          </p:nvPr>
        </p:nvSpPr>
        <p:spPr>
          <a:xfrm>
            <a:off x="444423" y="266582"/>
            <a:ext cx="7007683" cy="455621"/>
          </a:xfrm>
        </p:spPr>
        <p:txBody>
          <a:bodyPr/>
          <a:lstStyle/>
          <a:p>
            <a:r>
              <a:rPr lang="pt-BR" dirty="0"/>
              <a:t>Trabalhando com </a:t>
            </a:r>
            <a:r>
              <a:rPr lang="pt-BR" dirty="0" err="1"/>
              <a:t>Arrays</a:t>
            </a:r>
            <a:endParaRPr lang="en-US" dirty="0"/>
          </a:p>
        </p:txBody>
      </p:sp>
      <p:sp>
        <p:nvSpPr>
          <p:cNvPr id="5" name="Rectangle 4"/>
          <p:cNvSpPr/>
          <p:nvPr/>
        </p:nvSpPr>
        <p:spPr>
          <a:xfrm>
            <a:off x="904134" y="3421626"/>
            <a:ext cx="4128831" cy="3037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Tree>
    <p:extLst>
      <p:ext uri="{BB962C8B-B14F-4D97-AF65-F5344CB8AC3E}">
        <p14:creationId xmlns:p14="http://schemas.microsoft.com/office/powerpoint/2010/main" val="3354454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Adicionando/Alterando valores aos </a:t>
            </a:r>
            <a:r>
              <a:rPr lang="pt-BR" sz="2000" b="0" i="0" kern="0" dirty="0" err="1">
                <a:solidFill>
                  <a:srgbClr val="000000"/>
                </a:solidFill>
                <a:latin typeface="Arial"/>
                <a:cs typeface="Arial"/>
                <a:sym typeface="Arial"/>
              </a:rPr>
              <a:t>Arrays</a:t>
            </a:r>
            <a:r>
              <a:rPr lang="pt-BR" sz="2000" b="0" i="0" kern="0" dirty="0">
                <a:solidFill>
                  <a:srgbClr val="000000"/>
                </a:solidFill>
                <a:latin typeface="Arial"/>
                <a:cs typeface="Arial"/>
                <a:sym typeface="Arial"/>
              </a:rPr>
              <a:t> - $</a:t>
            </a:r>
            <a:r>
              <a:rPr lang="pt-BR" sz="2000" b="0" i="0" kern="0" dirty="0" err="1">
                <a:solidFill>
                  <a:srgbClr val="000000"/>
                </a:solidFill>
                <a:latin typeface="Arial"/>
                <a:cs typeface="Arial"/>
                <a:sym typeface="Arial"/>
              </a:rPr>
              <a:t>addToSet</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Trabalhando com </a:t>
            </a:r>
            <a:r>
              <a:rPr lang="pt-BR" dirty="0" err="1"/>
              <a:t>Arrays</a:t>
            </a:r>
            <a:endParaRPr lang="en-US" dirty="0"/>
          </a:p>
        </p:txBody>
      </p:sp>
      <p:sp>
        <p:nvSpPr>
          <p:cNvPr id="5" name="Rectangle 4"/>
          <p:cNvSpPr/>
          <p:nvPr/>
        </p:nvSpPr>
        <p:spPr>
          <a:xfrm>
            <a:off x="884471" y="1891955"/>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db.customers.update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"_id" : 654321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r>
              <a:rPr lang="en-US" i="0" kern="0" dirty="0">
                <a:solidFill>
                  <a:srgbClr val="000000"/>
                </a:solidFill>
                <a:latin typeface="Arial"/>
                <a:sym typeface="Arial"/>
              </a:rPr>
              <a:t>"$</a:t>
            </a:r>
            <a:r>
              <a:rPr lang="en-US" i="0" kern="0" dirty="0" err="1">
                <a:solidFill>
                  <a:srgbClr val="000000"/>
                </a:solidFill>
                <a:latin typeface="Arial"/>
                <a:sym typeface="Arial"/>
              </a:rPr>
              <a:t>addToSet</a:t>
            </a:r>
            <a:r>
              <a:rPr lang="en-US" b="0" i="0" kern="0" dirty="0">
                <a:solidFill>
                  <a:srgbClr val="000000"/>
                </a:solidFill>
                <a:latin typeface="Arial"/>
                <a:sym typeface="Arial"/>
              </a:rPr>
              <a:t>" : { "</a:t>
            </a:r>
            <a:r>
              <a:rPr lang="en-US" b="0" i="0" kern="0" dirty="0" err="1">
                <a:solidFill>
                  <a:srgbClr val="000000"/>
                </a:solidFill>
                <a:latin typeface="Arial"/>
                <a:sym typeface="Arial"/>
              </a:rPr>
              <a:t>interested_by</a:t>
            </a:r>
            <a:r>
              <a:rPr lang="en-US" b="0" i="0" kern="0" dirty="0">
                <a:solidFill>
                  <a:srgbClr val="000000"/>
                </a:solidFill>
                <a:latin typeface="Arial"/>
                <a:sym typeface="Arial"/>
              </a:rPr>
              <a:t>" :  "</a:t>
            </a:r>
            <a:r>
              <a:rPr lang="en-US" i="0" kern="0" dirty="0">
                <a:solidFill>
                  <a:srgbClr val="FF0000"/>
                </a:solidFill>
                <a:latin typeface="Arial"/>
                <a:sym typeface="Arial"/>
              </a:rPr>
              <a:t>sports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
        <p:nvSpPr>
          <p:cNvPr id="7" name="Rectangle 6"/>
          <p:cNvSpPr/>
          <p:nvPr/>
        </p:nvSpPr>
        <p:spPr>
          <a:xfrm>
            <a:off x="884470" y="4128405"/>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db.customers.update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"_id" : 654321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r>
              <a:rPr lang="en-US" i="0" kern="0" dirty="0">
                <a:solidFill>
                  <a:srgbClr val="000000"/>
                </a:solidFill>
                <a:latin typeface="Arial"/>
                <a:sym typeface="Arial"/>
              </a:rPr>
              <a:t>"$</a:t>
            </a:r>
            <a:r>
              <a:rPr lang="en-US" i="0" kern="0" dirty="0" err="1">
                <a:solidFill>
                  <a:srgbClr val="000000"/>
                </a:solidFill>
                <a:latin typeface="Arial"/>
                <a:sym typeface="Arial"/>
              </a:rPr>
              <a:t>addToSet</a:t>
            </a:r>
            <a:r>
              <a:rPr lang="en-US" b="0" i="0" kern="0" dirty="0">
                <a:solidFill>
                  <a:srgbClr val="000000"/>
                </a:solidFill>
                <a:latin typeface="Arial"/>
                <a:sym typeface="Arial"/>
              </a:rPr>
              <a:t>" : { "</a:t>
            </a:r>
            <a:r>
              <a:rPr lang="en-US" b="0" i="0" kern="0" dirty="0" err="1">
                <a:solidFill>
                  <a:srgbClr val="000000"/>
                </a:solidFill>
                <a:latin typeface="Arial"/>
                <a:sym typeface="Arial"/>
              </a:rPr>
              <a:t>interested_by</a:t>
            </a:r>
            <a:r>
              <a:rPr lang="en-US" b="0" i="0" kern="0" dirty="0">
                <a:solidFill>
                  <a:srgbClr val="000000"/>
                </a:solidFill>
                <a:latin typeface="Arial"/>
                <a:sym typeface="Arial"/>
              </a:rPr>
              <a:t>" :  “</a:t>
            </a:r>
            <a:r>
              <a:rPr lang="en-US" i="0" kern="0" dirty="0">
                <a:solidFill>
                  <a:srgbClr val="FF0000"/>
                </a:solidFill>
                <a:latin typeface="Arial"/>
                <a:sym typeface="Arial"/>
              </a:rPr>
              <a:t>books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Tree>
    <p:extLst>
      <p:ext uri="{BB962C8B-B14F-4D97-AF65-F5344CB8AC3E}">
        <p14:creationId xmlns:p14="http://schemas.microsoft.com/office/powerpoint/2010/main" val="2824786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valores dos </a:t>
            </a:r>
            <a:r>
              <a:rPr lang="pt-BR" sz="2000" b="0" i="0" kern="0" dirty="0" err="1">
                <a:solidFill>
                  <a:srgbClr val="000000"/>
                </a:solidFill>
                <a:latin typeface="Arial"/>
                <a:cs typeface="Arial"/>
                <a:sym typeface="Arial"/>
              </a:rPr>
              <a:t>Arrays</a:t>
            </a:r>
            <a:r>
              <a:rPr lang="pt-BR" sz="2000" b="0" i="0" kern="0" dirty="0">
                <a:solidFill>
                  <a:srgbClr val="000000"/>
                </a:solidFill>
                <a:latin typeface="Arial"/>
                <a:cs typeface="Arial"/>
                <a:sym typeface="Arial"/>
              </a:rPr>
              <a:t> - $</a:t>
            </a:r>
            <a:r>
              <a:rPr lang="pt-BR" sz="2000" b="0" i="0" kern="0" dirty="0" err="1">
                <a:solidFill>
                  <a:srgbClr val="000000"/>
                </a:solidFill>
                <a:latin typeface="Arial"/>
                <a:cs typeface="Arial"/>
                <a:sym typeface="Arial"/>
              </a:rPr>
              <a:t>pull</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Trabalhando com </a:t>
            </a:r>
            <a:r>
              <a:rPr lang="pt-BR" dirty="0" err="1"/>
              <a:t>Arrays</a:t>
            </a:r>
            <a:endParaRPr lang="en-US" dirty="0"/>
          </a:p>
        </p:txBody>
      </p:sp>
      <p:sp>
        <p:nvSpPr>
          <p:cNvPr id="5" name="Rectangle 4"/>
          <p:cNvSpPr/>
          <p:nvPr/>
        </p:nvSpPr>
        <p:spPr>
          <a:xfrm>
            <a:off x="884471" y="1891955"/>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pt-BR" i="0" kern="0" dirty="0">
                <a:solidFill>
                  <a:srgbClr val="000000"/>
                </a:solidFill>
                <a:latin typeface="Arial"/>
                <a:sym typeface="Arial"/>
              </a:rPr>
              <a:t>d</a:t>
            </a:r>
            <a:r>
              <a:rPr lang="en-US" i="0" kern="0" dirty="0" err="1">
                <a:solidFill>
                  <a:srgbClr val="000000"/>
                </a:solidFill>
                <a:latin typeface="Arial"/>
                <a:sym typeface="Arial"/>
              </a:rPr>
              <a:t>b.customers.update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"_id" : 654321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"$pull" : { "</a:t>
            </a:r>
            <a:r>
              <a:rPr lang="en-US" b="0" i="0" kern="0" dirty="0" err="1">
                <a:solidFill>
                  <a:srgbClr val="000000"/>
                </a:solidFill>
                <a:latin typeface="Arial"/>
                <a:sym typeface="Arial"/>
              </a:rPr>
              <a:t>interested_by</a:t>
            </a:r>
            <a:r>
              <a:rPr lang="en-US" b="0" i="0" kern="0" dirty="0">
                <a:solidFill>
                  <a:srgbClr val="000000"/>
                </a:solidFill>
                <a:latin typeface="Arial"/>
                <a:sym typeface="Arial"/>
              </a:rPr>
              <a:t>" :  "electronics"}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
        <p:nvSpPr>
          <p:cNvPr id="7" name="Rectangle 6"/>
          <p:cNvSpPr/>
          <p:nvPr/>
        </p:nvSpPr>
        <p:spPr>
          <a:xfrm>
            <a:off x="884470" y="4128405"/>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db.customers.update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"_id" : 654321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r>
              <a:rPr lang="en-US" b="0" i="0" kern="0" dirty="0" err="1">
                <a:solidFill>
                  <a:srgbClr val="000000"/>
                </a:solidFill>
                <a:latin typeface="Arial"/>
                <a:sym typeface="Arial"/>
              </a:rPr>
              <a:t>pullAll</a:t>
            </a:r>
            <a:r>
              <a:rPr lang="en-US" b="0" i="0" kern="0" dirty="0">
                <a:solidFill>
                  <a:srgbClr val="000000"/>
                </a:solidFill>
                <a:latin typeface="Arial"/>
                <a:sym typeface="Arial"/>
              </a:rPr>
              <a:t>" : { "</a:t>
            </a:r>
            <a:r>
              <a:rPr lang="en-US" b="0" i="0" kern="0" dirty="0" err="1">
                <a:solidFill>
                  <a:srgbClr val="000000"/>
                </a:solidFill>
                <a:latin typeface="Arial"/>
                <a:sym typeface="Arial"/>
              </a:rPr>
              <a:t>interested_by</a:t>
            </a:r>
            <a:r>
              <a:rPr lang="en-US" b="0" i="0" kern="0" dirty="0">
                <a:solidFill>
                  <a:srgbClr val="000000"/>
                </a:solidFill>
                <a:latin typeface="Arial"/>
                <a:sym typeface="Arial"/>
              </a:rPr>
              <a:t>" :  ["</a:t>
            </a:r>
            <a:r>
              <a:rPr lang="en-US" b="0" i="0" kern="0" dirty="0" err="1">
                <a:solidFill>
                  <a:srgbClr val="000000"/>
                </a:solidFill>
                <a:latin typeface="Arial"/>
                <a:sym typeface="Arial"/>
              </a:rPr>
              <a:t>sports","music</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Tree>
    <p:extLst>
      <p:ext uri="{BB962C8B-B14F-4D97-AF65-F5344CB8AC3E}">
        <p14:creationId xmlns:p14="http://schemas.microsoft.com/office/powerpoint/2010/main" val="2223651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Binary</a:t>
            </a:r>
            <a:r>
              <a:rPr lang="pt-BR" dirty="0"/>
              <a:t> Data e o </a:t>
            </a:r>
            <a:r>
              <a:rPr lang="pt-BR" dirty="0" err="1"/>
              <a:t>GridFS</a:t>
            </a:r>
            <a:endParaRPr lang="en-US" dirty="0"/>
          </a:p>
        </p:txBody>
      </p:sp>
      <p:pic>
        <p:nvPicPr>
          <p:cNvPr id="5" name="Picture 4"/>
          <p:cNvPicPr>
            <a:picLocks noChangeAspect="1"/>
          </p:cNvPicPr>
          <p:nvPr/>
        </p:nvPicPr>
        <p:blipFill rotWithShape="1">
          <a:blip r:embed="rId3"/>
          <a:srcRect b="12653"/>
          <a:stretch/>
        </p:blipFill>
        <p:spPr>
          <a:xfrm>
            <a:off x="1002171" y="2005721"/>
            <a:ext cx="7206339" cy="3185407"/>
          </a:xfrm>
          <a:prstGeom prst="rect">
            <a:avLst/>
          </a:prstGeom>
        </p:spPr>
      </p:pic>
    </p:spTree>
    <p:extLst>
      <p:ext uri="{BB962C8B-B14F-4D97-AF65-F5344CB8AC3E}">
        <p14:creationId xmlns:p14="http://schemas.microsoft.com/office/powerpoint/2010/main" val="3032182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GridFS</a:t>
            </a:r>
            <a:r>
              <a:rPr lang="pt-BR" dirty="0"/>
              <a:t> Files </a:t>
            </a:r>
            <a:r>
              <a:rPr lang="pt-BR" dirty="0" err="1"/>
              <a:t>Collection</a:t>
            </a:r>
            <a:endParaRPr lang="en-US" dirty="0"/>
          </a:p>
        </p:txBody>
      </p:sp>
      <p:sp>
        <p:nvSpPr>
          <p:cNvPr id="3" name="Rectangle 2"/>
          <p:cNvSpPr/>
          <p:nvPr/>
        </p:nvSpPr>
        <p:spPr>
          <a:xfrm>
            <a:off x="884471" y="1947044"/>
            <a:ext cx="2526731" cy="33128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length</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chunkSize</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uploadDate</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"md5"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filename</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contentType</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aliases</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metadata</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5" name="Rectangle 4"/>
          <p:cNvSpPr/>
          <p:nvPr/>
        </p:nvSpPr>
        <p:spPr>
          <a:xfrm>
            <a:off x="3671710" y="1238178"/>
            <a:ext cx="5126633" cy="5015887"/>
          </a:xfrm>
          <a:prstGeom prst="rect">
            <a:avLst/>
          </a:prstGeom>
        </p:spPr>
        <p:txBody>
          <a:bodyPr wrap="square">
            <a:spAutoFit/>
          </a:bodyPr>
          <a:lstStyle/>
          <a:p>
            <a:pPr defTabSz="914217" eaLnBrk="1" fontAlgn="auto" hangingPunct="1">
              <a:spcBef>
                <a:spcPts val="0"/>
              </a:spcBef>
              <a:spcAft>
                <a:spcPts val="0"/>
              </a:spcAft>
              <a:buClr>
                <a:srgbClr val="000000"/>
              </a:buClr>
            </a:pPr>
            <a:r>
              <a:rPr lang="pt-BR" sz="1600" i="0" kern="0" dirty="0">
                <a:solidFill>
                  <a:srgbClr val="000000"/>
                </a:solidFill>
                <a:latin typeface="Arial"/>
                <a:cs typeface="Arial"/>
                <a:sym typeface="Arial"/>
              </a:rPr>
              <a:t>_id</a:t>
            </a:r>
            <a:r>
              <a:rPr lang="pt-BR" sz="1600" b="0" kern="0" dirty="0">
                <a:solidFill>
                  <a:srgbClr val="000000"/>
                </a:solidFill>
                <a:latin typeface="Arial"/>
                <a:cs typeface="Arial"/>
                <a:sym typeface="Arial"/>
              </a:rPr>
              <a:t> </a:t>
            </a:r>
            <a:r>
              <a:rPr lang="pt-BR" sz="1600" b="0" i="0" kern="0" dirty="0">
                <a:solidFill>
                  <a:srgbClr val="000000"/>
                </a:solidFill>
                <a:latin typeface="Arial"/>
                <a:cs typeface="Arial"/>
                <a:sym typeface="Arial"/>
              </a:rPr>
              <a:t>– identificador único para cada documento. Poderá ser gerado automaticamente pelo </a:t>
            </a:r>
            <a:r>
              <a:rPr lang="pt-BR" sz="1600" b="0" i="0" kern="0" dirty="0" err="1">
                <a:solidFill>
                  <a:srgbClr val="000000"/>
                </a:solidFill>
                <a:latin typeface="Arial"/>
                <a:cs typeface="Arial"/>
                <a:sym typeface="Arial"/>
              </a:rPr>
              <a:t>MongoDB</a:t>
            </a:r>
            <a:r>
              <a:rPr lang="pt-BR" sz="1600" b="0" i="0" kern="0" dirty="0">
                <a:solidFill>
                  <a:srgbClr val="000000"/>
                </a:solidFill>
                <a:latin typeface="Arial"/>
                <a:cs typeface="Arial"/>
                <a:sym typeface="Arial"/>
              </a:rPr>
              <a:t> ou programaticamente seguindo regras do desenvolvedor;</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length</a:t>
            </a:r>
            <a:r>
              <a:rPr lang="pt-BR" sz="1600" b="0" i="0" kern="0" dirty="0">
                <a:solidFill>
                  <a:srgbClr val="000000"/>
                </a:solidFill>
                <a:latin typeface="Arial"/>
                <a:cs typeface="Arial"/>
                <a:sym typeface="Arial"/>
              </a:rPr>
              <a:t> – o tamanho do documento em bytes;</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chunkSize</a:t>
            </a:r>
            <a:r>
              <a:rPr lang="pt-BR" sz="1600" b="0" i="0" kern="0" dirty="0">
                <a:solidFill>
                  <a:srgbClr val="000000"/>
                </a:solidFill>
                <a:latin typeface="Arial"/>
                <a:cs typeface="Arial"/>
                <a:sym typeface="Arial"/>
              </a:rPr>
              <a:t> – o tamanho de cada </a:t>
            </a:r>
            <a:r>
              <a:rPr lang="pt-BR" sz="1600" b="0" i="0" kern="0" dirty="0" err="1">
                <a:solidFill>
                  <a:srgbClr val="000000"/>
                </a:solidFill>
                <a:latin typeface="Arial"/>
                <a:cs typeface="Arial"/>
                <a:sym typeface="Arial"/>
              </a:rPr>
              <a:t>chunk</a:t>
            </a:r>
            <a:r>
              <a:rPr lang="pt-BR" sz="1600" b="0" i="0" kern="0" dirty="0">
                <a:solidFill>
                  <a:srgbClr val="000000"/>
                </a:solidFill>
                <a:latin typeface="Arial"/>
                <a:cs typeface="Arial"/>
                <a:sym typeface="Arial"/>
              </a:rPr>
              <a:t>. O </a:t>
            </a:r>
            <a:r>
              <a:rPr lang="pt-BR" sz="1600" b="0" i="0" kern="0" dirty="0" err="1">
                <a:solidFill>
                  <a:srgbClr val="000000"/>
                </a:solidFill>
                <a:latin typeface="Arial"/>
                <a:cs typeface="Arial"/>
                <a:sym typeface="Arial"/>
              </a:rPr>
              <a:t>GridFS</a:t>
            </a:r>
            <a:r>
              <a:rPr lang="pt-BR" sz="1600" b="0" i="0" kern="0" dirty="0">
                <a:solidFill>
                  <a:srgbClr val="000000"/>
                </a:solidFill>
                <a:latin typeface="Arial"/>
                <a:cs typeface="Arial"/>
                <a:sym typeface="Arial"/>
              </a:rPr>
              <a:t> divide cada </a:t>
            </a:r>
            <a:r>
              <a:rPr lang="pt-BR" sz="1600" b="0" i="0" kern="0" dirty="0" err="1">
                <a:solidFill>
                  <a:srgbClr val="000000"/>
                </a:solidFill>
                <a:latin typeface="Arial"/>
                <a:cs typeface="Arial"/>
                <a:sym typeface="Arial"/>
              </a:rPr>
              <a:t>chunk</a:t>
            </a:r>
            <a:r>
              <a:rPr lang="pt-BR" sz="1600" b="0" i="0" kern="0" dirty="0">
                <a:solidFill>
                  <a:srgbClr val="000000"/>
                </a:solidFill>
                <a:latin typeface="Arial"/>
                <a:cs typeface="Arial"/>
                <a:sym typeface="Arial"/>
              </a:rPr>
              <a:t> em tamanhos iguais especificados nesse campo. Lembrando que o tamanho máximo por padrão será de 256KB;</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uploadDate</a:t>
            </a:r>
            <a:r>
              <a:rPr lang="pt-BR" sz="1600" b="0" i="0" kern="0" dirty="0">
                <a:solidFill>
                  <a:srgbClr val="000000"/>
                </a:solidFill>
                <a:latin typeface="Arial"/>
                <a:cs typeface="Arial"/>
                <a:sym typeface="Arial"/>
              </a:rPr>
              <a:t> – data referente o armazenamento deste documento;</a:t>
            </a:r>
          </a:p>
          <a:p>
            <a:pPr defTabSz="914217" eaLnBrk="1" fontAlgn="auto" hangingPunct="1">
              <a:spcBef>
                <a:spcPts val="0"/>
              </a:spcBef>
              <a:spcAft>
                <a:spcPts val="0"/>
              </a:spcAft>
              <a:buClr>
                <a:srgbClr val="000000"/>
              </a:buClr>
            </a:pPr>
            <a:r>
              <a:rPr lang="pt-BR" sz="1600" b="0" i="0" kern="0" dirty="0">
                <a:solidFill>
                  <a:srgbClr val="000000"/>
                </a:solidFill>
                <a:latin typeface="Arial"/>
                <a:cs typeface="Arial"/>
                <a:sym typeface="Arial"/>
              </a:rPr>
              <a:t>md5 – Um </a:t>
            </a:r>
            <a:r>
              <a:rPr lang="pt-BR" sz="1600" b="0" i="0" kern="0" dirty="0" err="1">
                <a:solidFill>
                  <a:srgbClr val="000000"/>
                </a:solidFill>
                <a:latin typeface="Arial"/>
                <a:cs typeface="Arial"/>
                <a:sym typeface="Arial"/>
              </a:rPr>
              <a:t>hash</a:t>
            </a:r>
            <a:r>
              <a:rPr lang="pt-BR" sz="1600" b="0" i="0" kern="0" dirty="0">
                <a:solidFill>
                  <a:srgbClr val="000000"/>
                </a:solidFill>
                <a:latin typeface="Arial"/>
                <a:cs typeface="Arial"/>
                <a:sym typeface="Arial"/>
              </a:rPr>
              <a:t> do tipo MD5;</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filename</a:t>
            </a:r>
            <a:r>
              <a:rPr lang="pt-BR" sz="1600" b="0" i="0" kern="0" dirty="0">
                <a:solidFill>
                  <a:srgbClr val="000000"/>
                </a:solidFill>
                <a:latin typeface="Arial"/>
                <a:cs typeface="Arial"/>
                <a:sym typeface="Arial"/>
              </a:rPr>
              <a:t> – campo opcional para armazenar um nome especifico ao arquivo;</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contentType</a:t>
            </a:r>
            <a:r>
              <a:rPr lang="pt-BR" sz="1600" b="0" i="0" kern="0" dirty="0">
                <a:solidFill>
                  <a:srgbClr val="000000"/>
                </a:solidFill>
                <a:latin typeface="Arial"/>
                <a:cs typeface="Arial"/>
                <a:sym typeface="Arial"/>
              </a:rPr>
              <a:t> – campo opcional para armazenar o tipo do arquivo;</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aliases</a:t>
            </a:r>
            <a:r>
              <a:rPr lang="pt-BR" sz="1600" b="0" i="0" kern="0" dirty="0">
                <a:solidFill>
                  <a:srgbClr val="000000"/>
                </a:solidFill>
                <a:latin typeface="Arial"/>
                <a:cs typeface="Arial"/>
                <a:sym typeface="Arial"/>
              </a:rPr>
              <a:t> – campo opcional do tipo </a:t>
            </a:r>
            <a:r>
              <a:rPr lang="pt-BR" sz="1600" b="0" i="0" kern="0" dirty="0" err="1">
                <a:solidFill>
                  <a:srgbClr val="000000"/>
                </a:solidFill>
                <a:latin typeface="Arial"/>
                <a:cs typeface="Arial"/>
                <a:sym typeface="Arial"/>
              </a:rPr>
              <a:t>array</a:t>
            </a:r>
            <a:r>
              <a:rPr lang="pt-BR" sz="1600" b="0" i="0" kern="0" dirty="0">
                <a:solidFill>
                  <a:srgbClr val="000000"/>
                </a:solidFill>
                <a:latin typeface="Arial"/>
                <a:cs typeface="Arial"/>
                <a:sym typeface="Arial"/>
              </a:rPr>
              <a:t> para armazenar </a:t>
            </a:r>
            <a:r>
              <a:rPr lang="pt-BR" sz="1600" b="0" i="0" kern="0" dirty="0" err="1">
                <a:solidFill>
                  <a:srgbClr val="000000"/>
                </a:solidFill>
                <a:latin typeface="Arial"/>
                <a:cs typeface="Arial"/>
                <a:sym typeface="Arial"/>
              </a:rPr>
              <a:t>aliases</a:t>
            </a:r>
            <a:r>
              <a:rPr lang="pt-BR" sz="1600" b="0" i="0" kern="0" dirty="0">
                <a:solidFill>
                  <a:srgbClr val="000000"/>
                </a:solidFill>
                <a:latin typeface="Arial"/>
                <a:cs typeface="Arial"/>
                <a:sym typeface="Arial"/>
              </a:rPr>
              <a:t>;</a:t>
            </a:r>
          </a:p>
          <a:p>
            <a:pPr defTabSz="914217" eaLnBrk="1" fontAlgn="auto" hangingPunct="1">
              <a:spcBef>
                <a:spcPts val="0"/>
              </a:spcBef>
              <a:spcAft>
                <a:spcPts val="0"/>
              </a:spcAft>
              <a:buClr>
                <a:srgbClr val="000000"/>
              </a:buClr>
            </a:pPr>
            <a:r>
              <a:rPr lang="pt-BR" sz="1600" i="0" kern="0" dirty="0" err="1">
                <a:solidFill>
                  <a:srgbClr val="000000"/>
                </a:solidFill>
                <a:latin typeface="Arial"/>
                <a:cs typeface="Arial"/>
                <a:sym typeface="Arial"/>
              </a:rPr>
              <a:t>metadata</a:t>
            </a:r>
            <a:r>
              <a:rPr lang="pt-BR" sz="1600" b="0" i="0" kern="0" dirty="0">
                <a:solidFill>
                  <a:srgbClr val="000000"/>
                </a:solidFill>
                <a:latin typeface="Arial"/>
                <a:cs typeface="Arial"/>
                <a:sym typeface="Arial"/>
              </a:rPr>
              <a:t> – campo opcional para armazenar dados extras.</a:t>
            </a:r>
          </a:p>
        </p:txBody>
      </p:sp>
    </p:spTree>
    <p:extLst>
      <p:ext uri="{BB962C8B-B14F-4D97-AF65-F5344CB8AC3E}">
        <p14:creationId xmlns:p14="http://schemas.microsoft.com/office/powerpoint/2010/main" val="2256857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1"/>
          <p:cNvSpPr>
            <a:spLocks noGrp="1"/>
          </p:cNvSpPr>
          <p:nvPr>
            <p:ph type="title"/>
          </p:nvPr>
        </p:nvSpPr>
        <p:spPr>
          <a:xfrm>
            <a:off x="444423" y="266582"/>
            <a:ext cx="7007683" cy="455621"/>
          </a:xfrm>
        </p:spPr>
        <p:txBody>
          <a:bodyPr/>
          <a:lstStyle/>
          <a:p>
            <a:r>
              <a:rPr lang="pt-BR" dirty="0" err="1"/>
              <a:t>GridFS</a:t>
            </a:r>
            <a:r>
              <a:rPr lang="pt-BR" dirty="0"/>
              <a:t> </a:t>
            </a:r>
            <a:r>
              <a:rPr lang="pt-BR" dirty="0" err="1"/>
              <a:t>Chunks</a:t>
            </a:r>
            <a:r>
              <a:rPr lang="pt-BR" dirty="0"/>
              <a:t> </a:t>
            </a:r>
            <a:r>
              <a:rPr lang="pt-BR" dirty="0" err="1"/>
              <a:t>Collection</a:t>
            </a:r>
            <a:endParaRPr lang="en-US" dirty="0"/>
          </a:p>
        </p:txBody>
      </p:sp>
      <p:sp>
        <p:nvSpPr>
          <p:cNvPr id="3" name="Rectangle 2"/>
          <p:cNvSpPr/>
          <p:nvPr/>
        </p:nvSpPr>
        <p:spPr>
          <a:xfrm>
            <a:off x="933624" y="2669588"/>
            <a:ext cx="2526731" cy="186780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"_id"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files_id</a:t>
            </a:r>
            <a:r>
              <a:rPr lang="pt-BR"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"n"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"data" :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4" name="Rectangle 3"/>
          <p:cNvSpPr/>
          <p:nvPr/>
        </p:nvSpPr>
        <p:spPr>
          <a:xfrm>
            <a:off x="3681540" y="2818797"/>
            <a:ext cx="5126633" cy="1569388"/>
          </a:xfrm>
          <a:prstGeom prst="rect">
            <a:avLst/>
          </a:prstGeom>
        </p:spPr>
        <p:txBody>
          <a:bodyPr wrap="square">
            <a:spAutoFit/>
          </a:bodyPr>
          <a:lstStyle/>
          <a:p>
            <a:pPr defTabSz="914217" eaLnBrk="1" hangingPunct="1">
              <a:spcBef>
                <a:spcPts val="0"/>
              </a:spcBef>
              <a:spcAft>
                <a:spcPts val="0"/>
              </a:spcAft>
              <a:buClr>
                <a:srgbClr val="000000"/>
              </a:buClr>
            </a:pPr>
            <a:r>
              <a:rPr lang="pt-BR" sz="1600" i="0" kern="0" dirty="0">
                <a:solidFill>
                  <a:srgbClr val="000000"/>
                </a:solidFill>
                <a:latin typeface="Arial"/>
                <a:cs typeface="Arial"/>
                <a:sym typeface="Arial"/>
              </a:rPr>
              <a:t>_id </a:t>
            </a:r>
            <a:r>
              <a:rPr lang="pt-BR" sz="1600" b="0" i="0" kern="0" dirty="0">
                <a:solidFill>
                  <a:srgbClr val="000000"/>
                </a:solidFill>
                <a:latin typeface="Arial"/>
                <a:cs typeface="Arial"/>
                <a:sym typeface="Arial"/>
              </a:rPr>
              <a:t>– um identificador único gerado automaticamente;</a:t>
            </a:r>
          </a:p>
          <a:p>
            <a:pPr defTabSz="914217" eaLnBrk="1" hangingPunct="1">
              <a:spcBef>
                <a:spcPts val="0"/>
              </a:spcBef>
              <a:spcAft>
                <a:spcPts val="0"/>
              </a:spcAft>
              <a:buClr>
                <a:srgbClr val="000000"/>
              </a:buClr>
            </a:pPr>
            <a:r>
              <a:rPr lang="pt-BR" sz="1600" i="0" kern="0" dirty="0" err="1">
                <a:solidFill>
                  <a:srgbClr val="000000"/>
                </a:solidFill>
                <a:latin typeface="Arial"/>
                <a:cs typeface="Arial"/>
                <a:sym typeface="Arial"/>
              </a:rPr>
              <a:t>files_id</a:t>
            </a:r>
            <a:r>
              <a:rPr lang="pt-BR" sz="1600" i="0" kern="0" dirty="0">
                <a:solidFill>
                  <a:srgbClr val="000000"/>
                </a:solidFill>
                <a:latin typeface="Arial"/>
                <a:cs typeface="Arial"/>
                <a:sym typeface="Arial"/>
              </a:rPr>
              <a:t> </a:t>
            </a:r>
            <a:r>
              <a:rPr lang="pt-BR" sz="1600" b="0" i="0" kern="0" dirty="0">
                <a:solidFill>
                  <a:srgbClr val="000000"/>
                </a:solidFill>
                <a:latin typeface="Arial"/>
                <a:cs typeface="Arial"/>
                <a:sym typeface="Arial"/>
              </a:rPr>
              <a:t>– será o identificador do documento pai, ou seja, o ID do documento da coleção files;</a:t>
            </a:r>
          </a:p>
          <a:p>
            <a:pPr defTabSz="914217" eaLnBrk="1" hangingPunct="1">
              <a:spcBef>
                <a:spcPts val="0"/>
              </a:spcBef>
              <a:spcAft>
                <a:spcPts val="0"/>
              </a:spcAft>
              <a:buClr>
                <a:srgbClr val="000000"/>
              </a:buClr>
            </a:pPr>
            <a:r>
              <a:rPr lang="pt-BR" sz="1600" i="0" kern="0" dirty="0">
                <a:solidFill>
                  <a:srgbClr val="000000"/>
                </a:solidFill>
                <a:latin typeface="Arial"/>
                <a:cs typeface="Arial"/>
                <a:sym typeface="Arial"/>
              </a:rPr>
              <a:t>n </a:t>
            </a:r>
            <a:r>
              <a:rPr lang="pt-BR" sz="1600" b="0" i="0" kern="0" dirty="0">
                <a:solidFill>
                  <a:srgbClr val="000000"/>
                </a:solidFill>
                <a:latin typeface="Arial"/>
                <a:cs typeface="Arial"/>
                <a:sym typeface="Arial"/>
              </a:rPr>
              <a:t>– o valor deste documento na sequencia de </a:t>
            </a:r>
            <a:r>
              <a:rPr lang="pt-BR" sz="1600" b="0" i="0" kern="0" dirty="0" err="1">
                <a:solidFill>
                  <a:srgbClr val="000000"/>
                </a:solidFill>
                <a:latin typeface="Arial"/>
                <a:cs typeface="Arial"/>
                <a:sym typeface="Arial"/>
              </a:rPr>
              <a:t>chunks</a:t>
            </a:r>
            <a:r>
              <a:rPr lang="pt-BR" sz="1600" b="0" i="0" kern="0" dirty="0">
                <a:solidFill>
                  <a:srgbClr val="000000"/>
                </a:solidFill>
                <a:latin typeface="Arial"/>
                <a:cs typeface="Arial"/>
                <a:sym typeface="Arial"/>
              </a:rPr>
              <a:t>. O valor inicial será sempre zero (0);</a:t>
            </a:r>
          </a:p>
          <a:p>
            <a:pPr defTabSz="914217" eaLnBrk="1" hangingPunct="1">
              <a:spcBef>
                <a:spcPts val="0"/>
              </a:spcBef>
              <a:spcAft>
                <a:spcPts val="0"/>
              </a:spcAft>
              <a:buClr>
                <a:srgbClr val="000000"/>
              </a:buClr>
            </a:pPr>
            <a:r>
              <a:rPr lang="pt-BR" sz="1600" i="0" kern="0" dirty="0">
                <a:solidFill>
                  <a:srgbClr val="000000"/>
                </a:solidFill>
                <a:latin typeface="Arial"/>
                <a:cs typeface="Arial"/>
                <a:sym typeface="Arial"/>
              </a:rPr>
              <a:t>data </a:t>
            </a:r>
            <a:r>
              <a:rPr lang="pt-BR" sz="1600" b="0" i="0" kern="0" dirty="0">
                <a:solidFill>
                  <a:srgbClr val="000000"/>
                </a:solidFill>
                <a:latin typeface="Arial"/>
                <a:cs typeface="Arial"/>
                <a:sym typeface="Arial"/>
              </a:rPr>
              <a:t>– representa o </a:t>
            </a:r>
            <a:r>
              <a:rPr lang="pt-BR" sz="1600" b="0" i="0" kern="0" dirty="0" err="1">
                <a:solidFill>
                  <a:srgbClr val="000000"/>
                </a:solidFill>
                <a:latin typeface="Arial"/>
                <a:cs typeface="Arial"/>
                <a:sym typeface="Arial"/>
              </a:rPr>
              <a:t>payload</a:t>
            </a:r>
            <a:r>
              <a:rPr lang="pt-BR" sz="1600" b="0" i="0" kern="0" dirty="0">
                <a:solidFill>
                  <a:srgbClr val="000000"/>
                </a:solidFill>
                <a:latin typeface="Arial"/>
                <a:cs typeface="Arial"/>
                <a:sym typeface="Arial"/>
              </a:rPr>
              <a:t> deste </a:t>
            </a:r>
            <a:r>
              <a:rPr lang="pt-BR" sz="1600" b="0" i="0" kern="0" dirty="0" err="1">
                <a:solidFill>
                  <a:srgbClr val="000000"/>
                </a:solidFill>
                <a:latin typeface="Arial"/>
                <a:cs typeface="Arial"/>
                <a:sym typeface="Arial"/>
              </a:rPr>
              <a:t>chunk</a:t>
            </a:r>
            <a:r>
              <a:rPr lang="pt-BR" sz="1600" b="0" i="0" kern="0" dirty="0">
                <a:solidFill>
                  <a:srgbClr val="000000"/>
                </a:solidFill>
                <a:latin typeface="Arial"/>
                <a:cs typeface="Arial"/>
                <a:sym typeface="Arial"/>
              </a:rPr>
              <a:t>.</a:t>
            </a:r>
          </a:p>
        </p:txBody>
      </p:sp>
    </p:spTree>
    <p:extLst>
      <p:ext uri="{BB962C8B-B14F-4D97-AF65-F5344CB8AC3E}">
        <p14:creationId xmlns:p14="http://schemas.microsoft.com/office/powerpoint/2010/main" val="2624481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477271"/>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Script em Perl para abrir conexões e diretórios: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Exemplo de Carga de </a:t>
            </a:r>
            <a:r>
              <a:rPr lang="pt-BR" dirty="0" err="1"/>
              <a:t>Binary</a:t>
            </a:r>
            <a:r>
              <a:rPr lang="pt-BR" dirty="0"/>
              <a:t> Data</a:t>
            </a:r>
            <a:endParaRPr lang="en-US" dirty="0"/>
          </a:p>
        </p:txBody>
      </p:sp>
      <p:sp>
        <p:nvSpPr>
          <p:cNvPr id="5" name="Rectangle 4"/>
          <p:cNvSpPr/>
          <p:nvPr/>
        </p:nvSpPr>
        <p:spPr>
          <a:xfrm>
            <a:off x="755447" y="1852633"/>
            <a:ext cx="7567027" cy="426256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my</a:t>
            </a:r>
            <a:r>
              <a:rPr lang="pt-BR" b="0" i="0" kern="0" dirty="0">
                <a:solidFill>
                  <a:srgbClr val="000000"/>
                </a:solidFill>
                <a:latin typeface="Arial"/>
                <a:sym typeface="Arial"/>
              </a:rPr>
              <a:t> $</a:t>
            </a:r>
            <a:r>
              <a:rPr lang="pt-BR" b="0" i="0" kern="0" dirty="0" err="1">
                <a:solidFill>
                  <a:srgbClr val="000000"/>
                </a:solidFill>
                <a:latin typeface="Arial"/>
                <a:sym typeface="Arial"/>
              </a:rPr>
              <a:t>movieDir</a:t>
            </a:r>
            <a:r>
              <a:rPr lang="pt-BR" b="0" i="0" kern="0" dirty="0">
                <a:solidFill>
                  <a:srgbClr val="000000"/>
                </a:solidFill>
                <a:latin typeface="Arial"/>
                <a:sym typeface="Arial"/>
              </a:rPr>
              <a:t> = "/</a:t>
            </a:r>
            <a:r>
              <a:rPr lang="pt-BR" b="0" i="0" kern="0" dirty="0" err="1">
                <a:solidFill>
                  <a:srgbClr val="000000"/>
                </a:solidFill>
                <a:latin typeface="Arial"/>
                <a:sym typeface="Arial"/>
              </a:rPr>
              <a:t>Users</a:t>
            </a:r>
            <a:r>
              <a:rPr lang="pt-BR" b="0" i="0" kern="0" dirty="0">
                <a:solidFill>
                  <a:srgbClr val="000000"/>
                </a:solidFill>
                <a:latin typeface="Arial"/>
                <a:sym typeface="Arial"/>
              </a:rPr>
              <a:t>/</a:t>
            </a:r>
            <a:r>
              <a:rPr lang="pt-BR" b="0" i="0" kern="0" dirty="0" err="1">
                <a:solidFill>
                  <a:srgbClr val="000000"/>
                </a:solidFill>
                <a:latin typeface="Arial"/>
                <a:sym typeface="Arial"/>
              </a:rPr>
              <a:t>jayrunkel</a:t>
            </a:r>
            <a:r>
              <a:rPr lang="pt-BR" b="0" i="0" kern="0" dirty="0">
                <a:solidFill>
                  <a:srgbClr val="000000"/>
                </a:solidFill>
                <a:latin typeface="Arial"/>
                <a:sym typeface="Arial"/>
              </a:rPr>
              <a:t>/</a:t>
            </a:r>
            <a:r>
              <a:rPr lang="pt-BR" b="0" i="0" kern="0" dirty="0" err="1">
                <a:solidFill>
                  <a:srgbClr val="000000"/>
                </a:solidFill>
                <a:latin typeface="Arial"/>
                <a:sym typeface="Arial"/>
              </a:rPr>
              <a:t>Movies</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my</a:t>
            </a:r>
            <a:r>
              <a:rPr lang="pt-BR" b="0" i="0" kern="0" dirty="0">
                <a:solidFill>
                  <a:srgbClr val="000000"/>
                </a:solidFill>
                <a:latin typeface="Arial"/>
                <a:sym typeface="Arial"/>
              </a:rPr>
              <a:t> $</a:t>
            </a:r>
            <a:r>
              <a:rPr lang="pt-BR" b="0" i="0" kern="0" dirty="0" err="1">
                <a:solidFill>
                  <a:srgbClr val="000000"/>
                </a:solidFill>
                <a:latin typeface="Arial"/>
                <a:sym typeface="Arial"/>
              </a:rPr>
              <a:t>client</a:t>
            </a:r>
            <a:r>
              <a:rPr lang="pt-BR" b="0" i="0" kern="0" dirty="0">
                <a:solidFill>
                  <a:srgbClr val="000000"/>
                </a:solidFill>
                <a:latin typeface="Arial"/>
                <a:sym typeface="Arial"/>
              </a:rPr>
              <a:t> = </a:t>
            </a:r>
            <a:r>
              <a:rPr lang="pt-BR" b="0" i="0" kern="0" dirty="0" err="1">
                <a:solidFill>
                  <a:srgbClr val="000000"/>
                </a:solidFill>
                <a:latin typeface="Arial"/>
                <a:sym typeface="Arial"/>
              </a:rPr>
              <a:t>MongoDB</a:t>
            </a:r>
            <a:r>
              <a:rPr lang="pt-BR" b="0" i="0" kern="0" dirty="0">
                <a:solidFill>
                  <a:srgbClr val="000000"/>
                </a:solidFill>
                <a:latin typeface="Arial"/>
                <a:sym typeface="Arial"/>
              </a:rPr>
              <a:t>::</a:t>
            </a:r>
            <a:r>
              <a:rPr lang="pt-BR" b="0" i="0" kern="0" dirty="0" err="1">
                <a:solidFill>
                  <a:srgbClr val="000000"/>
                </a:solidFill>
                <a:latin typeface="Arial"/>
                <a:sym typeface="Arial"/>
              </a:rPr>
              <a:t>MongoClient</a:t>
            </a:r>
            <a:r>
              <a:rPr lang="pt-BR" b="0" i="0" kern="0" dirty="0">
                <a:solidFill>
                  <a:srgbClr val="000000"/>
                </a:solidFill>
                <a:latin typeface="Arial"/>
                <a:sym typeface="Arial"/>
              </a:rPr>
              <a:t>-&gt;new(host =&gt; '</a:t>
            </a:r>
            <a:r>
              <a:rPr lang="pt-BR" b="0" i="0" kern="0" dirty="0" err="1">
                <a:solidFill>
                  <a:srgbClr val="000000"/>
                </a:solidFill>
                <a:latin typeface="Arial"/>
                <a:sym typeface="Arial"/>
              </a:rPr>
              <a:t>localhost</a:t>
            </a:r>
            <a:r>
              <a:rPr lang="pt-BR"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port</a:t>
            </a:r>
            <a:r>
              <a:rPr lang="pt-BR" b="0" i="0" kern="0" dirty="0">
                <a:solidFill>
                  <a:srgbClr val="000000"/>
                </a:solidFill>
                <a:latin typeface="Arial"/>
                <a:sym typeface="Arial"/>
              </a:rPr>
              <a:t> =&gt; 27017);</a:t>
            </a:r>
          </a:p>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my</a:t>
            </a:r>
            <a:r>
              <a:rPr lang="pt-BR" b="0" i="0" kern="0" dirty="0">
                <a:solidFill>
                  <a:srgbClr val="000000"/>
                </a:solidFill>
                <a:latin typeface="Arial"/>
                <a:sym typeface="Arial"/>
              </a:rPr>
              <a:t> $</a:t>
            </a:r>
            <a:r>
              <a:rPr lang="pt-BR" b="0" i="0" kern="0" dirty="0" err="1">
                <a:solidFill>
                  <a:srgbClr val="000000"/>
                </a:solidFill>
                <a:latin typeface="Arial"/>
                <a:sym typeface="Arial"/>
              </a:rPr>
              <a:t>database</a:t>
            </a:r>
            <a:r>
              <a:rPr lang="pt-BR" b="0" i="0" kern="0" dirty="0">
                <a:solidFill>
                  <a:srgbClr val="000000"/>
                </a:solidFill>
                <a:latin typeface="Arial"/>
                <a:sym typeface="Arial"/>
              </a:rPr>
              <a:t> = $</a:t>
            </a:r>
            <a:r>
              <a:rPr lang="pt-BR" b="0" i="0" kern="0" dirty="0" err="1">
                <a:solidFill>
                  <a:srgbClr val="000000"/>
                </a:solidFill>
                <a:latin typeface="Arial"/>
                <a:sym typeface="Arial"/>
              </a:rPr>
              <a:t>client</a:t>
            </a:r>
            <a:r>
              <a:rPr lang="pt-BR" b="0" i="0" kern="0" dirty="0">
                <a:solidFill>
                  <a:srgbClr val="000000"/>
                </a:solidFill>
                <a:latin typeface="Arial"/>
                <a:sym typeface="Arial"/>
              </a:rPr>
              <a:t>-&gt;</a:t>
            </a:r>
            <a:r>
              <a:rPr lang="pt-BR" b="0" i="0" kern="0" dirty="0" err="1">
                <a:solidFill>
                  <a:srgbClr val="000000"/>
                </a:solidFill>
                <a:latin typeface="Arial"/>
                <a:sym typeface="Arial"/>
              </a:rPr>
              <a:t>get_database</a:t>
            </a:r>
            <a:r>
              <a:rPr lang="pt-BR" b="0" i="0" kern="0" dirty="0">
                <a:solidFill>
                  <a:srgbClr val="000000"/>
                </a:solidFill>
                <a:latin typeface="Arial"/>
                <a:sym typeface="Arial"/>
              </a:rPr>
              <a:t>( 'digital' );</a:t>
            </a:r>
          </a:p>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my</a:t>
            </a:r>
            <a:r>
              <a:rPr lang="pt-BR" b="0" i="0" kern="0" dirty="0">
                <a:solidFill>
                  <a:srgbClr val="000000"/>
                </a:solidFill>
                <a:latin typeface="Arial"/>
                <a:sym typeface="Arial"/>
              </a:rPr>
              <a:t> $grid = $</a:t>
            </a:r>
            <a:r>
              <a:rPr lang="pt-BR" b="0" i="0" kern="0" dirty="0" err="1">
                <a:solidFill>
                  <a:srgbClr val="000000"/>
                </a:solidFill>
                <a:latin typeface="Arial"/>
                <a:sym typeface="Arial"/>
              </a:rPr>
              <a:t>database</a:t>
            </a:r>
            <a:r>
              <a:rPr lang="pt-BR" b="0" i="0" kern="0" dirty="0">
                <a:solidFill>
                  <a:srgbClr val="000000"/>
                </a:solidFill>
                <a:latin typeface="Arial"/>
                <a:sym typeface="Arial"/>
              </a:rPr>
              <a:t>-&gt;</a:t>
            </a:r>
            <a:r>
              <a:rPr lang="pt-BR" b="0" i="0" kern="0" dirty="0" err="1">
                <a:solidFill>
                  <a:srgbClr val="000000"/>
                </a:solidFill>
                <a:latin typeface="Arial"/>
                <a:sym typeface="Arial"/>
              </a:rPr>
              <a:t>get_gridfs</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my</a:t>
            </a:r>
            <a:r>
              <a:rPr lang="pt-BR" b="0" i="0" kern="0" dirty="0">
                <a:solidFill>
                  <a:srgbClr val="000000"/>
                </a:solidFill>
                <a:latin typeface="Arial"/>
                <a:sym typeface="Arial"/>
              </a:rPr>
              <a:t> @</a:t>
            </a:r>
            <a:r>
              <a:rPr lang="pt-BR" b="0" i="0" kern="0" dirty="0" err="1">
                <a:solidFill>
                  <a:srgbClr val="000000"/>
                </a:solidFill>
                <a:latin typeface="Arial"/>
                <a:sym typeface="Arial"/>
              </a:rPr>
              <a:t>vidFiles</a:t>
            </a:r>
            <a:r>
              <a:rPr lang="pt-BR" b="0" i="0" kern="0" dirty="0">
                <a:solidFill>
                  <a:srgbClr val="000000"/>
                </a:solidFill>
                <a:latin typeface="Arial"/>
                <a:sym typeface="Arial"/>
              </a:rPr>
              <a:t> = </a:t>
            </a:r>
            <a:r>
              <a:rPr lang="pt-BR" b="0" i="0" kern="0" dirty="0" err="1">
                <a:solidFill>
                  <a:srgbClr val="000000"/>
                </a:solidFill>
                <a:latin typeface="Arial"/>
                <a:sym typeface="Arial"/>
              </a:rPr>
              <a:t>getFiles</a:t>
            </a:r>
            <a:r>
              <a:rPr lang="pt-BR" b="0" i="0" kern="0" dirty="0">
                <a:solidFill>
                  <a:srgbClr val="000000"/>
                </a:solidFill>
                <a:latin typeface="Arial"/>
                <a:sym typeface="Arial"/>
              </a:rPr>
              <a:t>($</a:t>
            </a:r>
            <a:r>
              <a:rPr lang="pt-BR" b="0" i="0" kern="0" dirty="0" err="1">
                <a:solidFill>
                  <a:srgbClr val="000000"/>
                </a:solidFill>
                <a:latin typeface="Arial"/>
                <a:sym typeface="Arial"/>
              </a:rPr>
              <a:t>movieDir</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endParaRPr lang="pt-BR"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$grid-&gt;</a:t>
            </a:r>
            <a:r>
              <a:rPr lang="pt-BR" b="0" i="0" kern="0" dirty="0" err="1">
                <a:solidFill>
                  <a:srgbClr val="000000"/>
                </a:solidFill>
                <a:latin typeface="Arial"/>
                <a:sym typeface="Arial"/>
              </a:rPr>
              <a:t>drop</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err="1">
                <a:solidFill>
                  <a:srgbClr val="000000"/>
                </a:solidFill>
                <a:latin typeface="Arial"/>
                <a:sym typeface="Arial"/>
              </a:rPr>
              <a:t>foreach</a:t>
            </a:r>
            <a:r>
              <a:rPr lang="pt-BR" b="0" i="0" kern="0" dirty="0">
                <a:solidFill>
                  <a:srgbClr val="000000"/>
                </a:solidFill>
                <a:latin typeface="Arial"/>
                <a:sym typeface="Arial"/>
              </a:rPr>
              <a:t> </a:t>
            </a:r>
            <a:r>
              <a:rPr lang="pt-BR" b="0" i="0" kern="0" dirty="0" err="1">
                <a:solidFill>
                  <a:srgbClr val="000000"/>
                </a:solidFill>
                <a:latin typeface="Arial"/>
                <a:sym typeface="Arial"/>
              </a:rPr>
              <a:t>my</a:t>
            </a:r>
            <a:r>
              <a:rPr lang="pt-BR" b="0" i="0" kern="0" dirty="0">
                <a:solidFill>
                  <a:srgbClr val="000000"/>
                </a:solidFill>
                <a:latin typeface="Arial"/>
                <a:sym typeface="Arial"/>
              </a:rPr>
              <a:t> $file (@</a:t>
            </a:r>
            <a:r>
              <a:rPr lang="pt-BR" b="0" i="0" kern="0" dirty="0" err="1">
                <a:solidFill>
                  <a:srgbClr val="000000"/>
                </a:solidFill>
                <a:latin typeface="Arial"/>
                <a:sym typeface="Arial"/>
              </a:rPr>
              <a:t>vidFiles</a:t>
            </a:r>
            <a:r>
              <a:rPr lang="pt-BR"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my</a:t>
            </a:r>
            <a:r>
              <a:rPr lang="pt-BR" b="0" i="0" kern="0" dirty="0">
                <a:solidFill>
                  <a:srgbClr val="000000"/>
                </a:solidFill>
                <a:latin typeface="Arial"/>
                <a:sym typeface="Arial"/>
              </a:rPr>
              <a:t> $</a:t>
            </a:r>
            <a:r>
              <a:rPr lang="pt-BR" b="0" i="0" kern="0" dirty="0" err="1">
                <a:solidFill>
                  <a:srgbClr val="000000"/>
                </a:solidFill>
                <a:latin typeface="Arial"/>
                <a:sym typeface="Arial"/>
              </a:rPr>
              <a:t>fh</a:t>
            </a:r>
            <a:r>
              <a:rPr lang="pt-BR" b="0" i="0" kern="0" dirty="0">
                <a:solidFill>
                  <a:srgbClr val="000000"/>
                </a:solidFill>
                <a:latin typeface="Arial"/>
                <a:sym typeface="Arial"/>
              </a:rPr>
              <a:t> = IO::File-&gt;new("$</a:t>
            </a:r>
            <a:r>
              <a:rPr lang="pt-BR" b="0" i="0" kern="0" dirty="0" err="1">
                <a:solidFill>
                  <a:srgbClr val="000000"/>
                </a:solidFill>
                <a:latin typeface="Arial"/>
                <a:sym typeface="Arial"/>
              </a:rPr>
              <a:t>movieDir</a:t>
            </a:r>
            <a:r>
              <a:rPr lang="pt-BR" b="0" i="0" kern="0" dirty="0">
                <a:solidFill>
                  <a:srgbClr val="000000"/>
                </a:solidFill>
                <a:latin typeface="Arial"/>
                <a:sym typeface="Arial"/>
              </a:rPr>
              <a:t>/$file", "r");</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$grid-&gt;</a:t>
            </a:r>
            <a:r>
              <a:rPr lang="pt-BR" b="0" i="0" kern="0" dirty="0" err="1">
                <a:solidFill>
                  <a:srgbClr val="000000"/>
                </a:solidFill>
                <a:latin typeface="Arial"/>
                <a:sym typeface="Arial"/>
              </a:rPr>
              <a:t>insert</a:t>
            </a:r>
            <a:r>
              <a:rPr lang="pt-BR" b="0" i="0" kern="0" dirty="0">
                <a:solidFill>
                  <a:srgbClr val="000000"/>
                </a:solidFill>
                <a:latin typeface="Arial"/>
                <a:sym typeface="Arial"/>
              </a:rPr>
              <a:t>($</a:t>
            </a:r>
            <a:r>
              <a:rPr lang="pt-BR" b="0" i="0" kern="0" dirty="0" err="1">
                <a:solidFill>
                  <a:srgbClr val="000000"/>
                </a:solidFill>
                <a:latin typeface="Arial"/>
                <a:sym typeface="Arial"/>
              </a:rPr>
              <a:t>fh</a:t>
            </a:r>
            <a:r>
              <a:rPr lang="pt-BR" b="0" i="0" kern="0" dirty="0">
                <a:solidFill>
                  <a:srgbClr val="000000"/>
                </a:solidFill>
                <a:latin typeface="Arial"/>
                <a:sym typeface="Arial"/>
              </a:rPr>
              <a:t>, {"</a:t>
            </a:r>
            <a:r>
              <a:rPr lang="pt-BR" b="0" i="0" kern="0" dirty="0" err="1">
                <a:solidFill>
                  <a:srgbClr val="000000"/>
                </a:solidFill>
                <a:latin typeface="Arial"/>
                <a:sym typeface="Arial"/>
              </a:rPr>
              <a:t>filename</a:t>
            </a:r>
            <a:r>
              <a:rPr lang="pt-BR" b="0" i="0" kern="0" dirty="0">
                <a:solidFill>
                  <a:srgbClr val="000000"/>
                </a:solidFill>
                <a:latin typeface="Arial"/>
                <a:sym typeface="Arial"/>
              </a:rPr>
              <a:t>" =&gt; $file,</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content-type</a:t>
            </a:r>
            <a:r>
              <a:rPr lang="pt-BR" b="0" i="0" kern="0" dirty="0">
                <a:solidFill>
                  <a:srgbClr val="000000"/>
                </a:solidFill>
                <a:latin typeface="Arial"/>
                <a:sym typeface="Arial"/>
              </a:rPr>
              <a:t>" =&gt; "</a:t>
            </a:r>
            <a:r>
              <a:rPr lang="pt-BR" b="0" i="0" kern="0" dirty="0" err="1">
                <a:solidFill>
                  <a:srgbClr val="000000"/>
                </a:solidFill>
                <a:latin typeface="Arial"/>
                <a:sym typeface="Arial"/>
              </a:rPr>
              <a:t>video</a:t>
            </a:r>
            <a:r>
              <a:rPr lang="pt-BR" b="0" i="0" kern="0" dirty="0">
                <a:solidFill>
                  <a:srgbClr val="000000"/>
                </a:solidFill>
                <a:latin typeface="Arial"/>
                <a:sym typeface="Arial"/>
              </a:rPr>
              <a:t>/</a:t>
            </a:r>
            <a:r>
              <a:rPr lang="pt-BR" b="0" i="0" kern="0" dirty="0" err="1">
                <a:solidFill>
                  <a:srgbClr val="000000"/>
                </a:solidFill>
                <a:latin typeface="Arial"/>
                <a:sym typeface="Arial"/>
              </a:rPr>
              <a:t>quicktime</a:t>
            </a:r>
            <a:r>
              <a:rPr lang="pt-BR"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    "</a:t>
            </a:r>
            <a:r>
              <a:rPr lang="pt-BR" b="0" i="0" kern="0" dirty="0" err="1">
                <a:solidFill>
                  <a:srgbClr val="000000"/>
                </a:solidFill>
                <a:latin typeface="Arial"/>
                <a:sym typeface="Arial"/>
              </a:rPr>
              <a:t>author</a:t>
            </a:r>
            <a:r>
              <a:rPr lang="pt-BR" b="0" i="0" kern="0" dirty="0">
                <a:solidFill>
                  <a:srgbClr val="000000"/>
                </a:solidFill>
                <a:latin typeface="Arial"/>
                <a:sym typeface="Arial"/>
              </a:rPr>
              <a:t>" =&gt; "</a:t>
            </a:r>
            <a:r>
              <a:rPr lang="pt-BR" b="0" i="0" kern="0" dirty="0" err="1">
                <a:solidFill>
                  <a:srgbClr val="000000"/>
                </a:solidFill>
                <a:latin typeface="Arial"/>
                <a:sym typeface="Arial"/>
              </a:rPr>
              <a:t>deb</a:t>
            </a:r>
            <a:r>
              <a:rPr lang="pt-BR"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29547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925799"/>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Verificando as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 criadas: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Verificando </a:t>
            </a:r>
            <a:r>
              <a:rPr lang="pt-BR" sz="2000" b="0" i="0" kern="0" dirty="0" err="1">
                <a:solidFill>
                  <a:srgbClr val="000000"/>
                </a:solidFill>
                <a:latin typeface="Arial"/>
                <a:cs typeface="Arial"/>
                <a:sym typeface="Arial"/>
              </a:rPr>
              <a:t>fs.files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Verificando </a:t>
            </a:r>
            <a:r>
              <a:rPr lang="pt-BR" dirty="0" err="1"/>
              <a:t>Binary</a:t>
            </a:r>
            <a:r>
              <a:rPr lang="pt-BR" dirty="0"/>
              <a:t> Data</a:t>
            </a:r>
            <a:endParaRPr lang="en-US" dirty="0"/>
          </a:p>
        </p:txBody>
      </p:sp>
      <p:sp>
        <p:nvSpPr>
          <p:cNvPr id="5" name="Rectangle 4"/>
          <p:cNvSpPr/>
          <p:nvPr/>
        </p:nvSpPr>
        <p:spPr>
          <a:xfrm>
            <a:off x="755447" y="1452653"/>
            <a:ext cx="7567027" cy="146208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use digital</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show collections</a:t>
            </a: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fs.chunks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fs.files</a:t>
            </a: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system.indexes</a:t>
            </a:r>
            <a:endParaRPr lang="en-US" b="0" i="0" kern="0" dirty="0">
              <a:solidFill>
                <a:srgbClr val="000000"/>
              </a:solidFill>
              <a:latin typeface="Arial"/>
              <a:sym typeface="Arial"/>
            </a:endParaRPr>
          </a:p>
        </p:txBody>
      </p:sp>
      <p:sp>
        <p:nvSpPr>
          <p:cNvPr id="6" name="Rectangle 5"/>
          <p:cNvSpPr/>
          <p:nvPr/>
        </p:nvSpPr>
        <p:spPr>
          <a:xfrm>
            <a:off x="755447" y="3456649"/>
            <a:ext cx="7567027" cy="276238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"_id</a:t>
            </a:r>
            <a:r>
              <a:rPr lang="en-US" b="0" i="0" kern="0" dirty="0">
                <a:solidFill>
                  <a:srgbClr val="000000"/>
                </a:solidFill>
                <a:latin typeface="Arial"/>
                <a:sym typeface="Arial"/>
              </a:rPr>
              <a:t>": </a:t>
            </a:r>
            <a:r>
              <a:rPr lang="en-US" b="0" i="0" kern="0" dirty="0" err="1">
                <a:solidFill>
                  <a:srgbClr val="000000"/>
                </a:solidFill>
                <a:latin typeface="Arial"/>
                <a:sym typeface="Arial"/>
              </a:rPr>
              <a:t>ObjectId</a:t>
            </a:r>
            <a:r>
              <a:rPr lang="en-US" b="0" i="0" kern="0" dirty="0">
                <a:solidFill>
                  <a:srgbClr val="000000"/>
                </a:solidFill>
                <a:latin typeface="Arial"/>
                <a:sym typeface="Arial"/>
              </a:rPr>
              <a:t>("546fb304f9781507293f9891"),</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length</a:t>
            </a:r>
            <a:r>
              <a:rPr lang="en-US" b="0" i="0" kern="0" dirty="0">
                <a:solidFill>
                  <a:srgbClr val="000000"/>
                </a:solidFill>
                <a:latin typeface="Arial"/>
                <a:sym typeface="Arial"/>
              </a:rPr>
              <a:t>": </a:t>
            </a:r>
            <a:r>
              <a:rPr lang="en-US" b="0" i="0" kern="0" dirty="0" err="1">
                <a:solidFill>
                  <a:srgbClr val="000000"/>
                </a:solidFill>
                <a:latin typeface="Arial"/>
                <a:sym typeface="Arial"/>
              </a:rPr>
              <a:t>NumberLong</a:t>
            </a:r>
            <a:r>
              <a:rPr lang="en-US" b="0" i="0" kern="0" dirty="0">
                <a:solidFill>
                  <a:srgbClr val="000000"/>
                </a:solidFill>
                <a:latin typeface="Arial"/>
                <a:sym typeface="Arial"/>
              </a:rPr>
              <a:t>("834284"),</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content-type</a:t>
            </a:r>
            <a:r>
              <a:rPr lang="en-US" b="0" i="0" kern="0" dirty="0">
                <a:solidFill>
                  <a:srgbClr val="000000"/>
                </a:solidFill>
                <a:latin typeface="Arial"/>
                <a:sym typeface="Arial"/>
              </a:rPr>
              <a:t>": "video/</a:t>
            </a:r>
            <a:r>
              <a:rPr lang="en-US" b="0" i="0" kern="0" dirty="0" err="1">
                <a:solidFill>
                  <a:srgbClr val="000000"/>
                </a:solidFill>
                <a:latin typeface="Arial"/>
                <a:sym typeface="Arial"/>
              </a:rPr>
              <a:t>quicktime</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err="1">
                <a:solidFill>
                  <a:srgbClr val="000000"/>
                </a:solidFill>
                <a:latin typeface="Arial"/>
                <a:sym typeface="Arial"/>
              </a:rPr>
              <a:t>uploadDate</a:t>
            </a:r>
            <a:r>
              <a:rPr lang="en-US" b="0" i="0" kern="0" dirty="0">
                <a:solidFill>
                  <a:srgbClr val="000000"/>
                </a:solidFill>
                <a:latin typeface="Arial"/>
                <a:sym typeface="Arial"/>
              </a:rPr>
              <a:t>": </a:t>
            </a:r>
            <a:r>
              <a:rPr lang="en-US" b="0" i="0" kern="0" dirty="0" err="1">
                <a:solidFill>
                  <a:srgbClr val="000000"/>
                </a:solidFill>
                <a:latin typeface="Arial"/>
                <a:sym typeface="Arial"/>
              </a:rPr>
              <a:t>ISODate</a:t>
            </a:r>
            <a:r>
              <a:rPr lang="en-US" b="0" i="0" kern="0" dirty="0">
                <a:solidFill>
                  <a:srgbClr val="000000"/>
                </a:solidFill>
                <a:latin typeface="Arial"/>
                <a:sym typeface="Arial"/>
              </a:rPr>
              <a:t>("2014-11-21T21:47:48Z"),</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err="1">
                <a:solidFill>
                  <a:srgbClr val="000000"/>
                </a:solidFill>
                <a:latin typeface="Arial"/>
                <a:sym typeface="Arial"/>
              </a:rPr>
              <a:t>chunkSize</a:t>
            </a:r>
            <a:r>
              <a:rPr lang="en-US" b="0" i="0" kern="0" dirty="0">
                <a:solidFill>
                  <a:srgbClr val="000000"/>
                </a:solidFill>
                <a:latin typeface="Arial"/>
                <a:sym typeface="Arial"/>
              </a:rPr>
              <a:t>": </a:t>
            </a:r>
            <a:r>
              <a:rPr lang="en-US" b="0" i="0" kern="0" dirty="0" err="1">
                <a:solidFill>
                  <a:srgbClr val="000000"/>
                </a:solidFill>
                <a:latin typeface="Arial"/>
                <a:sym typeface="Arial"/>
              </a:rPr>
              <a:t>NumberLong</a:t>
            </a:r>
            <a:r>
              <a:rPr lang="en-US" b="0" i="0" kern="0" dirty="0">
                <a:solidFill>
                  <a:srgbClr val="000000"/>
                </a:solidFill>
                <a:latin typeface="Arial"/>
                <a:sym typeface="Arial"/>
              </a:rPr>
              <a:t>("261120"),</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filename</a:t>
            </a:r>
            <a:r>
              <a:rPr lang="en-US" b="0" i="0" kern="0" dirty="0">
                <a:solidFill>
                  <a:srgbClr val="000000"/>
                </a:solidFill>
                <a:latin typeface="Arial"/>
                <a:sym typeface="Arial"/>
              </a:rPr>
              <a:t>": "IMG_0425.MOV",</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author</a:t>
            </a:r>
            <a:r>
              <a:rPr lang="en-US" b="0" i="0" kern="0" dirty="0">
                <a:solidFill>
                  <a:srgbClr val="000000"/>
                </a:solidFill>
                <a:latin typeface="Arial"/>
                <a:sym typeface="Arial"/>
              </a:rPr>
              <a:t>": "deb"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Tree>
    <p:extLst>
      <p:ext uri="{BB962C8B-B14F-4D97-AF65-F5344CB8AC3E}">
        <p14:creationId xmlns:p14="http://schemas.microsoft.com/office/powerpoint/2010/main" val="64169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481681" y="712451"/>
            <a:ext cx="8064941" cy="2231949"/>
          </a:xfrm>
        </p:spPr>
        <p:txBody>
          <a:bodyPr/>
          <a:lstStyle/>
          <a:p>
            <a:pPr>
              <a:lnSpc>
                <a:spcPct val="150000"/>
              </a:lnSpc>
            </a:pPr>
            <a:r>
              <a:rPr lang="pt-BR" b="0" i="0" dirty="0"/>
              <a:t>São baseados </a:t>
            </a:r>
            <a:r>
              <a:rPr lang="pt-BR" i="0" dirty="0">
                <a:solidFill>
                  <a:srgbClr val="7030A0"/>
                </a:solidFill>
              </a:rPr>
              <a:t>em diferentes formatos </a:t>
            </a:r>
          </a:p>
          <a:p>
            <a:pPr lvl="1">
              <a:lnSpc>
                <a:spcPct val="150000"/>
              </a:lnSpc>
            </a:pPr>
            <a:r>
              <a:rPr lang="pt-BR" sz="2400" b="0" i="0" dirty="0"/>
              <a:t>Os mais usados hoje pelos bancos </a:t>
            </a:r>
            <a:r>
              <a:rPr lang="pt-BR" sz="2400" b="0" i="0" dirty="0" err="1"/>
              <a:t>NoSQL</a:t>
            </a:r>
            <a:r>
              <a:rPr lang="pt-BR" sz="2400" b="0" i="0" dirty="0"/>
              <a:t> são o </a:t>
            </a:r>
            <a:r>
              <a:rPr lang="pt-BR" sz="2400" i="0" dirty="0">
                <a:solidFill>
                  <a:srgbClr val="C00000"/>
                </a:solidFill>
              </a:rPr>
              <a:t>XML, o JSON e o BSON.</a:t>
            </a:r>
            <a:endParaRPr lang="pt-BR" sz="2400" b="0" i="0" dirty="0"/>
          </a:p>
        </p:txBody>
      </p:sp>
      <p:sp>
        <p:nvSpPr>
          <p:cNvPr id="6" name="CaixaDeTexto 5">
            <a:extLst>
              <a:ext uri="{FF2B5EF4-FFF2-40B4-BE49-F238E27FC236}">
                <a16:creationId xmlns:a16="http://schemas.microsoft.com/office/drawing/2014/main" id="{21EE90A2-6DBE-4CA6-8D63-505B1FA954D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pic>
        <p:nvPicPr>
          <p:cNvPr id="7" name="Imagem 6">
            <a:extLst>
              <a:ext uri="{FF2B5EF4-FFF2-40B4-BE49-F238E27FC236}">
                <a16:creationId xmlns:a16="http://schemas.microsoft.com/office/drawing/2014/main" id="{DE79274A-BA6C-4364-9072-19BC76008186}"/>
              </a:ext>
            </a:extLst>
          </p:cNvPr>
          <p:cNvPicPr>
            <a:picLocks noChangeAspect="1"/>
          </p:cNvPicPr>
          <p:nvPr/>
        </p:nvPicPr>
        <p:blipFill>
          <a:blip r:embed="rId2"/>
          <a:stretch>
            <a:fillRect/>
          </a:stretch>
        </p:blipFill>
        <p:spPr>
          <a:xfrm>
            <a:off x="4667692" y="2492896"/>
            <a:ext cx="3981053" cy="3257225"/>
          </a:xfrm>
          <a:prstGeom prst="rect">
            <a:avLst/>
          </a:prstGeom>
        </p:spPr>
      </p:pic>
    </p:spTree>
    <p:extLst>
      <p:ext uri="{BB962C8B-B14F-4D97-AF65-F5344CB8AC3E}">
        <p14:creationId xmlns:p14="http://schemas.microsoft.com/office/powerpoint/2010/main" val="59382097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925799"/>
            <a:ext cx="7331347" cy="2246379"/>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Verificando as </a:t>
            </a:r>
            <a:r>
              <a:rPr lang="pt-BR" sz="2000" b="0" i="0" kern="0" dirty="0" err="1">
                <a:solidFill>
                  <a:srgbClr val="000000"/>
                </a:solidFill>
                <a:latin typeface="Arial"/>
                <a:cs typeface="Arial"/>
                <a:sym typeface="Arial"/>
              </a:rPr>
              <a:t>collections</a:t>
            </a:r>
            <a:r>
              <a:rPr lang="pt-BR" sz="2000" b="0" i="0" kern="0" dirty="0">
                <a:solidFill>
                  <a:srgbClr val="000000"/>
                </a:solidFill>
                <a:latin typeface="Arial"/>
                <a:cs typeface="Arial"/>
                <a:sym typeface="Arial"/>
              </a:rPr>
              <a:t> criadas: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Verificando </a:t>
            </a:r>
            <a:r>
              <a:rPr lang="pt-BR" sz="2000" b="0" i="0" kern="0" dirty="0" err="1">
                <a:solidFill>
                  <a:srgbClr val="000000"/>
                </a:solidFill>
                <a:latin typeface="Arial"/>
                <a:cs typeface="Arial"/>
                <a:sym typeface="Arial"/>
              </a:rPr>
              <a:t>fs.chunks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Verificando </a:t>
            </a:r>
            <a:r>
              <a:rPr lang="pt-BR" dirty="0" err="1"/>
              <a:t>Binary</a:t>
            </a:r>
            <a:r>
              <a:rPr lang="pt-BR" dirty="0"/>
              <a:t> Data</a:t>
            </a:r>
            <a:endParaRPr lang="en-US" dirty="0"/>
          </a:p>
        </p:txBody>
      </p:sp>
      <p:sp>
        <p:nvSpPr>
          <p:cNvPr id="5" name="Rectangle 4"/>
          <p:cNvSpPr/>
          <p:nvPr/>
        </p:nvSpPr>
        <p:spPr>
          <a:xfrm>
            <a:off x="755447" y="1452653"/>
            <a:ext cx="7567027" cy="91925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use digital</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show collections</a:t>
            </a:r>
          </a:p>
          <a:p>
            <a:pPr defTabSz="914217" eaLnBrk="1" fontAlgn="auto" hangingPunct="1">
              <a:spcBef>
                <a:spcPts val="0"/>
              </a:spcBef>
              <a:spcAft>
                <a:spcPts val="0"/>
              </a:spcAft>
              <a:buClr>
                <a:srgbClr val="000000"/>
              </a:buClr>
            </a:pPr>
            <a:r>
              <a:rPr lang="en-US" b="0" i="0" kern="0" dirty="0" err="1">
                <a:solidFill>
                  <a:srgbClr val="000000"/>
                </a:solidFill>
                <a:latin typeface="Arial"/>
                <a:sym typeface="Arial"/>
              </a:rPr>
              <a:t>fs.chunks</a:t>
            </a:r>
            <a:endParaRPr lang="en-US" b="0" i="0" kern="0" dirty="0">
              <a:solidFill>
                <a:srgbClr val="000000"/>
              </a:solidFill>
              <a:latin typeface="Arial"/>
              <a:sym typeface="Arial"/>
            </a:endParaRPr>
          </a:p>
        </p:txBody>
      </p:sp>
      <p:sp>
        <p:nvSpPr>
          <p:cNvPr id="6" name="Rectangle 5"/>
          <p:cNvSpPr/>
          <p:nvPr/>
        </p:nvSpPr>
        <p:spPr>
          <a:xfrm>
            <a:off x="755447" y="2898765"/>
            <a:ext cx="7567027" cy="362532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a:t>
            </a:r>
            <a:r>
              <a:rPr lang="en-US" i="0" kern="0" dirty="0">
                <a:solidFill>
                  <a:srgbClr val="000000"/>
                </a:solidFill>
                <a:latin typeface="Arial"/>
                <a:sym typeface="Arial"/>
              </a:rPr>
              <a:t>id</a:t>
            </a:r>
            <a:r>
              <a:rPr lang="en-US" b="0" i="0" kern="0" dirty="0">
                <a:solidFill>
                  <a:srgbClr val="000000"/>
                </a:solidFill>
                <a:latin typeface="Arial"/>
                <a:sym typeface="Arial"/>
              </a:rPr>
              <a:t>": </a:t>
            </a:r>
            <a:r>
              <a:rPr lang="en-US" b="0" i="0" kern="0" dirty="0" err="1">
                <a:solidFill>
                  <a:srgbClr val="000000"/>
                </a:solidFill>
                <a:latin typeface="Arial"/>
                <a:sym typeface="Arial"/>
              </a:rPr>
              <a:t>ObjectId</a:t>
            </a:r>
            <a:r>
              <a:rPr lang="en-US" b="0" i="0" kern="0" dirty="0">
                <a:solidFill>
                  <a:srgbClr val="000000"/>
                </a:solidFill>
                <a:latin typeface="Arial"/>
                <a:sym typeface="Arial"/>
              </a:rPr>
              <a:t>("546fb304f9781507293f98a6"),</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err="1">
                <a:solidFill>
                  <a:srgbClr val="000000"/>
                </a:solidFill>
                <a:latin typeface="Arial"/>
                <a:sym typeface="Arial"/>
              </a:rPr>
              <a:t>files_id</a:t>
            </a:r>
            <a:r>
              <a:rPr lang="en-US" b="0" i="0" kern="0" dirty="0">
                <a:solidFill>
                  <a:srgbClr val="000000"/>
                </a:solidFill>
                <a:latin typeface="Arial"/>
                <a:sym typeface="Arial"/>
              </a:rPr>
              <a:t>": </a:t>
            </a:r>
            <a:r>
              <a:rPr lang="en-US" b="0" i="0" kern="0" dirty="0" err="1">
                <a:solidFill>
                  <a:srgbClr val="000000"/>
                </a:solidFill>
                <a:latin typeface="Arial"/>
                <a:sym typeface="Arial"/>
              </a:rPr>
              <a:t>ObjectId</a:t>
            </a:r>
            <a:r>
              <a:rPr lang="en-US" b="0" i="0" kern="0" dirty="0">
                <a:solidFill>
                  <a:srgbClr val="000000"/>
                </a:solidFill>
                <a:latin typeface="Arial"/>
                <a:sym typeface="Arial"/>
              </a:rPr>
              <a:t>("546fb304f9781507293f9896"),</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data</a:t>
            </a:r>
            <a:r>
              <a:rPr lang="en-US" b="0" i="0" kern="0" dirty="0">
                <a:solidFill>
                  <a:srgbClr val="000000"/>
                </a:solidFill>
                <a:latin typeface="Arial"/>
                <a:sym typeface="Arial"/>
              </a:rPr>
              <a:t>": </a:t>
            </a:r>
            <a:r>
              <a:rPr lang="en-US" b="0" i="0" kern="0" dirty="0" err="1">
                <a:solidFill>
                  <a:srgbClr val="000000"/>
                </a:solidFill>
                <a:latin typeface="Arial"/>
                <a:sym typeface="Arial"/>
              </a:rPr>
              <a:t>BinData</a:t>
            </a:r>
            <a:r>
              <a:rPr lang="en-US" b="0" i="0" kern="0" dirty="0">
                <a:solidFill>
                  <a:srgbClr val="000000"/>
                </a:solidFill>
                <a:latin typeface="Arial"/>
                <a:sym typeface="Arial"/>
              </a:rPr>
              <a:t>(0, "+QWU+Pwf1u03d………..."),</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n</a:t>
            </a:r>
            <a:r>
              <a:rPr lang="en-US" b="0" i="0" kern="0" dirty="0">
                <a:solidFill>
                  <a:srgbClr val="000000"/>
                </a:solidFill>
                <a:latin typeface="Arial"/>
                <a:sym typeface="Arial"/>
              </a:rPr>
              <a:t>": </a:t>
            </a:r>
            <a:r>
              <a:rPr lang="en-US" b="0" i="0" kern="0" dirty="0" err="1">
                <a:solidFill>
                  <a:srgbClr val="000000"/>
                </a:solidFill>
                <a:latin typeface="Arial"/>
                <a:sym typeface="Arial"/>
              </a:rPr>
              <a:t>NumberLong</a:t>
            </a:r>
            <a:r>
              <a:rPr lang="en-US" b="0" i="0" kern="0" dirty="0">
                <a:solidFill>
                  <a:srgbClr val="000000"/>
                </a:solidFill>
                <a:latin typeface="Arial"/>
                <a:sym typeface="Arial"/>
              </a:rPr>
              <a:t>("0")</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a:t>
            </a:r>
            <a:r>
              <a:rPr lang="en-US" i="0" kern="0" dirty="0">
                <a:solidFill>
                  <a:srgbClr val="000000"/>
                </a:solidFill>
                <a:latin typeface="Arial"/>
                <a:sym typeface="Arial"/>
              </a:rPr>
              <a:t>id</a:t>
            </a:r>
            <a:r>
              <a:rPr lang="en-US" b="0" i="0" kern="0" dirty="0">
                <a:solidFill>
                  <a:srgbClr val="000000"/>
                </a:solidFill>
                <a:latin typeface="Arial"/>
                <a:sym typeface="Arial"/>
              </a:rPr>
              <a:t>": </a:t>
            </a:r>
            <a:r>
              <a:rPr lang="en-US" b="0" i="0" kern="0" dirty="0" err="1">
                <a:solidFill>
                  <a:srgbClr val="000000"/>
                </a:solidFill>
                <a:latin typeface="Arial"/>
                <a:sym typeface="Arial"/>
              </a:rPr>
              <a:t>ObjectId</a:t>
            </a:r>
            <a:r>
              <a:rPr lang="en-US" b="0" i="0" kern="0" dirty="0">
                <a:solidFill>
                  <a:srgbClr val="000000"/>
                </a:solidFill>
                <a:latin typeface="Arial"/>
                <a:sym typeface="Arial"/>
              </a:rPr>
              <a:t>("546fb304f9781507293f9898"),</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err="1">
                <a:solidFill>
                  <a:srgbClr val="000000"/>
                </a:solidFill>
                <a:latin typeface="Arial"/>
                <a:sym typeface="Arial"/>
              </a:rPr>
              <a:t>files_id</a:t>
            </a:r>
            <a:r>
              <a:rPr lang="en-US" b="0" i="0" kern="0" dirty="0">
                <a:solidFill>
                  <a:srgbClr val="000000"/>
                </a:solidFill>
                <a:latin typeface="Arial"/>
                <a:sym typeface="Arial"/>
              </a:rPr>
              <a:t>": </a:t>
            </a:r>
            <a:r>
              <a:rPr lang="en-US" b="0" i="0" kern="0" dirty="0" err="1">
                <a:solidFill>
                  <a:srgbClr val="000000"/>
                </a:solidFill>
                <a:latin typeface="Arial"/>
                <a:sym typeface="Arial"/>
              </a:rPr>
              <a:t>ObjectId</a:t>
            </a:r>
            <a:r>
              <a:rPr lang="en-US" b="0" i="0" kern="0" dirty="0">
                <a:solidFill>
                  <a:srgbClr val="000000"/>
                </a:solidFill>
                <a:latin typeface="Arial"/>
                <a:sym typeface="Arial"/>
              </a:rPr>
              <a:t>("546fb304f9781507293f9896"),</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data</a:t>
            </a:r>
            <a:r>
              <a:rPr lang="en-US" b="0" i="0" kern="0" dirty="0">
                <a:solidFill>
                  <a:srgbClr val="000000"/>
                </a:solidFill>
                <a:latin typeface="Arial"/>
                <a:sym typeface="Arial"/>
              </a:rPr>
              <a:t>": </a:t>
            </a:r>
            <a:r>
              <a:rPr lang="en-US" b="0" i="0" kern="0" dirty="0" err="1">
                <a:solidFill>
                  <a:srgbClr val="000000"/>
                </a:solidFill>
                <a:latin typeface="Arial"/>
                <a:sym typeface="Arial"/>
              </a:rPr>
              <a:t>BinData</a:t>
            </a:r>
            <a:r>
              <a:rPr lang="en-US" b="0" i="0" kern="0" dirty="0">
                <a:solidFill>
                  <a:srgbClr val="000000"/>
                </a:solidFill>
                <a:latin typeface="Arial"/>
                <a:sym typeface="Arial"/>
              </a:rPr>
              <a:t>(0, "</a:t>
            </a:r>
            <a:r>
              <a:rPr lang="en-US" b="0" i="0" kern="0" dirty="0" err="1">
                <a:solidFill>
                  <a:srgbClr val="000000"/>
                </a:solidFill>
                <a:latin typeface="Arial"/>
                <a:sym typeface="Arial"/>
              </a:rPr>
              <a:t>EgKwOoOAOYEwFoi</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000000"/>
                </a:solidFill>
                <a:latin typeface="Arial"/>
                <a:sym typeface="Arial"/>
              </a:rPr>
              <a:t>n</a:t>
            </a:r>
            <a:r>
              <a:rPr lang="en-US" b="0" i="0" kern="0" dirty="0">
                <a:solidFill>
                  <a:srgbClr val="000000"/>
                </a:solidFill>
                <a:latin typeface="Arial"/>
                <a:sym typeface="Arial"/>
              </a:rPr>
              <a:t>": </a:t>
            </a:r>
            <a:r>
              <a:rPr lang="en-US" b="0" i="0" kern="0" dirty="0" err="1">
                <a:solidFill>
                  <a:srgbClr val="000000"/>
                </a:solidFill>
                <a:latin typeface="Arial"/>
                <a:sym typeface="Arial"/>
              </a:rPr>
              <a:t>NumberLong</a:t>
            </a:r>
            <a:r>
              <a:rPr lang="en-US" b="0" i="0" kern="0" dirty="0">
                <a:solidFill>
                  <a:srgbClr val="000000"/>
                </a:solidFill>
                <a:latin typeface="Arial"/>
                <a:sym typeface="Arial"/>
              </a:rPr>
              <a:t>("1")</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a:t>
            </a:r>
          </a:p>
        </p:txBody>
      </p:sp>
    </p:spTree>
    <p:extLst>
      <p:ext uri="{BB962C8B-B14F-4D97-AF65-F5344CB8AC3E}">
        <p14:creationId xmlns:p14="http://schemas.microsoft.com/office/powerpoint/2010/main" val="1689856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925799"/>
            <a:ext cx="7331347" cy="101548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Verificando índices criados: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Verificando Índices em </a:t>
            </a:r>
            <a:r>
              <a:rPr lang="pt-BR" dirty="0" err="1"/>
              <a:t>Binary</a:t>
            </a:r>
            <a:r>
              <a:rPr lang="pt-BR" dirty="0"/>
              <a:t> Data</a:t>
            </a:r>
            <a:endParaRPr lang="en-US" dirty="0"/>
          </a:p>
        </p:txBody>
      </p:sp>
      <p:sp>
        <p:nvSpPr>
          <p:cNvPr id="6" name="Rectangle 5"/>
          <p:cNvSpPr/>
          <p:nvPr/>
        </p:nvSpPr>
        <p:spPr>
          <a:xfrm>
            <a:off x="755447" y="1489309"/>
            <a:ext cx="7567027" cy="462527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&gt; </a:t>
            </a:r>
            <a:r>
              <a:rPr lang="en-US" sz="1400" b="0" i="0" kern="0" dirty="0" err="1">
                <a:solidFill>
                  <a:srgbClr val="000000"/>
                </a:solidFill>
                <a:latin typeface="Arial"/>
                <a:sym typeface="Arial"/>
              </a:rPr>
              <a:t>db.fs.chunks.getIndexes</a:t>
            </a:r>
            <a:r>
              <a:rPr lang="en-US" sz="14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"v": 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"key":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"_id": 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"name": "_id_",</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"ns": "</a:t>
            </a:r>
            <a:r>
              <a:rPr lang="en-US" sz="1400" b="0" i="0" kern="0" dirty="0" err="1">
                <a:solidFill>
                  <a:srgbClr val="000000"/>
                </a:solidFill>
                <a:latin typeface="Arial"/>
                <a:sym typeface="Arial"/>
              </a:rPr>
              <a:t>digital.fs.chunks</a:t>
            </a:r>
            <a:r>
              <a:rPr lang="en-US" sz="14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"v": 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"unique": true,</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"key":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r>
              <a:rPr lang="en-US" sz="1400" b="0" i="0" kern="0" dirty="0" err="1">
                <a:solidFill>
                  <a:srgbClr val="000000"/>
                </a:solidFill>
                <a:latin typeface="Arial"/>
                <a:sym typeface="Arial"/>
              </a:rPr>
              <a:t>files_id</a:t>
            </a:r>
            <a:r>
              <a:rPr lang="en-US" sz="1400" b="0" i="0" kern="0" dirty="0">
                <a:solidFill>
                  <a:srgbClr val="000000"/>
                </a:solidFill>
                <a:latin typeface="Arial"/>
                <a:sym typeface="Arial"/>
              </a:rPr>
              <a:t>": </a:t>
            </a:r>
            <a:r>
              <a:rPr lang="en-US" sz="1400" b="0" i="0" kern="0" dirty="0" err="1">
                <a:solidFill>
                  <a:srgbClr val="000000"/>
                </a:solidFill>
                <a:latin typeface="Arial"/>
                <a:sym typeface="Arial"/>
              </a:rPr>
              <a:t>NumberLong</a:t>
            </a:r>
            <a:r>
              <a:rPr lang="en-US" sz="1400" b="0" i="0" kern="0" dirty="0">
                <a:solidFill>
                  <a:srgbClr val="000000"/>
                </a:solidFill>
                <a:latin typeface="Arial"/>
                <a:sym typeface="Arial"/>
              </a:rPr>
              <a:t>("1"),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"n": </a:t>
            </a:r>
            <a:r>
              <a:rPr lang="en-US" sz="1400" b="0" i="0" kern="0" dirty="0" err="1">
                <a:solidFill>
                  <a:srgbClr val="000000"/>
                </a:solidFill>
                <a:latin typeface="Arial"/>
                <a:sym typeface="Arial"/>
              </a:rPr>
              <a:t>NumberLong</a:t>
            </a:r>
            <a:r>
              <a:rPr lang="en-US" sz="1400" b="0" i="0" kern="0" dirty="0">
                <a:solidFill>
                  <a:srgbClr val="000000"/>
                </a:solidFill>
                <a:latin typeface="Arial"/>
                <a:sym typeface="Arial"/>
              </a:rPr>
              <a:t>("1")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"name": "files_id_1_n_1",</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"ns": "</a:t>
            </a:r>
            <a:r>
              <a:rPr lang="en-US" sz="1400" b="0" i="0" kern="0" dirty="0" err="1">
                <a:solidFill>
                  <a:srgbClr val="000000"/>
                </a:solidFill>
                <a:latin typeface="Arial"/>
                <a:sym typeface="Arial"/>
              </a:rPr>
              <a:t>digital.fs.chunks</a:t>
            </a:r>
            <a:r>
              <a:rPr lang="en-US" sz="1400"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sz="1400" b="0" i="0" kern="0" dirty="0">
                <a:solidFill>
                  <a:srgbClr val="000000"/>
                </a:solidFill>
                <a:latin typeface="Arial"/>
                <a:sym typeface="Arial"/>
              </a:rPr>
              <a:t>]</a:t>
            </a:r>
          </a:p>
        </p:txBody>
      </p:sp>
    </p:spTree>
    <p:extLst>
      <p:ext uri="{BB962C8B-B14F-4D97-AF65-F5344CB8AC3E}">
        <p14:creationId xmlns:p14="http://schemas.microsoft.com/office/powerpoint/2010/main" val="1825684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925799"/>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Quantos </a:t>
            </a:r>
            <a:r>
              <a:rPr lang="pt-BR" sz="2000" b="0" i="0" kern="0" dirty="0" err="1">
                <a:solidFill>
                  <a:srgbClr val="000000"/>
                </a:solidFill>
                <a:latin typeface="Arial"/>
                <a:cs typeface="Arial"/>
                <a:sym typeface="Arial"/>
              </a:rPr>
              <a:t>chunks</a:t>
            </a:r>
            <a:r>
              <a:rPr lang="pt-BR" sz="2000" b="0" i="0" kern="0" dirty="0">
                <a:solidFill>
                  <a:srgbClr val="000000"/>
                </a:solidFill>
                <a:latin typeface="Arial"/>
                <a:cs typeface="Arial"/>
                <a:sym typeface="Arial"/>
              </a:rPr>
              <a:t> foram criados: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Maiores informações: </a:t>
            </a:r>
            <a:r>
              <a:rPr lang="en-US" sz="2000" b="0" i="0" kern="0" dirty="0">
                <a:solidFill>
                  <a:srgbClr val="000000"/>
                </a:solidFill>
                <a:latin typeface="Arial"/>
                <a:cs typeface="Arial"/>
                <a:sym typeface="Arial"/>
                <a:hlinkClick r:id="rId3"/>
              </a:rPr>
              <a:t>http://docs.mongodb.org/manual/core/gridfs/</a:t>
            </a:r>
            <a:endParaRPr lang="en-US"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a:t>Contando </a:t>
            </a:r>
            <a:r>
              <a:rPr lang="pt-BR" dirty="0" err="1"/>
              <a:t>Binary</a:t>
            </a:r>
            <a:r>
              <a:rPr lang="pt-BR" dirty="0"/>
              <a:t> Data</a:t>
            </a:r>
            <a:endParaRPr lang="en-US" dirty="0"/>
          </a:p>
        </p:txBody>
      </p:sp>
      <p:sp>
        <p:nvSpPr>
          <p:cNvPr id="6" name="Rectangle 5"/>
          <p:cNvSpPr/>
          <p:nvPr/>
        </p:nvSpPr>
        <p:spPr>
          <a:xfrm>
            <a:off x="444422" y="1517879"/>
            <a:ext cx="8388554" cy="271108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db.myfiles.chunks.count</a:t>
            </a:r>
            <a:r>
              <a:rPr lang="en-US" b="0" i="0" kern="0" dirty="0">
                <a:solidFill>
                  <a:srgbClr val="000000"/>
                </a:solidFill>
                <a:latin typeface="Arial"/>
                <a:sym typeface="Arial"/>
              </a:rPr>
              <a:t>("</a:t>
            </a:r>
            <a:r>
              <a:rPr lang="en-US" b="0" i="0" kern="0" dirty="0" err="1">
                <a:solidFill>
                  <a:srgbClr val="000000"/>
                </a:solidFill>
                <a:latin typeface="Arial"/>
                <a:sym typeface="Arial"/>
              </a:rPr>
              <a:t>files_id</a:t>
            </a:r>
            <a:r>
              <a:rPr lang="en-US" b="0" i="0" kern="0" dirty="0">
                <a:solidFill>
                  <a:srgbClr val="000000"/>
                </a:solidFill>
                <a:latin typeface="Arial"/>
                <a:sym typeface="Arial"/>
              </a:rPr>
              <a:t>" : </a:t>
            </a:r>
            <a:r>
              <a:rPr lang="en-US" b="0" i="0" kern="0" dirty="0" err="1">
                <a:solidFill>
                  <a:srgbClr val="000000"/>
                </a:solidFill>
                <a:latin typeface="Arial"/>
                <a:sym typeface="Arial"/>
              </a:rPr>
              <a:t>ObjectId</a:t>
            </a:r>
            <a:r>
              <a:rPr lang="en-US" b="0" i="0" kern="0" dirty="0">
                <a:solidFill>
                  <a:srgbClr val="000000"/>
                </a:solidFill>
                <a:latin typeface="Arial"/>
                <a:sym typeface="Arial"/>
              </a:rPr>
              <a:t>("52f13be9076e8f798d76c10b"))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88</a:t>
            </a:r>
          </a:p>
          <a:p>
            <a:pPr defTabSz="914217" eaLnBrk="1" fontAlgn="auto" hangingPunct="1">
              <a:spcBef>
                <a:spcPts val="0"/>
              </a:spcBef>
              <a:spcAft>
                <a:spcPts val="0"/>
              </a:spcAft>
              <a:buClr>
                <a:srgbClr val="000000"/>
              </a:buClr>
            </a:pPr>
            <a:endParaRPr lang="pt-BR" b="0" i="0" kern="0" dirty="0">
              <a:solidFill>
                <a:srgbClr val="000000"/>
              </a:solidFill>
              <a:latin typeface="Arial"/>
              <a:sym typeface="Arial"/>
            </a:endParaRPr>
          </a:p>
          <a:p>
            <a:pPr defTabSz="914217" eaLnBrk="1" fontAlgn="auto" hangingPunct="1">
              <a:spcBef>
                <a:spcPts val="0"/>
              </a:spcBef>
              <a:spcAft>
                <a:spcPts val="0"/>
              </a:spcAft>
              <a:buClr>
                <a:srgbClr val="000000"/>
              </a:buClr>
            </a:pPr>
            <a:endParaRPr lang="en-US" b="0" i="0" kern="0" dirty="0">
              <a:solidFill>
                <a:srgbClr val="000000"/>
              </a:solidFill>
              <a:latin typeface="Arial"/>
              <a:sym typeface="Arial"/>
            </a:endParaRP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db.myfiles.chunks.find</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b="0" i="0" kern="0" dirty="0" err="1">
                <a:solidFill>
                  <a:srgbClr val="000000"/>
                </a:solidFill>
                <a:latin typeface="Arial"/>
                <a:sym typeface="Arial"/>
              </a:rPr>
              <a:t>files_id</a:t>
            </a:r>
            <a:r>
              <a:rPr lang="en-US" b="0" i="0" kern="0" dirty="0">
                <a:solidFill>
                  <a:srgbClr val="000000"/>
                </a:solidFill>
                <a:latin typeface="Arial"/>
                <a:sym typeface="Arial"/>
              </a:rPr>
              <a:t>" : </a:t>
            </a:r>
            <a:r>
              <a:rPr lang="en-US" b="0" i="0" kern="0" dirty="0" err="1">
                <a:solidFill>
                  <a:srgbClr val="000000"/>
                </a:solidFill>
                <a:latin typeface="Arial"/>
                <a:sym typeface="Arial"/>
              </a:rPr>
              <a:t>ObjectId</a:t>
            </a:r>
            <a:r>
              <a:rPr lang="en-US" b="0" i="0" kern="0" dirty="0">
                <a:solidFill>
                  <a:srgbClr val="000000"/>
                </a:solidFill>
                <a:latin typeface="Arial"/>
                <a:sym typeface="Arial"/>
              </a:rPr>
              <a:t>("52f13be9076e8f798d76c10b")},</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{data : 0}</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).pretty()</a:t>
            </a:r>
          </a:p>
        </p:txBody>
      </p:sp>
    </p:spTree>
    <p:extLst>
      <p:ext uri="{BB962C8B-B14F-4D97-AF65-F5344CB8AC3E}">
        <p14:creationId xmlns:p14="http://schemas.microsoft.com/office/powerpoint/2010/main" val="42839373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64970" y="1535293"/>
            <a:ext cx="7331347" cy="2554102"/>
          </a:xfrm>
          <a:prstGeom prst="rect">
            <a:avLst/>
          </a:prstGeom>
          <a:noFill/>
        </p:spPr>
        <p:txBody>
          <a:bodyPr wrap="square" rtlCol="0">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Os índices são bons para consultas, mas ter muitos índices pode atrasar outras operações, como a operação Inserir, Excluir e Atualizar.</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Se houver operações frequentes de inserção, exclusão e atualização realizadas em documentos, os índices precisariam mudar com frequência, o que seria apenas uma sobrecarga para a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a:t>
            </a:r>
          </a:p>
        </p:txBody>
      </p:sp>
      <p:sp>
        <p:nvSpPr>
          <p:cNvPr id="2" name="Title 1"/>
          <p:cNvSpPr>
            <a:spLocks noGrp="1"/>
          </p:cNvSpPr>
          <p:nvPr>
            <p:ph type="title"/>
          </p:nvPr>
        </p:nvSpPr>
        <p:spPr/>
        <p:txBody>
          <a:bodyPr/>
          <a:lstStyle/>
          <a:p>
            <a:r>
              <a:rPr lang="pt-BR" dirty="0" err="1"/>
              <a:t>MongoDB</a:t>
            </a:r>
            <a:r>
              <a:rPr lang="pt-BR" dirty="0"/>
              <a:t>: Considerações de Índices</a:t>
            </a:r>
            <a:endParaRPr lang="en-US" dirty="0"/>
          </a:p>
        </p:txBody>
      </p:sp>
      <p:pic>
        <p:nvPicPr>
          <p:cNvPr id="5" name="Picture 4"/>
          <p:cNvPicPr>
            <a:picLocks noChangeAspect="1"/>
          </p:cNvPicPr>
          <p:nvPr/>
        </p:nvPicPr>
        <p:blipFill>
          <a:blip r:embed="rId3"/>
          <a:stretch>
            <a:fillRect/>
          </a:stretch>
        </p:blipFill>
        <p:spPr>
          <a:xfrm>
            <a:off x="6012160" y="4122891"/>
            <a:ext cx="1278657" cy="1278657"/>
          </a:xfrm>
          <a:prstGeom prst="rect">
            <a:avLst/>
          </a:prstGeom>
        </p:spPr>
      </p:pic>
    </p:spTree>
    <p:extLst>
      <p:ext uri="{BB962C8B-B14F-4D97-AF65-F5344CB8AC3E}">
        <p14:creationId xmlns:p14="http://schemas.microsoft.com/office/powerpoint/2010/main" val="69807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simples: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Resultado: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createdCollectionAtumatically</a:t>
            </a:r>
            <a:r>
              <a:rPr lang="pt-BR" sz="2000" b="0" i="0" kern="0" dirty="0">
                <a:solidFill>
                  <a:srgbClr val="000000"/>
                </a:solidFill>
                <a:latin typeface="Arial"/>
                <a:cs typeface="Arial"/>
                <a:sym typeface="Arial"/>
              </a:rPr>
              <a:t>” : false,</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numIndexesBefore</a:t>
            </a:r>
            <a:r>
              <a:rPr lang="pt-BR" sz="2000" b="0" i="0" kern="0" dirty="0">
                <a:solidFill>
                  <a:srgbClr val="000000"/>
                </a:solidFill>
                <a:latin typeface="Arial"/>
                <a:cs typeface="Arial"/>
                <a:sym typeface="Arial"/>
              </a:rPr>
              <a:t>” : 1,</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numIndexesAfter</a:t>
            </a:r>
            <a:r>
              <a:rPr lang="pt-BR" sz="2000" b="0" i="0" kern="0" dirty="0">
                <a:solidFill>
                  <a:srgbClr val="000000"/>
                </a:solidFill>
                <a:latin typeface="Arial"/>
                <a:cs typeface="Arial"/>
                <a:sym typeface="Arial"/>
              </a:rPr>
              <a:t>” :  2,</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	“ok”   : 1</a:t>
            </a: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t>
            </a: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createIndex</a:t>
            </a:r>
            <a:r>
              <a:rPr lang="pt-BR" dirty="0"/>
              <a:t>();</a:t>
            </a:r>
            <a:endParaRPr lang="en-US" dirty="0"/>
          </a:p>
        </p:txBody>
      </p:sp>
      <p:sp>
        <p:nvSpPr>
          <p:cNvPr id="7" name="Rectangle 6"/>
          <p:cNvSpPr/>
          <p:nvPr/>
        </p:nvSpPr>
        <p:spPr>
          <a:xfrm>
            <a:off x="884471" y="1816552"/>
            <a:ext cx="7567027" cy="58406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db.myColl.createIndex</a:t>
            </a:r>
            <a:r>
              <a:rPr lang="en-US" b="0" i="0" kern="0" dirty="0">
                <a:solidFill>
                  <a:srgbClr val="000000"/>
                </a:solidFill>
                <a:latin typeface="Arial"/>
                <a:sym typeface="Arial"/>
              </a:rPr>
              <a:t>({ Employee: 1 })</a:t>
            </a:r>
          </a:p>
        </p:txBody>
      </p:sp>
      <p:sp>
        <p:nvSpPr>
          <p:cNvPr id="5" name="TextBox 4"/>
          <p:cNvSpPr txBox="1"/>
          <p:nvPr/>
        </p:nvSpPr>
        <p:spPr>
          <a:xfrm>
            <a:off x="6211185" y="2621876"/>
            <a:ext cx="1130242"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kern="0" dirty="0">
                <a:solidFill>
                  <a:srgbClr val="FF0000"/>
                </a:solidFill>
                <a:latin typeface="Arial"/>
                <a:cs typeface="Arial"/>
                <a:sym typeface="Arial"/>
              </a:rPr>
              <a:t>Ascendente</a:t>
            </a:r>
            <a:endParaRPr lang="en-US" sz="1400" b="0" kern="0" dirty="0">
              <a:solidFill>
                <a:srgbClr val="FF0000"/>
              </a:solidFill>
              <a:latin typeface="Arial"/>
              <a:cs typeface="Arial"/>
              <a:sym typeface="Arial"/>
            </a:endParaRPr>
          </a:p>
        </p:txBody>
      </p:sp>
      <p:cxnSp>
        <p:nvCxnSpPr>
          <p:cNvPr id="9" name="Straight Arrow Connector 8"/>
          <p:cNvCxnSpPr/>
          <p:nvPr/>
        </p:nvCxnSpPr>
        <p:spPr>
          <a:xfrm flipH="1" flipV="1">
            <a:off x="5080165" y="2234361"/>
            <a:ext cx="1112171" cy="541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39447" y="4571917"/>
            <a:ext cx="2473718" cy="523129"/>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kern="0" dirty="0">
                <a:solidFill>
                  <a:srgbClr val="FF0000"/>
                </a:solidFill>
                <a:latin typeface="Arial"/>
                <a:cs typeface="Arial"/>
                <a:sym typeface="Arial"/>
              </a:rPr>
              <a:t>Quantos índices existem depois da operação</a:t>
            </a:r>
            <a:endParaRPr lang="en-US" sz="1400" b="0" kern="0" dirty="0">
              <a:solidFill>
                <a:srgbClr val="FF0000"/>
              </a:solidFill>
              <a:latin typeface="Arial"/>
              <a:cs typeface="Arial"/>
              <a:sym typeface="Arial"/>
            </a:endParaRPr>
          </a:p>
        </p:txBody>
      </p:sp>
      <p:cxnSp>
        <p:nvCxnSpPr>
          <p:cNvPr id="11" name="Straight Arrow Connector 10"/>
          <p:cNvCxnSpPr>
            <a:stCxn id="10" idx="1"/>
          </p:cNvCxnSpPr>
          <p:nvPr/>
        </p:nvCxnSpPr>
        <p:spPr>
          <a:xfrm flipH="1" flipV="1">
            <a:off x="4366348" y="4421724"/>
            <a:ext cx="1173099" cy="4117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42246" y="5317978"/>
            <a:ext cx="1897202" cy="523129"/>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1400" b="0" kern="0" dirty="0">
                <a:solidFill>
                  <a:srgbClr val="FF0000"/>
                </a:solidFill>
                <a:latin typeface="Arial"/>
                <a:cs typeface="Arial"/>
                <a:sym typeface="Arial"/>
              </a:rPr>
              <a:t>Operação realizada com sucesso</a:t>
            </a:r>
            <a:endParaRPr lang="en-US" sz="1400" b="0" kern="0" dirty="0">
              <a:solidFill>
                <a:srgbClr val="FF0000"/>
              </a:solidFill>
              <a:latin typeface="Arial"/>
              <a:cs typeface="Arial"/>
              <a:sym typeface="Arial"/>
            </a:endParaRPr>
          </a:p>
        </p:txBody>
      </p:sp>
      <p:cxnSp>
        <p:nvCxnSpPr>
          <p:cNvPr id="14" name="Straight Arrow Connector 13"/>
          <p:cNvCxnSpPr>
            <a:stCxn id="13" idx="1"/>
          </p:cNvCxnSpPr>
          <p:nvPr/>
        </p:nvCxnSpPr>
        <p:spPr>
          <a:xfrm flipH="1" flipV="1">
            <a:off x="2723873" y="4750880"/>
            <a:ext cx="918373" cy="828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520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de Texto:</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compostos: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createIndex</a:t>
            </a:r>
            <a:r>
              <a:rPr lang="pt-BR" dirty="0"/>
              <a:t>();</a:t>
            </a:r>
            <a:endParaRPr lang="en-US" dirty="0"/>
          </a:p>
        </p:txBody>
      </p:sp>
      <p:sp>
        <p:nvSpPr>
          <p:cNvPr id="7" name="Rectangle 6"/>
          <p:cNvSpPr/>
          <p:nvPr/>
        </p:nvSpPr>
        <p:spPr>
          <a:xfrm>
            <a:off x="884471" y="1891955"/>
            <a:ext cx="7567027" cy="120009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db.myColl.createIndex</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subject: "text",  comments: "text“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p:txBody>
      </p:sp>
      <p:sp>
        <p:nvSpPr>
          <p:cNvPr id="5" name="Rectangle 4"/>
          <p:cNvSpPr/>
          <p:nvPr/>
        </p:nvSpPr>
        <p:spPr>
          <a:xfrm>
            <a:off x="884470" y="4035913"/>
            <a:ext cx="7567027" cy="6440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db.myColl.createIndex</a:t>
            </a:r>
            <a:r>
              <a:rPr lang="en-US" b="0" i="0" kern="0" dirty="0">
                <a:solidFill>
                  <a:srgbClr val="000000"/>
                </a:solidFill>
                <a:latin typeface="Arial"/>
                <a:sym typeface="Arial"/>
              </a:rPr>
              <a:t> ( { </a:t>
            </a:r>
            <a:r>
              <a:rPr lang="en-US" b="0" i="0" kern="0" dirty="0" err="1">
                <a:solidFill>
                  <a:srgbClr val="000000"/>
                </a:solidFill>
                <a:latin typeface="Arial"/>
                <a:sym typeface="Arial"/>
              </a:rPr>
              <a:t>Employeeid</a:t>
            </a:r>
            <a:r>
              <a:rPr lang="en-US" b="0" i="0" kern="0" dirty="0">
                <a:solidFill>
                  <a:srgbClr val="000000"/>
                </a:solidFill>
                <a:latin typeface="Arial"/>
                <a:sym typeface="Arial"/>
              </a:rPr>
              <a:t> : 1 , </a:t>
            </a:r>
            <a:r>
              <a:rPr lang="en-US" b="0" i="0" kern="0" dirty="0" err="1">
                <a:solidFill>
                  <a:srgbClr val="000000"/>
                </a:solidFill>
                <a:latin typeface="Arial"/>
                <a:sym typeface="Arial"/>
              </a:rPr>
              <a:t>EmployeeName</a:t>
            </a:r>
            <a:r>
              <a:rPr lang="en-US" b="0" i="0" kern="0" dirty="0">
                <a:solidFill>
                  <a:srgbClr val="000000"/>
                </a:solidFill>
                <a:latin typeface="Arial"/>
                <a:sym typeface="Arial"/>
              </a:rPr>
              <a:t> :1 } )</a:t>
            </a:r>
          </a:p>
        </p:txBody>
      </p:sp>
    </p:spTree>
    <p:extLst>
      <p:ext uri="{BB962C8B-B14F-4D97-AF65-F5344CB8AC3E}">
        <p14:creationId xmlns:p14="http://schemas.microsoft.com/office/powerpoint/2010/main" val="3506604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554102"/>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Criando Índices com </a:t>
            </a:r>
            <a:r>
              <a:rPr lang="pt-BR" sz="2000" b="0" i="0" kern="0" dirty="0" err="1">
                <a:solidFill>
                  <a:srgbClr val="000000"/>
                </a:solidFill>
                <a:latin typeface="Arial"/>
                <a:cs typeface="Arial"/>
                <a:sym typeface="Arial"/>
              </a:rPr>
              <a:t>Collation</a:t>
            </a:r>
            <a:r>
              <a:rPr lang="pt-BR" sz="2000" b="0" i="0" kern="0" dirty="0">
                <a:solidFill>
                  <a:srgbClr val="000000"/>
                </a:solidFill>
                <a:latin typeface="Arial"/>
                <a:cs typeface="Arial"/>
                <a:sym typeface="Arial"/>
              </a:rPr>
              <a:t>/</a:t>
            </a:r>
            <a:r>
              <a:rPr lang="pt-BR" sz="2000" b="0" i="0" kern="0" dirty="0" err="1">
                <a:solidFill>
                  <a:srgbClr val="000000"/>
                </a:solidFill>
                <a:latin typeface="Arial"/>
                <a:cs typeface="Arial"/>
                <a:sym typeface="Arial"/>
              </a:rPr>
              <a:t>Locale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createIndex</a:t>
            </a:r>
            <a:r>
              <a:rPr lang="pt-BR" dirty="0"/>
              <a:t>();</a:t>
            </a:r>
            <a:endParaRPr lang="en-US" dirty="0"/>
          </a:p>
        </p:txBody>
      </p:sp>
      <p:sp>
        <p:nvSpPr>
          <p:cNvPr id="7" name="Rectangle 6"/>
          <p:cNvSpPr/>
          <p:nvPr/>
        </p:nvSpPr>
        <p:spPr>
          <a:xfrm>
            <a:off x="884471" y="1891955"/>
            <a:ext cx="7567027" cy="17988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db.myColl.createIndex</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score: 1, price: 1, category: 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collation: { locale: "</a:t>
            </a:r>
            <a:r>
              <a:rPr lang="en-US" b="0" i="0" kern="0" dirty="0" err="1">
                <a:solidFill>
                  <a:srgbClr val="000000"/>
                </a:solidFill>
                <a:latin typeface="Arial"/>
                <a:sym typeface="Arial"/>
              </a:rPr>
              <a:t>fr</a:t>
            </a:r>
            <a:r>
              <a:rPr lang="en-US" b="0" i="0" kern="0" dirty="0">
                <a:solidFill>
                  <a:srgbClr val="000000"/>
                </a:solidFill>
                <a:latin typeface="Arial"/>
                <a:sym typeface="Arial"/>
              </a:rPr>
              <a:t>" } } )</a:t>
            </a:r>
          </a:p>
        </p:txBody>
      </p:sp>
    </p:spTree>
    <p:extLst>
      <p:ext uri="{BB962C8B-B14F-4D97-AF65-F5344CB8AC3E}">
        <p14:creationId xmlns:p14="http://schemas.microsoft.com/office/powerpoint/2010/main" val="1004914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Consultando Índices criados: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getIndex</a:t>
            </a:r>
            <a:r>
              <a:rPr lang="pt-BR" dirty="0"/>
              <a:t>();</a:t>
            </a:r>
            <a:endParaRPr lang="en-US" dirty="0"/>
          </a:p>
        </p:txBody>
      </p:sp>
      <p:pic>
        <p:nvPicPr>
          <p:cNvPr id="6" name="Picture 5"/>
          <p:cNvPicPr>
            <a:picLocks noChangeAspect="1"/>
          </p:cNvPicPr>
          <p:nvPr/>
        </p:nvPicPr>
        <p:blipFill rotWithShape="1">
          <a:blip r:embed="rId3"/>
          <a:srcRect t="8254" b="5834"/>
          <a:stretch/>
        </p:blipFill>
        <p:spPr>
          <a:xfrm>
            <a:off x="755445" y="2663869"/>
            <a:ext cx="6990716" cy="3085564"/>
          </a:xfrm>
          <a:prstGeom prst="rect">
            <a:avLst/>
          </a:prstGeom>
        </p:spPr>
      </p:pic>
      <p:sp>
        <p:nvSpPr>
          <p:cNvPr id="7" name="Rectangle 6"/>
          <p:cNvSpPr/>
          <p:nvPr/>
        </p:nvSpPr>
        <p:spPr>
          <a:xfrm>
            <a:off x="755445" y="1838601"/>
            <a:ext cx="7567027" cy="6440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db.myColl.getIndexes</a:t>
            </a:r>
            <a:r>
              <a:rPr lang="en-US" b="0" i="0" kern="0" dirty="0">
                <a:solidFill>
                  <a:srgbClr val="000000"/>
                </a:solidFill>
                <a:latin typeface="Arial"/>
                <a:sym typeface="Arial"/>
              </a:rPr>
              <a:t> ()</a:t>
            </a:r>
          </a:p>
        </p:txBody>
      </p:sp>
    </p:spTree>
    <p:extLst>
      <p:ext uri="{BB962C8B-B14F-4D97-AF65-F5344CB8AC3E}">
        <p14:creationId xmlns:p14="http://schemas.microsoft.com/office/powerpoint/2010/main" val="13639643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Índices criados: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dropIndex</a:t>
            </a:r>
            <a:r>
              <a:rPr lang="pt-BR" dirty="0"/>
              <a:t>();</a:t>
            </a:r>
            <a:endParaRPr lang="en-US" dirty="0"/>
          </a:p>
        </p:txBody>
      </p:sp>
      <p:pic>
        <p:nvPicPr>
          <p:cNvPr id="7" name="Picture 6"/>
          <p:cNvPicPr>
            <a:picLocks noChangeAspect="1"/>
          </p:cNvPicPr>
          <p:nvPr/>
        </p:nvPicPr>
        <p:blipFill rotWithShape="1">
          <a:blip r:embed="rId3"/>
          <a:srcRect t="18014"/>
          <a:stretch/>
        </p:blipFill>
        <p:spPr>
          <a:xfrm>
            <a:off x="755445" y="2866632"/>
            <a:ext cx="6647296" cy="2318934"/>
          </a:xfrm>
          <a:prstGeom prst="rect">
            <a:avLst/>
          </a:prstGeom>
        </p:spPr>
      </p:pic>
      <p:sp>
        <p:nvSpPr>
          <p:cNvPr id="6" name="Rectangle 5"/>
          <p:cNvSpPr/>
          <p:nvPr/>
        </p:nvSpPr>
        <p:spPr>
          <a:xfrm>
            <a:off x="755445" y="1838601"/>
            <a:ext cx="7567027" cy="6440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db.myColl.dropIndex</a:t>
            </a:r>
            <a:r>
              <a:rPr lang="en-US" b="0" i="0" kern="0" dirty="0">
                <a:solidFill>
                  <a:srgbClr val="000000"/>
                </a:solidFill>
                <a:latin typeface="Arial"/>
                <a:sym typeface="Arial"/>
              </a:rPr>
              <a:t> ({ </a:t>
            </a:r>
            <a:r>
              <a:rPr lang="en-US" b="0" i="0" kern="0" dirty="0" err="1">
                <a:solidFill>
                  <a:srgbClr val="000000"/>
                </a:solidFill>
                <a:latin typeface="Arial"/>
                <a:sym typeface="Arial"/>
              </a:rPr>
              <a:t>Employeeid</a:t>
            </a:r>
            <a:r>
              <a:rPr lang="en-US" b="0" i="0" kern="0" dirty="0">
                <a:solidFill>
                  <a:srgbClr val="000000"/>
                </a:solidFill>
                <a:latin typeface="Arial"/>
                <a:sym typeface="Arial"/>
              </a:rPr>
              <a:t> : 1 })</a:t>
            </a:r>
          </a:p>
        </p:txBody>
      </p:sp>
    </p:spTree>
    <p:extLst>
      <p:ext uri="{BB962C8B-B14F-4D97-AF65-F5344CB8AC3E}">
        <p14:creationId xmlns:p14="http://schemas.microsoft.com/office/powerpoint/2010/main" val="2042546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Removendo todos os Índices criados: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a:xfrm>
            <a:off x="444423" y="258623"/>
            <a:ext cx="7007683" cy="455621"/>
          </a:xfrm>
        </p:spPr>
        <p:txBody>
          <a:bodyPr/>
          <a:lstStyle/>
          <a:p>
            <a:r>
              <a:rPr lang="pt-BR" dirty="0"/>
              <a:t>Comando </a:t>
            </a:r>
            <a:r>
              <a:rPr lang="pt-BR" dirty="0" err="1"/>
              <a:t>dropIndex</a:t>
            </a:r>
            <a:r>
              <a:rPr lang="pt-BR" dirty="0"/>
              <a:t>();</a:t>
            </a:r>
            <a:endParaRPr lang="en-US" dirty="0"/>
          </a:p>
        </p:txBody>
      </p:sp>
      <p:pic>
        <p:nvPicPr>
          <p:cNvPr id="6" name="Picture 5"/>
          <p:cNvPicPr>
            <a:picLocks noChangeAspect="1"/>
          </p:cNvPicPr>
          <p:nvPr/>
        </p:nvPicPr>
        <p:blipFill rotWithShape="1">
          <a:blip r:embed="rId3"/>
          <a:srcRect t="15230"/>
          <a:stretch/>
        </p:blipFill>
        <p:spPr>
          <a:xfrm>
            <a:off x="755445" y="2775738"/>
            <a:ext cx="7748902" cy="2375272"/>
          </a:xfrm>
          <a:prstGeom prst="rect">
            <a:avLst/>
          </a:prstGeom>
        </p:spPr>
      </p:pic>
      <p:sp>
        <p:nvSpPr>
          <p:cNvPr id="7" name="Rectangle 6"/>
          <p:cNvSpPr/>
          <p:nvPr/>
        </p:nvSpPr>
        <p:spPr>
          <a:xfrm>
            <a:off x="755445" y="1838601"/>
            <a:ext cx="7567027" cy="6440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db.myColl.dropIndexes</a:t>
            </a:r>
            <a:r>
              <a:rPr lang="en-US" b="0" i="0" kern="0" dirty="0">
                <a:solidFill>
                  <a:srgbClr val="000000"/>
                </a:solidFill>
                <a:latin typeface="Arial"/>
                <a:sym typeface="Arial"/>
              </a:rPr>
              <a:t> ()</a:t>
            </a:r>
          </a:p>
        </p:txBody>
      </p:sp>
      <p:grpSp>
        <p:nvGrpSpPr>
          <p:cNvPr id="8" name="Group 7"/>
          <p:cNvGrpSpPr/>
          <p:nvPr/>
        </p:nvGrpSpPr>
        <p:grpSpPr>
          <a:xfrm>
            <a:off x="648673" y="5405970"/>
            <a:ext cx="8038621" cy="1034077"/>
            <a:chOff x="648785" y="5406312"/>
            <a:chExt cx="8040017" cy="1034257"/>
          </a:xfrm>
        </p:grpSpPr>
        <p:sp>
          <p:nvSpPr>
            <p:cNvPr id="9" name="Rectangle 8"/>
            <p:cNvSpPr/>
            <p:nvPr/>
          </p:nvSpPr>
          <p:spPr>
            <a:xfrm>
              <a:off x="648785" y="5892127"/>
              <a:ext cx="8040017" cy="523220"/>
            </a:xfrm>
            <a:prstGeom prst="rect">
              <a:avLst/>
            </a:prstGeom>
          </p:spPr>
          <p:txBody>
            <a:bodyPr wrap="square">
              <a:spAutoFit/>
            </a:bodyPr>
            <a:lstStyle/>
            <a:p>
              <a:pPr algn="ctr" defTabSz="914217" eaLnBrk="1" fontAlgn="auto" hangingPunct="1">
                <a:spcBef>
                  <a:spcPts val="0"/>
                </a:spcBef>
                <a:spcAft>
                  <a:spcPts val="0"/>
                </a:spcAft>
                <a:buClr>
                  <a:srgbClr val="FF0000"/>
                </a:buClr>
              </a:pPr>
              <a:r>
                <a:rPr lang="pt-BR" sz="1400" kern="0" dirty="0">
                  <a:solidFill>
                    <a:srgbClr val="000000"/>
                  </a:solidFill>
                  <a:latin typeface="Arial"/>
                  <a:cs typeface="Arial"/>
                  <a:sym typeface="Arial"/>
                </a:rPr>
                <a:t>Maiores informações: </a:t>
              </a:r>
            </a:p>
            <a:p>
              <a:pPr algn="ctr" defTabSz="914217" eaLnBrk="1" fontAlgn="auto" hangingPunct="1">
                <a:spcBef>
                  <a:spcPts val="0"/>
                </a:spcBef>
                <a:spcAft>
                  <a:spcPts val="0"/>
                </a:spcAft>
                <a:buClr>
                  <a:srgbClr val="FF0000"/>
                </a:buClr>
              </a:pPr>
              <a:r>
                <a:rPr lang="en-US" sz="1400" b="0" i="0" kern="0" dirty="0">
                  <a:solidFill>
                    <a:srgbClr val="000000"/>
                  </a:solidFill>
                  <a:latin typeface="Arial"/>
                  <a:cs typeface="Arial"/>
                  <a:sym typeface="Arial"/>
                  <a:hlinkClick r:id="rId4"/>
                </a:rPr>
                <a:t>https://docs.mongodb.com/manual/indexes/</a:t>
              </a:r>
              <a:endParaRPr lang="pt-BR" sz="1400" b="0" i="0" kern="0" dirty="0">
                <a:solidFill>
                  <a:srgbClr val="000000"/>
                </a:solidFill>
                <a:latin typeface="Arial"/>
                <a:cs typeface="Arial"/>
                <a:sym typeface="Arial"/>
              </a:endParaRPr>
            </a:p>
          </p:txBody>
        </p:sp>
        <p:pic>
          <p:nvPicPr>
            <p:cNvPr id="10" name="Picture 2" descr="Resultado de imagem para web lin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2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428601" y="571491"/>
            <a:ext cx="8229600" cy="12652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Orientado a Documentos</a:t>
            </a:r>
          </a:p>
        </p:txBody>
      </p:sp>
      <p:sp>
        <p:nvSpPr>
          <p:cNvPr id="11" name="Content Placeholder 2"/>
          <p:cNvSpPr txBox="1">
            <a:spLocks/>
          </p:cNvSpPr>
          <p:nvPr/>
        </p:nvSpPr>
        <p:spPr>
          <a:xfrm>
            <a:off x="579706" y="2302325"/>
            <a:ext cx="3888432" cy="2822519"/>
          </a:xfrm>
          <a:prstGeom prst="rect">
            <a:avLst/>
          </a:prstGeom>
          <a:solidFill>
            <a:schemeClr val="tx2"/>
          </a:solidFill>
          <a:ln w="57150">
            <a:solidFill>
              <a:srgbClr val="C00000"/>
            </a:solidFill>
          </a:ln>
        </p:spPr>
        <p:txBody>
          <a:bodyPr vert="horz" lIns="0" tIns="45720" rIns="0" bIns="45720" rtlCol="0">
            <a:normAutofit fontScale="92500" lnSpcReduction="10000"/>
          </a:body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GB"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FullName</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“string”,</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“Email” : “string”,</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PostalTown</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“string”,</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WaistInches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WaistInches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“number”,</a:t>
            </a:r>
            <a:b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b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RecordedDate</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“string”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ChestInches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“number”,</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“Age” : “number”</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p>
        </p:txBody>
      </p:sp>
      <p:sp>
        <p:nvSpPr>
          <p:cNvPr id="12" name="Content Placeholder 2"/>
          <p:cNvSpPr txBox="1">
            <a:spLocks/>
          </p:cNvSpPr>
          <p:nvPr/>
        </p:nvSpPr>
        <p:spPr>
          <a:xfrm>
            <a:off x="5292080" y="2302324"/>
            <a:ext cx="3640559" cy="2822519"/>
          </a:xfrm>
          <a:prstGeom prst="rect">
            <a:avLst/>
          </a:prstGeom>
          <a:ln w="57150">
            <a:solidFill>
              <a:srgbClr val="C00000"/>
            </a:solidFill>
          </a:ln>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GB"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FullName</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“Tony Rogerson”,</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“Email” : “tonyrogerson@torver.net”,</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PostalTown</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“Harpenden”,</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WaistInches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WaistInches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36,</a:t>
            </a:r>
            <a:b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b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RecordedDate</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“2014-01-01”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WaistInches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36,</a:t>
            </a:r>
            <a:b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b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RecordedDate</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“2014-05-01” } ],</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r>
              <a:rPr kumimoji="0" lang="en-GB" sz="18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ChestInches</a:t>
            </a: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 46,</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“Age” : 44</a:t>
            </a:r>
          </a:p>
          <a:p>
            <a:pPr marL="201168" marR="0" lvl="1" indent="0" algn="l" defTabSz="914400" rtl="0" eaLnBrk="1" fontAlgn="auto" latinLnBrk="0" hangingPunct="1">
              <a:lnSpc>
                <a:spcPct val="90000"/>
              </a:lnSpc>
              <a:spcBef>
                <a:spcPts val="200"/>
              </a:spcBef>
              <a:spcAft>
                <a:spcPts val="400"/>
              </a:spcAft>
              <a:buClr>
                <a:srgbClr val="E48312"/>
              </a:buClr>
              <a:buSzTx/>
              <a:buFont typeface="Calibri" pitchFamily="34" charset="0"/>
              <a:buNone/>
              <a:tabLst/>
              <a:defRPr/>
            </a:pPr>
            <a:r>
              <a:rPr kumimoji="0" lang="en-GB" sz="18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a:t>
            </a:r>
          </a:p>
        </p:txBody>
      </p:sp>
      <p:sp>
        <p:nvSpPr>
          <p:cNvPr id="13" name="TextBox 5"/>
          <p:cNvSpPr txBox="1"/>
          <p:nvPr/>
        </p:nvSpPr>
        <p:spPr>
          <a:xfrm>
            <a:off x="579706" y="1810798"/>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JSON Schema</a:t>
            </a:r>
          </a:p>
        </p:txBody>
      </p:sp>
      <p:sp>
        <p:nvSpPr>
          <p:cNvPr id="14" name="TextBox 6"/>
          <p:cNvSpPr txBox="1"/>
          <p:nvPr/>
        </p:nvSpPr>
        <p:spPr>
          <a:xfrm>
            <a:off x="5292076" y="1810798"/>
            <a:ext cx="1701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JSON Document</a:t>
            </a:r>
          </a:p>
        </p:txBody>
      </p:sp>
      <p:sp>
        <p:nvSpPr>
          <p:cNvPr id="8" name="CaixaDeTexto 7">
            <a:extLst>
              <a:ext uri="{FF2B5EF4-FFF2-40B4-BE49-F238E27FC236}">
                <a16:creationId xmlns:a16="http://schemas.microsoft.com/office/drawing/2014/main" id="{2ECA67F8-E4F1-413F-9FF7-C690B6377FFC}"/>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Orientado a Documentos</a:t>
            </a:r>
          </a:p>
        </p:txBody>
      </p:sp>
    </p:spTree>
    <p:extLst>
      <p:ext uri="{BB962C8B-B14F-4D97-AF65-F5344CB8AC3E}">
        <p14:creationId xmlns:p14="http://schemas.microsoft.com/office/powerpoint/2010/main" val="307810309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416316" y="1412776"/>
            <a:ext cx="4199797" cy="2531097"/>
          </a:xfrm>
          <a:prstGeom prst="rect">
            <a:avLst/>
          </a:prstGeom>
        </p:spPr>
      </p:pic>
      <p:sp>
        <p:nvSpPr>
          <p:cNvPr id="6" name="Rectangle 5"/>
          <p:cNvSpPr/>
          <p:nvPr/>
        </p:nvSpPr>
        <p:spPr>
          <a:xfrm>
            <a:off x="5408443" y="1700808"/>
            <a:ext cx="1123755" cy="239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pic>
        <p:nvPicPr>
          <p:cNvPr id="7" name="Imagem 1"/>
          <p:cNvPicPr>
            <a:picLocks noChangeAspect="1"/>
          </p:cNvPicPr>
          <p:nvPr/>
        </p:nvPicPr>
        <p:blipFill>
          <a:blip r:embed="rId4" cstate="print"/>
          <a:srcRect/>
          <a:stretch>
            <a:fillRect/>
          </a:stretch>
        </p:blipFill>
        <p:spPr bwMode="auto">
          <a:xfrm>
            <a:off x="323528" y="1503901"/>
            <a:ext cx="3723575" cy="2788547"/>
          </a:xfrm>
          <a:prstGeom prst="rect">
            <a:avLst/>
          </a:prstGeom>
          <a:noFill/>
          <a:ln w="9525">
            <a:noFill/>
            <a:miter lim="800000"/>
            <a:headEnd/>
            <a:tailEnd/>
          </a:ln>
        </p:spPr>
      </p:pic>
      <p:sp>
        <p:nvSpPr>
          <p:cNvPr id="8" name="CaixaDeTexto 7"/>
          <p:cNvSpPr txBox="1"/>
          <p:nvPr/>
        </p:nvSpPr>
        <p:spPr>
          <a:xfrm>
            <a:off x="9698" y="21629"/>
            <a:ext cx="6506517" cy="461665"/>
          </a:xfrm>
          <a:prstGeom prst="rect">
            <a:avLst/>
          </a:prstGeom>
          <a:noFill/>
        </p:spPr>
        <p:txBody>
          <a:bodyPr wrap="square" rtlCol="0">
            <a:spAutoFit/>
          </a:bodyPr>
          <a:lstStyle/>
          <a:p>
            <a:r>
              <a:rPr lang="pt-BR" sz="2400" i="0" dirty="0" err="1"/>
              <a:t>MongoDB</a:t>
            </a:r>
            <a:r>
              <a:rPr lang="pt-BR" sz="2400" i="0" dirty="0"/>
              <a:t>: Consultando...</a:t>
            </a:r>
          </a:p>
        </p:txBody>
      </p:sp>
    </p:spTree>
    <p:extLst>
      <p:ext uri="{BB962C8B-B14F-4D97-AF65-F5344CB8AC3E}">
        <p14:creationId xmlns:p14="http://schemas.microsoft.com/office/powerpoint/2010/main" val="16390274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Selecionando valores no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find</a:t>
            </a:r>
            <a:r>
              <a:rPr lang="pt-BR" dirty="0"/>
              <a:t>()</a:t>
            </a:r>
            <a:endParaRPr lang="en-US" dirty="0"/>
          </a:p>
        </p:txBody>
      </p:sp>
      <p:sp>
        <p:nvSpPr>
          <p:cNvPr id="5" name="Rectangle 4"/>
          <p:cNvSpPr/>
          <p:nvPr/>
        </p:nvSpPr>
        <p:spPr>
          <a:xfrm>
            <a:off x="884471" y="1891954"/>
            <a:ext cx="7567027" cy="50852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db.mycol.find</a:t>
            </a:r>
            <a:r>
              <a:rPr lang="en-US" i="0" kern="0" dirty="0">
                <a:solidFill>
                  <a:srgbClr val="000000"/>
                </a:solidFill>
                <a:latin typeface="Arial"/>
                <a:sym typeface="Arial"/>
              </a:rPr>
              <a:t>().pretty()</a:t>
            </a:r>
            <a:endParaRPr lang="en-US" b="0" i="0" kern="0" dirty="0">
              <a:solidFill>
                <a:srgbClr val="000000"/>
              </a:solidFill>
              <a:latin typeface="Arial"/>
              <a:sym typeface="Arial"/>
            </a:endParaRPr>
          </a:p>
        </p:txBody>
      </p:sp>
      <p:sp>
        <p:nvSpPr>
          <p:cNvPr id="6" name="Rectangle 5"/>
          <p:cNvSpPr/>
          <p:nvPr/>
        </p:nvSpPr>
        <p:spPr>
          <a:xfrm>
            <a:off x="884471" y="2721496"/>
            <a:ext cx="7567027" cy="50852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db.mycol.findOne</a:t>
            </a:r>
            <a:r>
              <a:rPr lang="en-US" i="0" kern="0" dirty="0">
                <a:solidFill>
                  <a:srgbClr val="000000"/>
                </a:solidFill>
                <a:latin typeface="Arial"/>
                <a:sym typeface="Arial"/>
              </a:rPr>
              <a:t>().pretty()</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81440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26877" y="1144835"/>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Filtros (WHERE </a:t>
            </a:r>
            <a:r>
              <a:rPr lang="pt-BR" sz="2000" b="0" i="0" kern="0" dirty="0" err="1">
                <a:solidFill>
                  <a:srgbClr val="000000"/>
                </a:solidFill>
                <a:latin typeface="Arial"/>
                <a:cs typeface="Arial"/>
                <a:sym typeface="Arial"/>
              </a:rPr>
              <a:t>clause</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Operador de ligação (AND &amp; OR):</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find</a:t>
            </a:r>
            <a:r>
              <a:rPr lang="pt-BR" dirty="0"/>
              <a:t>() com Filtros</a:t>
            </a:r>
            <a:endParaRPr lang="en-US" dirty="0"/>
          </a:p>
        </p:txBody>
      </p:sp>
      <p:pic>
        <p:nvPicPr>
          <p:cNvPr id="3" name="Picture 2"/>
          <p:cNvPicPr>
            <a:picLocks noChangeAspect="1"/>
          </p:cNvPicPr>
          <p:nvPr/>
        </p:nvPicPr>
        <p:blipFill>
          <a:blip r:embed="rId3"/>
          <a:stretch>
            <a:fillRect/>
          </a:stretch>
        </p:blipFill>
        <p:spPr>
          <a:xfrm>
            <a:off x="726876" y="1719235"/>
            <a:ext cx="7548046" cy="2300212"/>
          </a:xfrm>
          <a:prstGeom prst="rect">
            <a:avLst/>
          </a:prstGeom>
        </p:spPr>
      </p:pic>
      <p:sp>
        <p:nvSpPr>
          <p:cNvPr id="6" name="Rectangle 5"/>
          <p:cNvSpPr/>
          <p:nvPr/>
        </p:nvSpPr>
        <p:spPr>
          <a:xfrm>
            <a:off x="798761" y="4695553"/>
            <a:ext cx="7567027" cy="50852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db.mycol.find</a:t>
            </a:r>
            <a:r>
              <a:rPr lang="en-US" b="0" i="0" kern="0" dirty="0">
                <a:solidFill>
                  <a:srgbClr val="000000"/>
                </a:solidFill>
                <a:latin typeface="Arial"/>
                <a:sym typeface="Arial"/>
              </a:rPr>
              <a:t>({key1:value1</a:t>
            </a:r>
            <a:r>
              <a:rPr lang="en-US" i="0" kern="0" dirty="0">
                <a:solidFill>
                  <a:srgbClr val="FF0000"/>
                </a:solidFill>
                <a:latin typeface="Arial"/>
                <a:sym typeface="Arial"/>
              </a:rPr>
              <a:t>, </a:t>
            </a:r>
            <a:r>
              <a:rPr lang="en-US" b="0" i="0" kern="0" dirty="0">
                <a:solidFill>
                  <a:srgbClr val="000000"/>
                </a:solidFill>
                <a:latin typeface="Arial"/>
                <a:sym typeface="Arial"/>
              </a:rPr>
              <a:t>key2:value2}).</a:t>
            </a:r>
            <a:r>
              <a:rPr lang="en-US" i="0" kern="0" dirty="0">
                <a:solidFill>
                  <a:srgbClr val="000000"/>
                </a:solidFill>
                <a:latin typeface="Arial"/>
                <a:sym typeface="Arial"/>
              </a:rPr>
              <a:t>pretty()</a:t>
            </a:r>
            <a:endParaRPr lang="en-US" b="0" i="0" kern="0" dirty="0">
              <a:solidFill>
                <a:srgbClr val="000000"/>
              </a:solidFill>
              <a:latin typeface="Arial"/>
              <a:sym typeface="Arial"/>
            </a:endParaRPr>
          </a:p>
        </p:txBody>
      </p:sp>
      <p:sp>
        <p:nvSpPr>
          <p:cNvPr id="7" name="Rectangle 6"/>
          <p:cNvSpPr/>
          <p:nvPr/>
        </p:nvSpPr>
        <p:spPr>
          <a:xfrm>
            <a:off x="798760" y="5371660"/>
            <a:ext cx="7567027" cy="50852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db.mycol.find</a:t>
            </a:r>
            <a:r>
              <a:rPr lang="en-US" i="0" kern="0" dirty="0">
                <a:solidFill>
                  <a:srgbClr val="000000"/>
                </a:solidFill>
                <a:latin typeface="Arial"/>
                <a:sym typeface="Arial"/>
              </a:rPr>
              <a:t>({</a:t>
            </a:r>
            <a:r>
              <a:rPr lang="en-US" i="0" kern="0" dirty="0">
                <a:solidFill>
                  <a:srgbClr val="FF0000"/>
                </a:solidFill>
                <a:latin typeface="Arial"/>
                <a:sym typeface="Arial"/>
              </a:rPr>
              <a:t>$or</a:t>
            </a:r>
            <a:r>
              <a:rPr lang="en-US" b="0" i="0" kern="0" dirty="0">
                <a:solidFill>
                  <a:srgbClr val="000000"/>
                </a:solidFill>
                <a:latin typeface="Arial"/>
                <a:sym typeface="Arial"/>
              </a:rPr>
              <a:t>:[{key1: value1}</a:t>
            </a:r>
            <a:r>
              <a:rPr lang="en-US" i="0" kern="0" dirty="0">
                <a:solidFill>
                  <a:srgbClr val="FF0000"/>
                </a:solidFill>
                <a:latin typeface="Arial"/>
                <a:sym typeface="Arial"/>
              </a:rPr>
              <a:t>,</a:t>
            </a:r>
            <a:r>
              <a:rPr lang="en-US" b="0" i="0" kern="0" dirty="0">
                <a:solidFill>
                  <a:srgbClr val="000000"/>
                </a:solidFill>
                <a:latin typeface="Arial"/>
                <a:sym typeface="Arial"/>
              </a:rPr>
              <a:t>{key2:value2}]} </a:t>
            </a:r>
            <a:r>
              <a:rPr lang="en-US" i="0" kern="0" dirty="0">
                <a:solidFill>
                  <a:srgbClr val="000000"/>
                </a:solidFill>
                <a:latin typeface="Arial"/>
                <a:sym typeface="Arial"/>
              </a:rPr>
              <a:t>).pretty()</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305871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6"/>
            <a:ext cx="7331347" cy="4708164"/>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Com base nos dados de restaurantes carregados, faça as seguintes queries: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todos os documentos nos restaurantes da coleção.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os campos </a:t>
            </a:r>
            <a:r>
              <a:rPr lang="pt-BR" sz="2000" b="0" i="0" kern="0" dirty="0" err="1">
                <a:solidFill>
                  <a:srgbClr val="000000"/>
                </a:solidFill>
                <a:latin typeface="Arial"/>
                <a:cs typeface="Arial"/>
                <a:sym typeface="Arial"/>
              </a:rPr>
              <a:t>restaurant_id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borough</a:t>
            </a:r>
            <a:r>
              <a:rPr lang="pt-BR" sz="2000" b="0" i="0" kern="0" dirty="0">
                <a:solidFill>
                  <a:srgbClr val="000000"/>
                </a:solidFill>
                <a:latin typeface="Arial"/>
                <a:cs typeface="Arial"/>
                <a:sym typeface="Arial"/>
              </a:rPr>
              <a:t> e </a:t>
            </a:r>
            <a:r>
              <a:rPr lang="pt-BR" sz="2000" b="0" i="0" kern="0" dirty="0" err="1">
                <a:solidFill>
                  <a:srgbClr val="000000"/>
                </a:solidFill>
                <a:latin typeface="Arial"/>
                <a:cs typeface="Arial"/>
                <a:sym typeface="Arial"/>
              </a:rPr>
              <a:t>cuisine</a:t>
            </a:r>
            <a:r>
              <a:rPr lang="pt-BR" sz="2000" b="0" i="0" kern="0" dirty="0">
                <a:solidFill>
                  <a:srgbClr val="000000"/>
                </a:solidFill>
                <a:latin typeface="Arial"/>
                <a:cs typeface="Arial"/>
                <a:sym typeface="Arial"/>
              </a:rPr>
              <a:t> para todos os documentos no restaurante da coleção.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Arial"/>
              <a:buAutoNum type="arabicPeriod"/>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os campos </a:t>
            </a:r>
            <a:r>
              <a:rPr lang="pt-BR" sz="2000" b="0" i="0" kern="0" dirty="0" err="1">
                <a:solidFill>
                  <a:srgbClr val="000000"/>
                </a:solidFill>
                <a:latin typeface="Arial"/>
                <a:cs typeface="Arial"/>
                <a:sym typeface="Arial"/>
              </a:rPr>
              <a:t>restaurant_id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borough</a:t>
            </a:r>
            <a:r>
              <a:rPr lang="pt-BR" sz="2000" b="0" i="0" kern="0" dirty="0">
                <a:solidFill>
                  <a:srgbClr val="000000"/>
                </a:solidFill>
                <a:latin typeface="Arial"/>
                <a:cs typeface="Arial"/>
                <a:sym typeface="Arial"/>
              </a:rPr>
              <a:t> e </a:t>
            </a:r>
            <a:r>
              <a:rPr lang="pt-BR" sz="2000" b="0" i="0" kern="0" dirty="0" err="1">
                <a:solidFill>
                  <a:srgbClr val="000000"/>
                </a:solidFill>
                <a:latin typeface="Arial"/>
                <a:cs typeface="Arial"/>
                <a:sym typeface="Arial"/>
              </a:rPr>
              <a:t>cuisine</a:t>
            </a:r>
            <a:r>
              <a:rPr lang="pt-BR" sz="2000" b="0" i="0" kern="0" dirty="0">
                <a:solidFill>
                  <a:srgbClr val="000000"/>
                </a:solidFill>
                <a:latin typeface="Arial"/>
                <a:cs typeface="Arial"/>
                <a:sym typeface="Arial"/>
              </a:rPr>
              <a:t>, mas exclua o campo _id para todos os documentos no restaurante da coleção.</a:t>
            </a:r>
          </a:p>
          <a:p>
            <a:pPr marL="457109" indent="-457109" defTabSz="914217" eaLnBrk="1" fontAlgn="auto" hangingPunct="1">
              <a:spcBef>
                <a:spcPts val="0"/>
              </a:spcBef>
              <a:spcAft>
                <a:spcPts val="0"/>
              </a:spcAft>
              <a:buClr>
                <a:srgbClr val="FF0000"/>
              </a:buClr>
              <a:buFont typeface="Arial"/>
              <a:buAutoNum type="arabicPeriod"/>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3549494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1630933"/>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Selecionando um único Valor com Filtros (AND e OR):</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findOne</a:t>
            </a:r>
            <a:r>
              <a:rPr lang="pt-BR" dirty="0"/>
              <a:t>()</a:t>
            </a:r>
            <a:endParaRPr lang="en-US" dirty="0"/>
          </a:p>
        </p:txBody>
      </p:sp>
      <p:sp>
        <p:nvSpPr>
          <p:cNvPr id="5" name="Rectangle 4"/>
          <p:cNvSpPr/>
          <p:nvPr/>
        </p:nvSpPr>
        <p:spPr>
          <a:xfrm>
            <a:off x="884471" y="1891954"/>
            <a:ext cx="7567027" cy="249890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i="0" kern="0" dirty="0">
                <a:solidFill>
                  <a:srgbClr val="000000"/>
                </a:solidFill>
                <a:latin typeface="Arial"/>
                <a:sym typeface="Arial"/>
              </a:rPr>
              <a:t>&gt; </a:t>
            </a:r>
            <a:r>
              <a:rPr lang="en-US" i="0" kern="0" dirty="0" err="1">
                <a:solidFill>
                  <a:srgbClr val="000000"/>
                </a:solidFill>
                <a:latin typeface="Arial"/>
                <a:sym typeface="Arial"/>
              </a:rPr>
              <a:t>db.restaurants.findOne</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a:t>
            </a:r>
            <a:r>
              <a:rPr lang="en-US" b="0" i="0" kern="0" dirty="0">
                <a:solidFill>
                  <a:srgbClr val="000000"/>
                </a:solidFill>
                <a:latin typeface="Arial"/>
                <a:sym typeface="Arial"/>
              </a:rPr>
              <a:t>{"likes” : {$gt:10}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$or: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"name" : /^G/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r>
              <a:rPr lang="en-US" b="0" i="0" kern="0" dirty="0" err="1">
                <a:solidFill>
                  <a:srgbClr val="000000"/>
                </a:solidFill>
                <a:latin typeface="Arial"/>
                <a:sym typeface="Arial"/>
              </a:rPr>
              <a:t>address.coord</a:t>
            </a:r>
            <a:r>
              <a:rPr lang="en-US" b="0" i="0" kern="0" dirty="0">
                <a:solidFill>
                  <a:srgbClr val="000000"/>
                </a:solidFill>
                <a:latin typeface="Arial"/>
                <a:sym typeface="Arial"/>
              </a:rPr>
              <a:t>": { $</a:t>
            </a:r>
            <a:r>
              <a:rPr lang="en-US" b="0" i="0" kern="0" dirty="0" err="1">
                <a:solidFill>
                  <a:srgbClr val="000000"/>
                </a:solidFill>
                <a:latin typeface="Arial"/>
                <a:sym typeface="Arial"/>
              </a:rPr>
              <a:t>gt</a:t>
            </a:r>
            <a:r>
              <a:rPr lang="en-US" b="0" i="0" kern="0" dirty="0">
                <a:solidFill>
                  <a:srgbClr val="000000"/>
                </a:solidFill>
                <a:latin typeface="Arial"/>
                <a:sym typeface="Arial"/>
              </a:rPr>
              <a:t>: 90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983415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4092717"/>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Dado a seguinte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chamada SCORE:</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Contando valores (</a:t>
            </a:r>
            <a:r>
              <a:rPr lang="pt-BR" sz="2000" b="0" i="0" kern="0" dirty="0" err="1">
                <a:solidFill>
                  <a:srgbClr val="000000"/>
                </a:solidFill>
                <a:latin typeface="Arial"/>
                <a:cs typeface="Arial"/>
                <a:sym typeface="Arial"/>
              </a:rPr>
              <a:t>label</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passing_scores</a:t>
            </a:r>
            <a:r>
              <a:rPr lang="pt-BR" sz="2000" b="0" i="0" kern="0" dirty="0">
                <a:solidFill>
                  <a:srgbClr val="000000"/>
                </a:solidFill>
                <a:latin typeface="Arial"/>
                <a:cs typeface="Arial"/>
                <a:sym typeface="Arial"/>
              </a:rPr>
              <a:t>”):</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aggregate</a:t>
            </a:r>
            <a:r>
              <a:rPr lang="pt-BR" dirty="0"/>
              <a:t>()</a:t>
            </a:r>
            <a:endParaRPr lang="en-US" dirty="0"/>
          </a:p>
        </p:txBody>
      </p:sp>
      <p:sp>
        <p:nvSpPr>
          <p:cNvPr id="5" name="Rectangle 4"/>
          <p:cNvSpPr/>
          <p:nvPr/>
        </p:nvSpPr>
        <p:spPr>
          <a:xfrm>
            <a:off x="884471" y="1891954"/>
            <a:ext cx="7567027" cy="172751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1, "subject" : "History", "score" : 88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2, "subject" : "History", "score" : 92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3, "subject" : "History", "score" : 97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4, "subject" : "History", "score" : 71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5, "subject" : "History", "score" : 79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 6, "subject" : "History", "score" : 83 }</a:t>
            </a:r>
          </a:p>
        </p:txBody>
      </p:sp>
      <p:sp>
        <p:nvSpPr>
          <p:cNvPr id="6" name="Rectangle 5"/>
          <p:cNvSpPr/>
          <p:nvPr/>
        </p:nvSpPr>
        <p:spPr>
          <a:xfrm>
            <a:off x="884471" y="4257159"/>
            <a:ext cx="7567027" cy="172751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db.scores.aggregate</a:t>
            </a:r>
            <a:r>
              <a:rPr lang="en-US"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$match: { score: { $</a:t>
            </a:r>
            <a:r>
              <a:rPr lang="en-US" b="0" i="0" kern="0" dirty="0" err="1">
                <a:solidFill>
                  <a:srgbClr val="000000"/>
                </a:solidFill>
                <a:latin typeface="Arial"/>
                <a:sym typeface="Arial"/>
              </a:rPr>
              <a:t>gt</a:t>
            </a:r>
            <a:r>
              <a:rPr lang="en-US" b="0" i="0" kern="0" dirty="0">
                <a:solidFill>
                  <a:srgbClr val="000000"/>
                </a:solidFill>
                <a:latin typeface="Arial"/>
                <a:sym typeface="Arial"/>
              </a:rPr>
              <a:t>: 80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$count: "</a:t>
            </a:r>
            <a:r>
              <a:rPr lang="en-US" b="0" i="0" kern="0" dirty="0" err="1">
                <a:solidFill>
                  <a:srgbClr val="000000"/>
                </a:solidFill>
                <a:latin typeface="Arial"/>
                <a:sym typeface="Arial"/>
              </a:rPr>
              <a:t>passing_scores</a:t>
            </a: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p:txBody>
      </p:sp>
    </p:spTree>
    <p:extLst>
      <p:ext uri="{BB962C8B-B14F-4D97-AF65-F5344CB8AC3E}">
        <p14:creationId xmlns:p14="http://schemas.microsoft.com/office/powerpoint/2010/main" val="1178505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378499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Dado a seguinte </a:t>
            </a:r>
            <a:r>
              <a:rPr lang="pt-BR" sz="2000" b="0" i="0" kern="0" dirty="0" err="1">
                <a:solidFill>
                  <a:srgbClr val="000000"/>
                </a:solidFill>
                <a:latin typeface="Arial"/>
                <a:cs typeface="Arial"/>
                <a:sym typeface="Arial"/>
              </a:rPr>
              <a:t>Collection</a:t>
            </a:r>
            <a:r>
              <a:rPr lang="pt-BR" sz="2000" b="0" i="0" kern="0" dirty="0">
                <a:solidFill>
                  <a:srgbClr val="000000"/>
                </a:solidFill>
                <a:latin typeface="Arial"/>
                <a:cs typeface="Arial"/>
                <a:sym typeface="Arial"/>
              </a:rPr>
              <a:t>, chamada INVENTORY:</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Selecionando valores distintos: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distinct</a:t>
            </a:r>
            <a:r>
              <a:rPr lang="pt-BR" dirty="0"/>
              <a:t>()</a:t>
            </a:r>
            <a:endParaRPr lang="en-US" dirty="0"/>
          </a:p>
        </p:txBody>
      </p:sp>
      <p:sp>
        <p:nvSpPr>
          <p:cNvPr id="5" name="Rectangle 4"/>
          <p:cNvSpPr/>
          <p:nvPr/>
        </p:nvSpPr>
        <p:spPr>
          <a:xfrm>
            <a:off x="483989" y="1877532"/>
            <a:ext cx="8259530" cy="136100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1, "</a:t>
            </a:r>
            <a:r>
              <a:rPr lang="en-US" b="0" i="0" kern="0" dirty="0" err="1">
                <a:solidFill>
                  <a:srgbClr val="000000"/>
                </a:solidFill>
                <a:latin typeface="Arial"/>
                <a:sym typeface="Arial"/>
              </a:rPr>
              <a:t>dept</a:t>
            </a:r>
            <a:r>
              <a:rPr lang="en-US" b="0" i="0" kern="0" dirty="0">
                <a:solidFill>
                  <a:srgbClr val="000000"/>
                </a:solidFill>
                <a:latin typeface="Arial"/>
                <a:sym typeface="Arial"/>
              </a:rPr>
              <a:t>": "A", "item": { "</a:t>
            </a:r>
            <a:r>
              <a:rPr lang="en-US" b="0" i="0" kern="0" dirty="0" err="1">
                <a:solidFill>
                  <a:srgbClr val="000000"/>
                </a:solidFill>
                <a:latin typeface="Arial"/>
                <a:sym typeface="Arial"/>
              </a:rPr>
              <a:t>sku</a:t>
            </a:r>
            <a:r>
              <a:rPr lang="en-US" b="0" i="0" kern="0" dirty="0">
                <a:solidFill>
                  <a:srgbClr val="000000"/>
                </a:solidFill>
                <a:latin typeface="Arial"/>
                <a:sym typeface="Arial"/>
              </a:rPr>
              <a:t>": "111", "color": "red" }, "sizes": [ "S", "M"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2, "</a:t>
            </a:r>
            <a:r>
              <a:rPr lang="en-US" b="0" i="0" kern="0" dirty="0" err="1">
                <a:solidFill>
                  <a:srgbClr val="000000"/>
                </a:solidFill>
                <a:latin typeface="Arial"/>
                <a:sym typeface="Arial"/>
              </a:rPr>
              <a:t>dept</a:t>
            </a:r>
            <a:r>
              <a:rPr lang="en-US" b="0" i="0" kern="0" dirty="0">
                <a:solidFill>
                  <a:srgbClr val="000000"/>
                </a:solidFill>
                <a:latin typeface="Arial"/>
                <a:sym typeface="Arial"/>
              </a:rPr>
              <a:t>": "A", "item": { "</a:t>
            </a:r>
            <a:r>
              <a:rPr lang="en-US" b="0" i="0" kern="0" dirty="0" err="1">
                <a:solidFill>
                  <a:srgbClr val="000000"/>
                </a:solidFill>
                <a:latin typeface="Arial"/>
                <a:sym typeface="Arial"/>
              </a:rPr>
              <a:t>sku</a:t>
            </a:r>
            <a:r>
              <a:rPr lang="en-US" b="0" i="0" kern="0" dirty="0">
                <a:solidFill>
                  <a:srgbClr val="000000"/>
                </a:solidFill>
                <a:latin typeface="Arial"/>
                <a:sym typeface="Arial"/>
              </a:rPr>
              <a:t>": "111", "color": "blue" }, "sizes": [ "M", "L"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3, "</a:t>
            </a:r>
            <a:r>
              <a:rPr lang="en-US" b="0" i="0" kern="0" dirty="0" err="1">
                <a:solidFill>
                  <a:srgbClr val="000000"/>
                </a:solidFill>
                <a:latin typeface="Arial"/>
                <a:sym typeface="Arial"/>
              </a:rPr>
              <a:t>dept</a:t>
            </a:r>
            <a:r>
              <a:rPr lang="en-US" b="0" i="0" kern="0" dirty="0">
                <a:solidFill>
                  <a:srgbClr val="000000"/>
                </a:solidFill>
                <a:latin typeface="Arial"/>
                <a:sym typeface="Arial"/>
              </a:rPr>
              <a:t>": "B", "item": { "</a:t>
            </a:r>
            <a:r>
              <a:rPr lang="en-US" b="0" i="0" kern="0" dirty="0" err="1">
                <a:solidFill>
                  <a:srgbClr val="000000"/>
                </a:solidFill>
                <a:latin typeface="Arial"/>
                <a:sym typeface="Arial"/>
              </a:rPr>
              <a:t>sku</a:t>
            </a:r>
            <a:r>
              <a:rPr lang="en-US" b="0" i="0" kern="0" dirty="0">
                <a:solidFill>
                  <a:srgbClr val="000000"/>
                </a:solidFill>
                <a:latin typeface="Arial"/>
                <a:sym typeface="Arial"/>
              </a:rPr>
              <a:t>": "222", "color": "blue" }, "sizes": "S"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"_id": 4, "</a:t>
            </a:r>
            <a:r>
              <a:rPr lang="en-US" b="0" i="0" kern="0" dirty="0" err="1">
                <a:solidFill>
                  <a:srgbClr val="000000"/>
                </a:solidFill>
                <a:latin typeface="Arial"/>
                <a:sym typeface="Arial"/>
              </a:rPr>
              <a:t>dept</a:t>
            </a:r>
            <a:r>
              <a:rPr lang="en-US" b="0" i="0" kern="0" dirty="0">
                <a:solidFill>
                  <a:srgbClr val="000000"/>
                </a:solidFill>
                <a:latin typeface="Arial"/>
                <a:sym typeface="Arial"/>
              </a:rPr>
              <a:t>": "A", "item": { "</a:t>
            </a:r>
            <a:r>
              <a:rPr lang="en-US" b="0" i="0" kern="0" dirty="0" err="1">
                <a:solidFill>
                  <a:srgbClr val="000000"/>
                </a:solidFill>
                <a:latin typeface="Arial"/>
                <a:sym typeface="Arial"/>
              </a:rPr>
              <a:t>sku</a:t>
            </a:r>
            <a:r>
              <a:rPr lang="en-US" b="0" i="0" kern="0" dirty="0">
                <a:solidFill>
                  <a:srgbClr val="000000"/>
                </a:solidFill>
                <a:latin typeface="Arial"/>
                <a:sym typeface="Arial"/>
              </a:rPr>
              <a:t>": "333", "color": "black" }, "sizes": [ "S" ] }</a:t>
            </a:r>
          </a:p>
        </p:txBody>
      </p:sp>
      <p:sp>
        <p:nvSpPr>
          <p:cNvPr id="6" name="Rectangle 5"/>
          <p:cNvSpPr/>
          <p:nvPr/>
        </p:nvSpPr>
        <p:spPr>
          <a:xfrm>
            <a:off x="830240" y="3935015"/>
            <a:ext cx="7567027" cy="48834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db.inventory.distinct</a:t>
            </a:r>
            <a:r>
              <a:rPr lang="en-US" i="0" kern="0" dirty="0">
                <a:solidFill>
                  <a:srgbClr val="000000"/>
                </a:solidFill>
                <a:latin typeface="Arial"/>
                <a:sym typeface="Arial"/>
              </a:rPr>
              <a:t>( "</a:t>
            </a:r>
            <a:r>
              <a:rPr lang="en-US" b="0" i="0" kern="0" dirty="0" err="1">
                <a:solidFill>
                  <a:srgbClr val="000000"/>
                </a:solidFill>
                <a:latin typeface="Arial"/>
                <a:sym typeface="Arial"/>
              </a:rPr>
              <a:t>dept</a:t>
            </a:r>
            <a:r>
              <a:rPr lang="en-US" i="0" kern="0" dirty="0">
                <a:solidFill>
                  <a:srgbClr val="000000"/>
                </a:solidFill>
                <a:latin typeface="Arial"/>
                <a:sym typeface="Arial"/>
              </a:rPr>
              <a:t>" )</a:t>
            </a:r>
            <a:endParaRPr lang="en-US" b="0" i="0" kern="0" dirty="0">
              <a:solidFill>
                <a:srgbClr val="000000"/>
              </a:solidFill>
              <a:latin typeface="Arial"/>
              <a:sym typeface="Arial"/>
            </a:endParaRPr>
          </a:p>
        </p:txBody>
      </p:sp>
      <p:sp>
        <p:nvSpPr>
          <p:cNvPr id="7" name="Rectangle 6"/>
          <p:cNvSpPr/>
          <p:nvPr/>
        </p:nvSpPr>
        <p:spPr>
          <a:xfrm>
            <a:off x="830240" y="4694721"/>
            <a:ext cx="7567027" cy="48834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db.inventory.distinct</a:t>
            </a:r>
            <a:r>
              <a:rPr lang="en-US" i="0" kern="0" dirty="0">
                <a:solidFill>
                  <a:srgbClr val="000000"/>
                </a:solidFill>
                <a:latin typeface="Arial"/>
                <a:sym typeface="Arial"/>
              </a:rPr>
              <a:t>( "</a:t>
            </a:r>
            <a:r>
              <a:rPr lang="en-US" b="0" i="0" kern="0" dirty="0" err="1">
                <a:solidFill>
                  <a:srgbClr val="000000"/>
                </a:solidFill>
                <a:latin typeface="Arial"/>
                <a:sym typeface="Arial"/>
              </a:rPr>
              <a:t>item.sku</a:t>
            </a:r>
            <a:r>
              <a:rPr lang="en-US" i="0" kern="0" dirty="0">
                <a:solidFill>
                  <a:srgbClr val="000000"/>
                </a:solidFill>
                <a:latin typeface="Arial"/>
                <a:sym typeface="Arial"/>
              </a:rPr>
              <a:t>" )</a:t>
            </a:r>
            <a:endParaRPr lang="en-US" b="0" i="0" kern="0" dirty="0">
              <a:solidFill>
                <a:srgbClr val="000000"/>
              </a:solidFill>
              <a:latin typeface="Arial"/>
              <a:sym typeface="Arial"/>
            </a:endParaRPr>
          </a:p>
        </p:txBody>
      </p:sp>
      <p:sp>
        <p:nvSpPr>
          <p:cNvPr id="8" name="Rectangle 7"/>
          <p:cNvSpPr/>
          <p:nvPr/>
        </p:nvSpPr>
        <p:spPr>
          <a:xfrm>
            <a:off x="830239" y="5449658"/>
            <a:ext cx="7567027" cy="48834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db.inventory.distinct</a:t>
            </a:r>
            <a:r>
              <a:rPr lang="en-US" i="0" kern="0" dirty="0">
                <a:solidFill>
                  <a:srgbClr val="000000"/>
                </a:solidFill>
                <a:latin typeface="Arial"/>
                <a:sym typeface="Arial"/>
              </a:rPr>
              <a:t>( "</a:t>
            </a:r>
            <a:r>
              <a:rPr lang="en-US" b="0" i="0" kern="0" dirty="0" err="1">
                <a:solidFill>
                  <a:srgbClr val="000000"/>
                </a:solidFill>
                <a:latin typeface="Arial"/>
                <a:sym typeface="Arial"/>
              </a:rPr>
              <a:t>item.sku</a:t>
            </a:r>
            <a:r>
              <a:rPr lang="en-US" b="0" i="0" kern="0" dirty="0">
                <a:solidFill>
                  <a:srgbClr val="000000"/>
                </a:solidFill>
                <a:latin typeface="Arial"/>
                <a:sym typeface="Arial"/>
              </a:rPr>
              <a:t>", { sizes: “S" } </a:t>
            </a: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929124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Rectangle 6"/>
          <p:cNvSpPr/>
          <p:nvPr/>
        </p:nvSpPr>
        <p:spPr>
          <a:xfrm>
            <a:off x="754525" y="1190092"/>
            <a:ext cx="7512969" cy="4866123"/>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a:xfrm>
            <a:off x="444423" y="266582"/>
            <a:ext cx="7007683" cy="455621"/>
          </a:xfrm>
        </p:spPr>
        <p:txBody>
          <a:bodyPr/>
          <a:lstStyle/>
          <a:p>
            <a:r>
              <a:rPr lang="pt-BR" dirty="0" err="1"/>
              <a:t>MongoDB</a:t>
            </a:r>
            <a:r>
              <a:rPr lang="pt-BR" dirty="0"/>
              <a:t>: Hands-On</a:t>
            </a:r>
            <a:endParaRPr lang="en-US" dirty="0"/>
          </a:p>
        </p:txBody>
      </p:sp>
      <p:sp>
        <p:nvSpPr>
          <p:cNvPr id="6" name="CaixaDeTexto 5"/>
          <p:cNvSpPr txBox="1"/>
          <p:nvPr/>
        </p:nvSpPr>
        <p:spPr>
          <a:xfrm>
            <a:off x="784017" y="1544816"/>
            <a:ext cx="7331347" cy="4708164"/>
          </a:xfrm>
          <a:prstGeom prst="rect">
            <a:avLst/>
          </a:prstGeom>
          <a:noFill/>
        </p:spPr>
        <p:txBody>
          <a:bodyPr wrap="square" rtlCol="0">
            <a:spAutoFit/>
          </a:bodyPr>
          <a:lstStyle/>
          <a:p>
            <a:pPr marL="457109" indent="-457109" defTabSz="914217" eaLnBrk="1" fontAlgn="auto" hangingPunct="1">
              <a:spcBef>
                <a:spcPts val="0"/>
              </a:spcBef>
              <a:spcAft>
                <a:spcPts val="0"/>
              </a:spcAft>
              <a:buClr>
                <a:srgbClr val="FF0000"/>
              </a:buClr>
              <a:buFont typeface="+mj-lt"/>
              <a:buAutoNum type="arabicPeriod" startAt="4"/>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os campos </a:t>
            </a:r>
            <a:r>
              <a:rPr lang="pt-BR" sz="2000" b="0" i="0" kern="0" dirty="0" err="1">
                <a:solidFill>
                  <a:srgbClr val="000000"/>
                </a:solidFill>
                <a:latin typeface="Arial"/>
                <a:cs typeface="Arial"/>
                <a:sym typeface="Arial"/>
              </a:rPr>
              <a:t>restaurant_id</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name</a:t>
            </a:r>
            <a:r>
              <a:rPr lang="pt-BR" sz="2000" b="0" i="0" kern="0" dirty="0">
                <a:solidFill>
                  <a:srgbClr val="000000"/>
                </a:solidFill>
                <a:latin typeface="Arial"/>
                <a:cs typeface="Arial"/>
                <a:sym typeface="Arial"/>
              </a:rPr>
              <a:t>, </a:t>
            </a:r>
            <a:r>
              <a:rPr lang="pt-BR" sz="2000" b="0" i="0" kern="0" dirty="0" err="1">
                <a:solidFill>
                  <a:srgbClr val="000000"/>
                </a:solidFill>
                <a:latin typeface="Arial"/>
                <a:cs typeface="Arial"/>
                <a:sym typeface="Arial"/>
              </a:rPr>
              <a:t>borough</a:t>
            </a:r>
            <a:r>
              <a:rPr lang="pt-BR" sz="2000" b="0" i="0" kern="0" dirty="0">
                <a:solidFill>
                  <a:srgbClr val="000000"/>
                </a:solidFill>
                <a:latin typeface="Arial"/>
                <a:cs typeface="Arial"/>
                <a:sym typeface="Arial"/>
              </a:rPr>
              <a:t> e zip </a:t>
            </a:r>
            <a:r>
              <a:rPr lang="pt-BR" sz="2000" b="0" i="0" kern="0" dirty="0" err="1">
                <a:solidFill>
                  <a:srgbClr val="000000"/>
                </a:solidFill>
                <a:latin typeface="Arial"/>
                <a:cs typeface="Arial"/>
                <a:sym typeface="Arial"/>
              </a:rPr>
              <a:t>code</a:t>
            </a:r>
            <a:r>
              <a:rPr lang="pt-BR" sz="2000" b="0" i="0" kern="0" dirty="0">
                <a:solidFill>
                  <a:srgbClr val="000000"/>
                </a:solidFill>
                <a:latin typeface="Arial"/>
                <a:cs typeface="Arial"/>
                <a:sym typeface="Arial"/>
              </a:rPr>
              <a:t>, mas exclua o campo _id para todos os documentos no restaurante da coleção.</a:t>
            </a:r>
          </a:p>
          <a:p>
            <a:pPr marL="457109" indent="-457109" defTabSz="914217" eaLnBrk="1" fontAlgn="auto" hangingPunct="1">
              <a:spcBef>
                <a:spcPts val="0"/>
              </a:spcBef>
              <a:spcAft>
                <a:spcPts val="0"/>
              </a:spcAft>
              <a:buClr>
                <a:srgbClr val="FF0000"/>
              </a:buClr>
              <a:buFont typeface="+mj-lt"/>
              <a:buAutoNum type="arabicPeriod" startAt="4"/>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4"/>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todo o restaurante que está no bairro </a:t>
            </a:r>
            <a:r>
              <a:rPr lang="pt-BR" sz="2000" b="0" i="0" kern="0" dirty="0" err="1">
                <a:solidFill>
                  <a:srgbClr val="000000"/>
                </a:solidFill>
                <a:latin typeface="Arial"/>
                <a:cs typeface="Arial"/>
                <a:sym typeface="Arial"/>
              </a:rPr>
              <a:t>Bronx</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mj-lt"/>
              <a:buAutoNum type="arabicPeriod" startAt="4"/>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4"/>
            </a:pPr>
            <a:r>
              <a:rPr lang="pt-BR" sz="2000" b="0" i="0" kern="0" dirty="0">
                <a:solidFill>
                  <a:srgbClr val="000000"/>
                </a:solidFill>
                <a:latin typeface="Arial"/>
                <a:cs typeface="Arial"/>
                <a:sym typeface="Arial"/>
              </a:rPr>
              <a:t>Escreva uma consulta do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os primeiros 5 restaurantes que estão no bairro </a:t>
            </a:r>
            <a:r>
              <a:rPr lang="pt-BR" sz="2000" b="0" i="0" kern="0" dirty="0" err="1">
                <a:solidFill>
                  <a:srgbClr val="000000"/>
                </a:solidFill>
                <a:latin typeface="Arial"/>
                <a:cs typeface="Arial"/>
                <a:sym typeface="Arial"/>
              </a:rPr>
              <a:t>Bronx</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mj-lt"/>
              <a:buAutoNum type="arabicPeriod" startAt="4"/>
            </a:pPr>
            <a:endParaRPr lang="pt-BR" sz="2000" b="0" i="0" kern="0" dirty="0">
              <a:solidFill>
                <a:srgbClr val="000000"/>
              </a:solidFill>
              <a:latin typeface="Arial"/>
              <a:cs typeface="Arial"/>
              <a:sym typeface="Arial"/>
            </a:endParaRPr>
          </a:p>
          <a:p>
            <a:pPr marL="457109" indent="-457109" defTabSz="914217" eaLnBrk="1" fontAlgn="auto" hangingPunct="1">
              <a:spcBef>
                <a:spcPts val="0"/>
              </a:spcBef>
              <a:spcAft>
                <a:spcPts val="0"/>
              </a:spcAft>
              <a:buClr>
                <a:srgbClr val="FF0000"/>
              </a:buClr>
              <a:buFont typeface="+mj-lt"/>
              <a:buAutoNum type="arabicPeriod" startAt="4"/>
            </a:pPr>
            <a:r>
              <a:rPr lang="pt-BR" sz="2000" b="0" i="0" kern="0" dirty="0">
                <a:solidFill>
                  <a:srgbClr val="000000"/>
                </a:solidFill>
                <a:latin typeface="Arial"/>
                <a:cs typeface="Arial"/>
                <a:sym typeface="Arial"/>
              </a:rPr>
              <a:t>Escreva uma consulta </a:t>
            </a:r>
            <a:r>
              <a:rPr lang="pt-BR" sz="2000" b="0" i="0" kern="0" dirty="0" err="1">
                <a:solidFill>
                  <a:srgbClr val="000000"/>
                </a:solidFill>
                <a:latin typeface="Arial"/>
                <a:cs typeface="Arial"/>
                <a:sym typeface="Arial"/>
              </a:rPr>
              <a:t>MongoDB</a:t>
            </a:r>
            <a:r>
              <a:rPr lang="pt-BR" sz="2000" b="0" i="0" kern="0" dirty="0">
                <a:solidFill>
                  <a:srgbClr val="000000"/>
                </a:solidFill>
                <a:latin typeface="Arial"/>
                <a:cs typeface="Arial"/>
                <a:sym typeface="Arial"/>
              </a:rPr>
              <a:t> para exibir os próximos 5 restaurantes depois de pular 5 primeiros que estão no bairro </a:t>
            </a:r>
            <a:r>
              <a:rPr lang="pt-BR" sz="2000" b="0" i="0" kern="0" dirty="0" err="1">
                <a:solidFill>
                  <a:srgbClr val="000000"/>
                </a:solidFill>
                <a:latin typeface="Arial"/>
                <a:cs typeface="Arial"/>
                <a:sym typeface="Arial"/>
              </a:rPr>
              <a:t>Bronx</a:t>
            </a:r>
            <a:r>
              <a:rPr lang="pt-BR" sz="2000" b="0" i="0" kern="0" dirty="0">
                <a:solidFill>
                  <a:srgbClr val="000000"/>
                </a:solidFill>
                <a:latin typeface="Arial"/>
                <a:cs typeface="Arial"/>
                <a:sym typeface="Arial"/>
              </a:rPr>
              <a:t>.</a:t>
            </a:r>
          </a:p>
          <a:p>
            <a:pPr marL="457109" indent="-457109" defTabSz="914217" eaLnBrk="1" fontAlgn="auto" hangingPunct="1">
              <a:spcBef>
                <a:spcPts val="0"/>
              </a:spcBef>
              <a:spcAft>
                <a:spcPts val="0"/>
              </a:spcAft>
              <a:buClr>
                <a:srgbClr val="FF0000"/>
              </a:buClr>
              <a:buFont typeface="+mj-lt"/>
              <a:buAutoNum type="arabicPeriod" startAt="4"/>
            </a:pPr>
            <a:endParaRPr lang="pt-BR"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1936560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Contando valores: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sp>
        <p:nvSpPr>
          <p:cNvPr id="2" name="Title 1"/>
          <p:cNvSpPr>
            <a:spLocks noGrp="1"/>
          </p:cNvSpPr>
          <p:nvPr>
            <p:ph type="title"/>
          </p:nvPr>
        </p:nvSpPr>
        <p:spPr/>
        <p:txBody>
          <a:bodyPr/>
          <a:lstStyle/>
          <a:p>
            <a:r>
              <a:rPr lang="pt-BR" dirty="0"/>
              <a:t>Comando </a:t>
            </a:r>
            <a:r>
              <a:rPr lang="pt-BR" dirty="0" err="1"/>
              <a:t>aggregate</a:t>
            </a:r>
            <a:r>
              <a:rPr lang="pt-BR" dirty="0"/>
              <a:t>()</a:t>
            </a:r>
            <a:endParaRPr lang="en-US" dirty="0"/>
          </a:p>
        </p:txBody>
      </p:sp>
      <p:sp>
        <p:nvSpPr>
          <p:cNvPr id="5" name="Rectangle 4"/>
          <p:cNvSpPr/>
          <p:nvPr/>
        </p:nvSpPr>
        <p:spPr>
          <a:xfrm>
            <a:off x="884471" y="1891953"/>
            <a:ext cx="7567027" cy="254652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db.userprofile.aggregate</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$match:{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"age":{ $gt:35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r>
              <a:rPr lang="en-US" i="0" kern="0" dirty="0">
                <a:solidFill>
                  <a:srgbClr val="FF0000"/>
                </a:solidFill>
                <a:latin typeface="Arial"/>
                <a:sym typeface="Arial"/>
              </a:rPr>
              <a:t>$count</a:t>
            </a:r>
            <a:r>
              <a:rPr lang="en-US" b="0" i="0" kern="0" dirty="0">
                <a:solidFill>
                  <a:srgbClr val="000000"/>
                </a:solidFill>
                <a:latin typeface="Arial"/>
                <a:sym typeface="Arial"/>
              </a:rPr>
              <a:t>:"</a:t>
            </a:r>
            <a:r>
              <a:rPr lang="en-US" b="0" i="0" kern="0" dirty="0" err="1">
                <a:solidFill>
                  <a:srgbClr val="000000"/>
                </a:solidFill>
                <a:latin typeface="Arial"/>
                <a:sym typeface="Arial"/>
              </a:rPr>
              <a:t>totalCount</a:t>
            </a:r>
            <a:r>
              <a:rPr lang="en-US" b="0" i="0" kern="0" dirty="0">
                <a:solidFill>
                  <a:srgbClr val="000000"/>
                </a:solidFill>
                <a:latin typeface="Arial"/>
                <a:sym typeface="Arial"/>
              </a:rPr>
              <a:t>"</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1783928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CaixaDeTexto 5"/>
          <p:cNvSpPr txBox="1"/>
          <p:nvPr/>
        </p:nvSpPr>
        <p:spPr>
          <a:xfrm>
            <a:off x="755447" y="1344826"/>
            <a:ext cx="7331347" cy="2861825"/>
          </a:xfrm>
          <a:prstGeom prst="rect">
            <a:avLst/>
          </a:prstGeom>
          <a:noFill/>
        </p:spPr>
        <p:txBody>
          <a:bodyPr wrap="square" rtlCol="0">
            <a:spAutoFit/>
          </a:bodyPr>
          <a:lstStyle/>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Agregando valores:</a:t>
            </a: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r>
              <a:rPr lang="pt-BR" sz="2000" b="0" i="0" kern="0" dirty="0">
                <a:solidFill>
                  <a:srgbClr val="000000"/>
                </a:solidFill>
                <a:latin typeface="Arial"/>
                <a:cs typeface="Arial"/>
                <a:sym typeface="Arial"/>
              </a:rPr>
              <a:t>Agrupando valores na sumarização:</a:t>
            </a:r>
          </a:p>
        </p:txBody>
      </p:sp>
      <p:sp>
        <p:nvSpPr>
          <p:cNvPr id="2" name="Title 1"/>
          <p:cNvSpPr>
            <a:spLocks noGrp="1"/>
          </p:cNvSpPr>
          <p:nvPr>
            <p:ph type="title"/>
          </p:nvPr>
        </p:nvSpPr>
        <p:spPr/>
        <p:txBody>
          <a:bodyPr/>
          <a:lstStyle/>
          <a:p>
            <a:r>
              <a:rPr lang="pt-BR" dirty="0"/>
              <a:t>Comando </a:t>
            </a:r>
            <a:r>
              <a:rPr lang="pt-BR" dirty="0" err="1"/>
              <a:t>aggregate</a:t>
            </a:r>
            <a:r>
              <a:rPr lang="pt-BR" dirty="0"/>
              <a:t>()</a:t>
            </a:r>
            <a:endParaRPr lang="en-US" dirty="0"/>
          </a:p>
        </p:txBody>
      </p:sp>
      <p:sp>
        <p:nvSpPr>
          <p:cNvPr id="5" name="Rectangle 4"/>
          <p:cNvSpPr/>
          <p:nvPr/>
        </p:nvSpPr>
        <p:spPr>
          <a:xfrm>
            <a:off x="884471" y="1891954"/>
            <a:ext cx="7567027" cy="135610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db.userprofile.aggregate</a:t>
            </a:r>
            <a:r>
              <a:rPr lang="en-US"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   </a:t>
            </a:r>
            <a:r>
              <a:rPr lang="en-US" b="0" i="0" kern="0" dirty="0">
                <a:solidFill>
                  <a:srgbClr val="000000"/>
                </a:solidFill>
                <a:latin typeface="Arial"/>
                <a:sym typeface="Arial"/>
              </a:rPr>
              <a:t>{ $match:{ "age":{ $gt:35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
        <p:nvSpPr>
          <p:cNvPr id="6" name="Rectangle 5"/>
          <p:cNvSpPr/>
          <p:nvPr/>
        </p:nvSpPr>
        <p:spPr>
          <a:xfrm>
            <a:off x="884470" y="4282314"/>
            <a:ext cx="7567027" cy="165132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&gt; </a:t>
            </a:r>
            <a:r>
              <a:rPr lang="en-US" i="0" kern="0" dirty="0" err="1">
                <a:solidFill>
                  <a:srgbClr val="000000"/>
                </a:solidFill>
                <a:latin typeface="Arial"/>
                <a:sym typeface="Arial"/>
              </a:rPr>
              <a:t>db.userprofile.aggregate</a:t>
            </a:r>
            <a:r>
              <a:rPr lang="en-US"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$group:{ _id:"$gender", </a:t>
            </a:r>
            <a:r>
              <a:rPr lang="en-US" b="0" i="0" kern="0" dirty="0" err="1">
                <a:solidFill>
                  <a:srgbClr val="000000"/>
                </a:solidFill>
                <a:latin typeface="Arial"/>
                <a:sym typeface="Arial"/>
              </a:rPr>
              <a:t>totalBalance</a:t>
            </a:r>
            <a:r>
              <a:rPr lang="en-US" b="0" i="0" kern="0" dirty="0">
                <a:solidFill>
                  <a:srgbClr val="000000"/>
                </a:solidFill>
                <a:latin typeface="Arial"/>
                <a:sym typeface="Arial"/>
              </a:rPr>
              <a:t>:{ </a:t>
            </a:r>
            <a:r>
              <a:rPr lang="en-US" i="0" kern="0" dirty="0">
                <a:solidFill>
                  <a:srgbClr val="FF0000"/>
                </a:solidFill>
                <a:latin typeface="Arial"/>
                <a:sym typeface="Arial"/>
              </a:rPr>
              <a:t>$sum</a:t>
            </a:r>
            <a:r>
              <a:rPr lang="en-US" b="0" i="0" kern="0" dirty="0">
                <a:solidFill>
                  <a:srgbClr val="000000"/>
                </a:solidFill>
                <a:latin typeface="Arial"/>
                <a:sym typeface="Arial"/>
              </a:rPr>
              <a:t>:"$balance"} }</a:t>
            </a:r>
          </a:p>
          <a:p>
            <a:pPr defTabSz="914217" eaLnBrk="1" fontAlgn="auto" hangingPunct="1">
              <a:spcBef>
                <a:spcPts val="0"/>
              </a:spcBef>
              <a:spcAft>
                <a:spcPts val="0"/>
              </a:spcAft>
              <a:buClr>
                <a:srgbClr val="000000"/>
              </a:buClr>
            </a:pPr>
            <a:r>
              <a:rPr lang="en-US" b="0" i="0" kern="0" dirty="0">
                <a:solidFill>
                  <a:srgbClr val="000000"/>
                </a:solidFill>
                <a:latin typeface="Arial"/>
                <a:sym typeface="Arial"/>
              </a:rPr>
              <a:t>   }</a:t>
            </a:r>
          </a:p>
          <a:p>
            <a:pPr defTabSz="914217" eaLnBrk="1" fontAlgn="auto" hangingPunct="1">
              <a:spcBef>
                <a:spcPts val="0"/>
              </a:spcBef>
              <a:spcAft>
                <a:spcPts val="0"/>
              </a:spcAft>
              <a:buClr>
                <a:srgbClr val="000000"/>
              </a:buClr>
            </a:pPr>
            <a:r>
              <a:rPr lang="en-US" i="0" kern="0" dirty="0">
                <a:solidFill>
                  <a:srgbClr val="000000"/>
                </a:solidFill>
                <a:latin typeface="Arial"/>
                <a:sym typeface="Arial"/>
              </a:rPr>
              <a:t>])</a:t>
            </a:r>
            <a:endParaRPr lang="en-US" b="0" i="0" kern="0" dirty="0">
              <a:solidFill>
                <a:srgbClr val="000000"/>
              </a:solidFill>
              <a:latin typeface="Arial"/>
              <a:sym typeface="Arial"/>
            </a:endParaRPr>
          </a:p>
        </p:txBody>
      </p:sp>
    </p:spTree>
    <p:extLst>
      <p:ext uri="{BB962C8B-B14F-4D97-AF65-F5344CB8AC3E}">
        <p14:creationId xmlns:p14="http://schemas.microsoft.com/office/powerpoint/2010/main" val="2839688190"/>
      </p:ext>
    </p:extLst>
  </p:cSld>
  <p:clrMapOvr>
    <a:masterClrMapping/>
  </p:clrMapOvr>
</p:sld>
</file>

<file path=ppt/theme/theme1.xml><?xml version="1.0" encoding="utf-8"?>
<a:theme xmlns:a="http://schemas.openxmlformats.org/drawingml/2006/main" name="Personalizar design">
  <a:themeElements>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alizar design">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Personalizar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ersonalizar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ersonalizar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ersonalizar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ersonalizar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ersonalizar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ersonalizar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ersonalizar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ersonalizar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ersonalizar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ersonalizar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ersonalizar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4.xml><?xml version="1.0" encoding="utf-8"?>
<a:theme xmlns:a="http://schemas.openxmlformats.org/drawingml/2006/main" name="1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8.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9740</TotalTime>
  <Words>12263</Words>
  <Application>Microsoft Office PowerPoint</Application>
  <PresentationFormat>Papel Carta (216 x 279 mm)</PresentationFormat>
  <Paragraphs>1689</Paragraphs>
  <Slides>124</Slides>
  <Notes>87</Notes>
  <HiddenSlides>0</HiddenSlides>
  <MMClips>0</MMClips>
  <ScaleCrop>false</ScaleCrop>
  <HeadingPairs>
    <vt:vector size="8" baseType="variant">
      <vt:variant>
        <vt:lpstr>Fontes usadas</vt:lpstr>
      </vt:variant>
      <vt:variant>
        <vt:i4>15</vt:i4>
      </vt:variant>
      <vt:variant>
        <vt:lpstr>Tema</vt:lpstr>
      </vt:variant>
      <vt:variant>
        <vt:i4>7</vt:i4>
      </vt:variant>
      <vt:variant>
        <vt:lpstr>Servidores OLE inseridos</vt:lpstr>
      </vt:variant>
      <vt:variant>
        <vt:i4>1</vt:i4>
      </vt:variant>
      <vt:variant>
        <vt:lpstr>Títulos de slides</vt:lpstr>
      </vt:variant>
      <vt:variant>
        <vt:i4>124</vt:i4>
      </vt:variant>
    </vt:vector>
  </HeadingPairs>
  <TitlesOfParts>
    <vt:vector size="147" baseType="lpstr">
      <vt:lpstr>Arial</vt:lpstr>
      <vt:lpstr>Arial Black</vt:lpstr>
      <vt:lpstr>Arial Narrow</vt:lpstr>
      <vt:lpstr>Calibri</vt:lpstr>
      <vt:lpstr>Calibri Light</vt:lpstr>
      <vt:lpstr>Courier New</vt:lpstr>
      <vt:lpstr>Gotham-Bold</vt:lpstr>
      <vt:lpstr>Lucida Sans Unicode</vt:lpstr>
      <vt:lpstr>Noto Sans Symbols</vt:lpstr>
      <vt:lpstr>PT Sans</vt:lpstr>
      <vt:lpstr>Segoe UI Light</vt:lpstr>
      <vt:lpstr>Square721 BT</vt:lpstr>
      <vt:lpstr>Times New Roman</vt:lpstr>
      <vt:lpstr>Tw Cen MT</vt:lpstr>
      <vt:lpstr>Wingdings</vt:lpstr>
      <vt:lpstr>Personalizar design</vt:lpstr>
      <vt:lpstr>Default Design</vt:lpstr>
      <vt:lpstr>Tema do Office</vt:lpstr>
      <vt:lpstr>1_Default Design</vt:lpstr>
      <vt:lpstr>2_Default Design</vt:lpstr>
      <vt:lpstr>3_Default Design</vt:lpstr>
      <vt:lpstr>1_Tema do Office</vt:lpstr>
      <vt:lpstr>CorelDRAW.Graphic.10</vt:lpstr>
      <vt:lpstr>Business Intelligence 3</vt:lpstr>
      <vt:lpstr>MBA em IA  Arquitetura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Influência da Modelagem Relacional</vt:lpstr>
      <vt:lpstr>  Falando sobre ORM – Mapeamento Objeto-Relacional   Classes são mapeadas a partir de tabelas (são seus esquemas!).  Instâncias (objetos) são mapeadas a partir de suas linhas (ocorrências)</vt:lpstr>
      <vt:lpstr>  Falando sobre ORM – Mapeamento Objeto-Relacional  </vt:lpstr>
      <vt:lpstr>Apresentação do PowerPoint</vt:lpstr>
      <vt:lpstr>Apresentação do PowerPoint</vt:lpstr>
      <vt:lpstr>MongoDB: O que é?</vt:lpstr>
      <vt:lpstr>MongoDB: Detalhamento Técnico</vt:lpstr>
      <vt:lpstr>MongoDB: Tecnologia Embarcada</vt:lpstr>
      <vt:lpstr>MongoDB: Ideia Chave-Valor</vt:lpstr>
      <vt:lpstr>MongoDB: Features</vt:lpstr>
      <vt:lpstr>MongoDB: Features</vt:lpstr>
      <vt:lpstr>MongoDB: Features</vt:lpstr>
      <vt:lpstr>MongoDB ou Banco Key-Value?</vt:lpstr>
      <vt:lpstr>MongoDB: Breve Comparativo com SQLDBs</vt:lpstr>
      <vt:lpstr>MongoDB: Modelo de Dados</vt:lpstr>
      <vt:lpstr>MongoDB: Modelo de Dados</vt:lpstr>
      <vt:lpstr>MongoDB: Collections</vt:lpstr>
      <vt:lpstr>Comparativo entre Objetos</vt:lpstr>
      <vt:lpstr>Apresentação do PowerPoint</vt:lpstr>
      <vt:lpstr>Apresentação do PowerPoint</vt:lpstr>
      <vt:lpstr>MongoDB: Visão Geral da Arquitetura </vt:lpstr>
      <vt:lpstr>MongoDB: Visão Geral do uso de Memória </vt:lpstr>
      <vt:lpstr>MongoDB: Replica Set</vt:lpstr>
      <vt:lpstr>MongoDB: Sharding</vt:lpstr>
      <vt:lpstr>MongoDB: ReplicaSet + Sharding</vt:lpstr>
      <vt:lpstr>Apresentação do PowerPoint</vt:lpstr>
      <vt:lpstr>Apresentação do PowerPoint</vt:lpstr>
      <vt:lpstr>Apresentação do PowerPoint</vt:lpstr>
      <vt:lpstr>Apresentação do PowerPoint</vt:lpstr>
      <vt:lpstr>Apresentação do PowerPoint</vt:lpstr>
      <vt:lpstr>MongoDB: Visão Resumida</vt:lpstr>
      <vt:lpstr>Apresentação do PowerPoint</vt:lpstr>
      <vt:lpstr>MongoDB: Pré Requisitos</vt:lpstr>
      <vt:lpstr>MongoDB : Instale o Banco de Dados</vt:lpstr>
      <vt:lpstr>MongoDB : Instale o Banco de Dados</vt:lpstr>
      <vt:lpstr>MongoDB: Instale o Banco de Dados</vt:lpstr>
      <vt:lpstr>MongoDB: Instale o Banco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MongoDB: JSON vs BSON</vt:lpstr>
      <vt:lpstr>Databases, Collections &amp; Documents</vt:lpstr>
      <vt:lpstr>Databases</vt:lpstr>
      <vt:lpstr>Database</vt:lpstr>
      <vt:lpstr>MongoDB: Hands-On</vt:lpstr>
      <vt:lpstr>Collections</vt:lpstr>
      <vt:lpstr>Collections</vt:lpstr>
      <vt:lpstr>Collections</vt:lpstr>
      <vt:lpstr>Collections</vt:lpstr>
      <vt:lpstr>Collections</vt:lpstr>
      <vt:lpstr>Datatypes</vt:lpstr>
      <vt:lpstr>Documents</vt:lpstr>
      <vt:lpstr>Documents</vt:lpstr>
      <vt:lpstr>MongoDB: Hands-On</vt:lpstr>
      <vt:lpstr>Datatypes</vt:lpstr>
      <vt:lpstr>Trabalhando com Arrays</vt:lpstr>
      <vt:lpstr>Trabalhando com Arrays</vt:lpstr>
      <vt:lpstr>Trabalhando com Arrays</vt:lpstr>
      <vt:lpstr>Trabalhando com Arrays</vt:lpstr>
      <vt:lpstr>Binary Data e o GridFS</vt:lpstr>
      <vt:lpstr>GridFS Files Collection</vt:lpstr>
      <vt:lpstr>GridFS Chunks Collection</vt:lpstr>
      <vt:lpstr>Exemplo de Carga de Binary Data</vt:lpstr>
      <vt:lpstr>Verificando Binary Data</vt:lpstr>
      <vt:lpstr>Verificando Binary Data</vt:lpstr>
      <vt:lpstr>Verificando Índices em Binary Data</vt:lpstr>
      <vt:lpstr>Contando Binary Data</vt:lpstr>
      <vt:lpstr>MongoDB: Considerações de Índices</vt:lpstr>
      <vt:lpstr>Comando createIndex();</vt:lpstr>
      <vt:lpstr>Comando createIndex();</vt:lpstr>
      <vt:lpstr>Comando createIndex();</vt:lpstr>
      <vt:lpstr>Comando getIndex();</vt:lpstr>
      <vt:lpstr>Comando dropIndex();</vt:lpstr>
      <vt:lpstr>Comando dropIndex();</vt:lpstr>
      <vt:lpstr>Apresentação do PowerPoint</vt:lpstr>
      <vt:lpstr>Comando find()</vt:lpstr>
      <vt:lpstr>Comando find() com Filtros</vt:lpstr>
      <vt:lpstr>MongoDB: Hands-On</vt:lpstr>
      <vt:lpstr>Comando findOne()</vt:lpstr>
      <vt:lpstr>Comando aggregate()</vt:lpstr>
      <vt:lpstr>Comando distinct()</vt:lpstr>
      <vt:lpstr>MongoDB: Hands-On</vt:lpstr>
      <vt:lpstr>Comando aggregate()</vt:lpstr>
      <vt:lpstr>Comando aggregate()</vt:lpstr>
      <vt:lpstr>MongoDB: Hands-On</vt:lpstr>
      <vt:lpstr>MongoDB: Hands-On</vt:lpstr>
      <vt:lpstr>MongoDB: Hands-On</vt:lpstr>
      <vt:lpstr>Apresentação do PowerPoint</vt:lpstr>
      <vt:lpstr>MongoDB: INSERT</vt:lpstr>
      <vt:lpstr>MongoDB: INSERT</vt:lpstr>
      <vt:lpstr>MongoDB: UPDATE</vt:lpstr>
      <vt:lpstr>Apresentação do PowerPoint</vt:lpstr>
      <vt:lpstr>MongoDB: DELETE</vt:lpstr>
      <vt:lpstr>Apresentação do PowerPoint</vt:lpstr>
      <vt:lpstr>MongoDB: Dicionário de Dados</vt:lpstr>
      <vt:lpstr>MongoDB: Dicionário de Dados</vt:lpstr>
      <vt:lpstr>MongoDB: Dicionário de Dados</vt:lpstr>
      <vt:lpstr>Apresentação do PowerPoint</vt:lpstr>
      <vt:lpstr>Replica Sets É um grupo de processos do mongodb que mantêm o mesmo conjunto de dados.  Os conjuntos de réplicas fornecem redundância e alta disponibilidade.</vt:lpstr>
      <vt:lpstr>Apresentação do PowerPoint</vt:lpstr>
      <vt:lpstr>Consistência Forte </vt:lpstr>
      <vt:lpstr>Multi Replication</vt:lpstr>
      <vt:lpstr>Failover automático</vt:lpstr>
      <vt:lpstr>Apresentação do PowerPoint</vt:lpstr>
      <vt:lpstr>Apresentação do PowerPoint</vt:lpstr>
      <vt:lpstr>Apresentação do PowerPoint</vt:lpstr>
      <vt:lpstr>Set Read Preferences</vt:lpstr>
      <vt:lpstr>Apresentação do PowerPoint</vt:lpstr>
      <vt:lpstr>Apresentação do PowerPoint</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Surian</dc:creator>
  <cp:lastModifiedBy>Jorge Luiz Surian</cp:lastModifiedBy>
  <cp:revision>599</cp:revision>
  <dcterms:created xsi:type="dcterms:W3CDTF">1999-05-02T13:25:21Z</dcterms:created>
  <dcterms:modified xsi:type="dcterms:W3CDTF">2018-11-29T16:45:25Z</dcterms:modified>
</cp:coreProperties>
</file>